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4" r:id="rId2"/>
  </p:sldMasterIdLst>
  <p:notesMasterIdLst>
    <p:notesMasterId r:id="rId100"/>
  </p:notesMasterIdLst>
  <p:sldIdLst>
    <p:sldId id="256" r:id="rId3"/>
    <p:sldId id="502" r:id="rId4"/>
    <p:sldId id="441" r:id="rId5"/>
    <p:sldId id="479" r:id="rId6"/>
    <p:sldId id="495" r:id="rId7"/>
    <p:sldId id="498" r:id="rId8"/>
    <p:sldId id="480" r:id="rId9"/>
    <p:sldId id="481" r:id="rId10"/>
    <p:sldId id="442" r:id="rId11"/>
    <p:sldId id="294" r:id="rId12"/>
    <p:sldId id="295" r:id="rId13"/>
    <p:sldId id="296" r:id="rId14"/>
    <p:sldId id="421" r:id="rId15"/>
    <p:sldId id="417" r:id="rId16"/>
    <p:sldId id="419" r:id="rId17"/>
    <p:sldId id="426" r:id="rId18"/>
    <p:sldId id="429" r:id="rId19"/>
    <p:sldId id="434" r:id="rId20"/>
    <p:sldId id="435" r:id="rId21"/>
    <p:sldId id="438" r:id="rId22"/>
    <p:sldId id="538" r:id="rId23"/>
    <p:sldId id="539" r:id="rId24"/>
    <p:sldId id="439" r:id="rId25"/>
    <p:sldId id="430" r:id="rId26"/>
    <p:sldId id="433" r:id="rId27"/>
    <p:sldId id="436" r:id="rId28"/>
    <p:sldId id="437" r:id="rId29"/>
    <p:sldId id="432" r:id="rId30"/>
    <p:sldId id="444" r:id="rId31"/>
    <p:sldId id="445" r:id="rId32"/>
    <p:sldId id="446" r:id="rId33"/>
    <p:sldId id="448" r:id="rId34"/>
    <p:sldId id="457" r:id="rId35"/>
    <p:sldId id="458" r:id="rId36"/>
    <p:sldId id="459" r:id="rId37"/>
    <p:sldId id="453" r:id="rId38"/>
    <p:sldId id="460" r:id="rId39"/>
    <p:sldId id="461" r:id="rId40"/>
    <p:sldId id="533" r:id="rId41"/>
    <p:sldId id="463" r:id="rId42"/>
    <p:sldId id="449" r:id="rId43"/>
    <p:sldId id="462" r:id="rId44"/>
    <p:sldId id="450" r:id="rId45"/>
    <p:sldId id="532" r:id="rId46"/>
    <p:sldId id="451" r:id="rId47"/>
    <p:sldId id="452" r:id="rId48"/>
    <p:sldId id="531" r:id="rId49"/>
    <p:sldId id="454" r:id="rId50"/>
    <p:sldId id="471" r:id="rId51"/>
    <p:sldId id="466" r:id="rId52"/>
    <p:sldId id="522" r:id="rId53"/>
    <p:sldId id="523" r:id="rId54"/>
    <p:sldId id="524" r:id="rId55"/>
    <p:sldId id="525" r:id="rId56"/>
    <p:sldId id="526" r:id="rId57"/>
    <p:sldId id="455" r:id="rId58"/>
    <p:sldId id="536" r:id="rId59"/>
    <p:sldId id="324" r:id="rId60"/>
    <p:sldId id="467" r:id="rId61"/>
    <p:sldId id="469" r:id="rId62"/>
    <p:sldId id="521" r:id="rId63"/>
    <p:sldId id="470" r:id="rId64"/>
    <p:sldId id="534" r:id="rId65"/>
    <p:sldId id="490" r:id="rId66"/>
    <p:sldId id="540" r:id="rId67"/>
    <p:sldId id="473" r:id="rId68"/>
    <p:sldId id="477" r:id="rId69"/>
    <p:sldId id="474" r:id="rId70"/>
    <p:sldId id="478" r:id="rId71"/>
    <p:sldId id="487" r:id="rId72"/>
    <p:sldId id="485" r:id="rId73"/>
    <p:sldId id="486" r:id="rId74"/>
    <p:sldId id="488" r:id="rId75"/>
    <p:sldId id="494" r:id="rId76"/>
    <p:sldId id="493" r:id="rId77"/>
    <p:sldId id="549" r:id="rId78"/>
    <p:sldId id="550" r:id="rId79"/>
    <p:sldId id="551" r:id="rId80"/>
    <p:sldId id="552" r:id="rId81"/>
    <p:sldId id="365" r:id="rId82"/>
    <p:sldId id="366" r:id="rId83"/>
    <p:sldId id="367" r:id="rId84"/>
    <p:sldId id="368" r:id="rId85"/>
    <p:sldId id="369" r:id="rId86"/>
    <p:sldId id="370" r:id="rId87"/>
    <p:sldId id="500" r:id="rId88"/>
    <p:sldId id="504" r:id="rId89"/>
    <p:sldId id="372" r:id="rId90"/>
    <p:sldId id="553" r:id="rId91"/>
    <p:sldId id="512" r:id="rId92"/>
    <p:sldId id="529" r:id="rId93"/>
    <p:sldId id="513" r:id="rId94"/>
    <p:sldId id="383" r:id="rId95"/>
    <p:sldId id="385" r:id="rId96"/>
    <p:sldId id="386" r:id="rId97"/>
    <p:sldId id="548" r:id="rId98"/>
    <p:sldId id="409" r:id="rId99"/>
  </p:sldIdLst>
  <p:sldSz cx="9144000" cy="6858000" type="screen4x3"/>
  <p:notesSz cx="9926638"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326/X9lUh2Wrk4ppeqNXw==" hashData="JEH62BqBw7BBVtJMmxkCtZBkpus="/>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 uri="{2D200454-40CA-4A62-9FC3-DE9A4176ACB9}">
      <p15:notesGuideLst xmlns="" xmlns:p15="http://schemas.microsoft.com/office/powerpoint/2012/main">
        <p15:guide id="1" orient="horz" pos="2141">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A9C"/>
    <a:srgbClr val="B32C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28" autoAdjust="0"/>
  </p:normalViewPr>
  <p:slideViewPr>
    <p:cSldViewPr>
      <p:cViewPr>
        <p:scale>
          <a:sx n="90" d="100"/>
          <a:sy n="90" d="100"/>
        </p:scale>
        <p:origin x="-1404" y="24"/>
      </p:cViewPr>
      <p:guideLst>
        <p:guide orient="horz" pos="2880"/>
        <p:guide pos="2160"/>
      </p:guideLst>
    </p:cSldViewPr>
  </p:slideViewPr>
  <p:notesTextViewPr>
    <p:cViewPr>
      <p:scale>
        <a:sx n="100" d="100"/>
        <a:sy n="100" d="100"/>
      </p:scale>
      <p:origin x="0" y="0"/>
    </p:cViewPr>
  </p:notesTextViewPr>
  <p:notesViewPr>
    <p:cSldViewPr>
      <p:cViewPr varScale="1">
        <p:scale>
          <a:sx n="90" d="100"/>
          <a:sy n="90" d="100"/>
        </p:scale>
        <p:origin x="-1866" y="-102"/>
      </p:cViewPr>
      <p:guideLst>
        <p:guide orient="horz" pos="2141"/>
        <p:guide pos="312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93.jpeg"/></Relationships>
</file>

<file path=ppt/diagram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9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C623F-BC6A-4156-9A50-99FC0A71AD18}" type="doc">
      <dgm:prSet loTypeId="urn:microsoft.com/office/officeart/2005/8/layout/pList1#1" loCatId="list" qsTypeId="urn:microsoft.com/office/officeart/2005/8/quickstyle/simple1" qsCatId="simple" csTypeId="urn:microsoft.com/office/officeart/2005/8/colors/accent1_2" csCatId="accent1" phldr="1"/>
      <dgm:spPr/>
    </dgm:pt>
    <dgm:pt modelId="{3F397810-7390-4E9F-B231-45CA0EA679BB}">
      <dgm:prSet phldrT="[Metin]" phldr="1"/>
      <dgm:spPr/>
      <dgm:t>
        <a:bodyPr/>
        <a:lstStyle/>
        <a:p>
          <a:endParaRPr lang="tr-TR" dirty="0"/>
        </a:p>
      </dgm:t>
    </dgm:pt>
    <dgm:pt modelId="{28BCD52A-E2AF-4C38-807F-0EB535994520}" type="parTrans" cxnId="{B41C0C2D-4440-4C55-82BE-310493E22998}">
      <dgm:prSet/>
      <dgm:spPr/>
      <dgm:t>
        <a:bodyPr/>
        <a:lstStyle/>
        <a:p>
          <a:endParaRPr lang="tr-TR"/>
        </a:p>
      </dgm:t>
    </dgm:pt>
    <dgm:pt modelId="{86C51A97-F3AD-4353-A738-6E1EFBF87624}" type="sibTrans" cxnId="{B41C0C2D-4440-4C55-82BE-310493E22998}">
      <dgm:prSet/>
      <dgm:spPr/>
      <dgm:t>
        <a:bodyPr/>
        <a:lstStyle/>
        <a:p>
          <a:endParaRPr lang="tr-TR"/>
        </a:p>
      </dgm:t>
    </dgm:pt>
    <dgm:pt modelId="{9D830E7F-CDA0-489D-9847-EAA6F4BB3E54}" type="pres">
      <dgm:prSet presAssocID="{581C623F-BC6A-4156-9A50-99FC0A71AD18}" presName="Name0" presStyleCnt="0">
        <dgm:presLayoutVars>
          <dgm:dir/>
          <dgm:resizeHandles val="exact"/>
        </dgm:presLayoutVars>
      </dgm:prSet>
      <dgm:spPr/>
    </dgm:pt>
    <dgm:pt modelId="{86B5607B-6E81-40FB-BC1E-8C4A56D22313}" type="pres">
      <dgm:prSet presAssocID="{3F397810-7390-4E9F-B231-45CA0EA679BB}" presName="compNode" presStyleCnt="0"/>
      <dgm:spPr/>
    </dgm:pt>
    <dgm:pt modelId="{EEA1E64E-1E31-4D3C-9701-BD55B6DE8EE3}" type="pres">
      <dgm:prSet presAssocID="{3F397810-7390-4E9F-B231-45CA0EA679BB}" presName="pictRect" presStyleLbl="node1" presStyleIdx="0" presStyleCnt="1" custScaleX="119365" custScaleY="143540" custLinFactNeighborX="-956" custLinFactNeighborY="8120"/>
      <dgm:spPr>
        <a:blipFill>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14000" r="-14000"/>
          </a:stretch>
        </a:blipFill>
      </dgm:spPr>
      <dgm:extLst>
        <a:ext uri="{E40237B7-FDA0-4F09-8148-C483321AD2D9}">
          <dgm14:cNvPr xmlns:dgm14="http://schemas.microsoft.com/office/drawing/2010/diagram" id="0" name="" descr="C:\Users\EGE\Desktop\bayburt.jpg"/>
        </a:ext>
      </dgm:extLst>
    </dgm:pt>
    <dgm:pt modelId="{22A2338D-6CEB-4260-96D0-660A3C450443}" type="pres">
      <dgm:prSet presAssocID="{3F397810-7390-4E9F-B231-45CA0EA679BB}" presName="textRect" presStyleLbl="revTx" presStyleIdx="0" presStyleCnt="1" custScaleY="6690">
        <dgm:presLayoutVars>
          <dgm:bulletEnabled val="1"/>
        </dgm:presLayoutVars>
      </dgm:prSet>
      <dgm:spPr/>
      <dgm:t>
        <a:bodyPr/>
        <a:lstStyle/>
        <a:p>
          <a:endParaRPr lang="tr-TR"/>
        </a:p>
      </dgm:t>
    </dgm:pt>
  </dgm:ptLst>
  <dgm:cxnLst>
    <dgm:cxn modelId="{B41C0C2D-4440-4C55-82BE-310493E22998}" srcId="{581C623F-BC6A-4156-9A50-99FC0A71AD18}" destId="{3F397810-7390-4E9F-B231-45CA0EA679BB}" srcOrd="0" destOrd="0" parTransId="{28BCD52A-E2AF-4C38-807F-0EB535994520}" sibTransId="{86C51A97-F3AD-4353-A738-6E1EFBF87624}"/>
    <dgm:cxn modelId="{73E9EE36-689E-4426-A48E-3C40E20AD726}" type="presOf" srcId="{581C623F-BC6A-4156-9A50-99FC0A71AD18}" destId="{9D830E7F-CDA0-489D-9847-EAA6F4BB3E54}" srcOrd="0" destOrd="0" presId="urn:microsoft.com/office/officeart/2005/8/layout/pList1#1"/>
    <dgm:cxn modelId="{6C217D2E-96A2-482B-9867-785F0BB89AD6}" type="presOf" srcId="{3F397810-7390-4E9F-B231-45CA0EA679BB}" destId="{22A2338D-6CEB-4260-96D0-660A3C450443}" srcOrd="0" destOrd="0" presId="urn:microsoft.com/office/officeart/2005/8/layout/pList1#1"/>
    <dgm:cxn modelId="{6CACB23B-964B-405C-9269-14B18C65CA5D}" type="presParOf" srcId="{9D830E7F-CDA0-489D-9847-EAA6F4BB3E54}" destId="{86B5607B-6E81-40FB-BC1E-8C4A56D22313}" srcOrd="0" destOrd="0" presId="urn:microsoft.com/office/officeart/2005/8/layout/pList1#1"/>
    <dgm:cxn modelId="{4CE090F4-0FE2-4119-B17F-EF1A1407DC05}" type="presParOf" srcId="{86B5607B-6E81-40FB-BC1E-8C4A56D22313}" destId="{EEA1E64E-1E31-4D3C-9701-BD55B6DE8EE3}" srcOrd="0" destOrd="0" presId="urn:microsoft.com/office/officeart/2005/8/layout/pList1#1"/>
    <dgm:cxn modelId="{9CD1DCAB-0822-443B-BBC4-344D16A4EE4A}" type="presParOf" srcId="{86B5607B-6E81-40FB-BC1E-8C4A56D22313}" destId="{22A2338D-6CEB-4260-96D0-660A3C450443}"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1E64E-1E31-4D3C-9701-BD55B6DE8EE3}">
      <dsp:nvSpPr>
        <dsp:cNvPr id="0" name=""/>
        <dsp:cNvSpPr/>
      </dsp:nvSpPr>
      <dsp:spPr>
        <a:xfrm>
          <a:off x="828871" y="261729"/>
          <a:ext cx="6489789" cy="5377070"/>
        </a:xfrm>
        <a:prstGeom prst="roundRect">
          <a:avLst/>
        </a:prstGeom>
        <a:blipFill>
          <a:blip xmlns:r="http://schemas.openxmlformats.org/officeDocument/2006/relationships" r:embed="rId1">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2338D-6CEB-4260-96D0-660A3C450443}">
      <dsp:nvSpPr>
        <dsp:cNvPr id="0" name=""/>
        <dsp:cNvSpPr/>
      </dsp:nvSpPr>
      <dsp:spPr>
        <a:xfrm>
          <a:off x="1407279" y="5503245"/>
          <a:ext cx="5436928" cy="13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672" tIns="42672" rIns="42672" bIns="0" numCol="1" spcCol="1270" anchor="t" anchorCtr="0">
          <a:noAutofit/>
        </a:bodyPr>
        <a:lstStyle/>
        <a:p>
          <a:pPr lvl="0" algn="ctr" defTabSz="266700">
            <a:lnSpc>
              <a:spcPct val="90000"/>
            </a:lnSpc>
            <a:spcBef>
              <a:spcPct val="0"/>
            </a:spcBef>
            <a:spcAft>
              <a:spcPct val="35000"/>
            </a:spcAft>
          </a:pPr>
          <a:endParaRPr lang="tr-TR" sz="600" kern="1200" dirty="0"/>
        </a:p>
      </dsp:txBody>
      <dsp:txXfrm>
        <a:off x="1407279" y="5503245"/>
        <a:ext cx="5436928" cy="134944"/>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23372" y="0"/>
            <a:ext cx="4301543" cy="339884"/>
          </a:xfrm>
          <a:prstGeom prst="rect">
            <a:avLst/>
          </a:prstGeom>
        </p:spPr>
        <p:txBody>
          <a:bodyPr vert="horz" lIns="91440" tIns="45720" rIns="91440" bIns="45720" rtlCol="0"/>
          <a:lstStyle>
            <a:lvl1pPr algn="r">
              <a:defRPr sz="1200"/>
            </a:lvl1pPr>
          </a:lstStyle>
          <a:p>
            <a:fld id="{43C082BE-B14A-4DBD-A4D6-5DD8E4551092}" type="datetimeFigureOut">
              <a:rPr lang="tr-TR" smtClean="0"/>
              <a:pPr/>
              <a:t>14.07.2021</a:t>
            </a:fld>
            <a:endParaRPr lang="tr-TR"/>
          </a:p>
        </p:txBody>
      </p:sp>
      <p:sp>
        <p:nvSpPr>
          <p:cNvPr id="4" name="Slayt Görüntüsü Yer Tutucusu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456218"/>
            <a:ext cx="4301543" cy="33988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23372" y="6456218"/>
            <a:ext cx="4301543" cy="339884"/>
          </a:xfrm>
          <a:prstGeom prst="rect">
            <a:avLst/>
          </a:prstGeom>
        </p:spPr>
        <p:txBody>
          <a:bodyPr vert="horz" lIns="91440" tIns="45720" rIns="91440" bIns="45720" rtlCol="0" anchor="b"/>
          <a:lstStyle>
            <a:lvl1pPr algn="r">
              <a:defRPr sz="1200"/>
            </a:lvl1pPr>
          </a:lstStyle>
          <a:p>
            <a:fld id="{69DE3253-0BFE-4620-AD9F-F4D90709D4B3}" type="slidenum">
              <a:rPr lang="tr-TR" smtClean="0"/>
              <a:pPr/>
              <a:t>‹#›</a:t>
            </a:fld>
            <a:endParaRPr lang="tr-TR"/>
          </a:p>
        </p:txBody>
      </p:sp>
    </p:spTree>
    <p:extLst>
      <p:ext uri="{BB962C8B-B14F-4D97-AF65-F5344CB8AC3E}">
        <p14:creationId xmlns:p14="http://schemas.microsoft.com/office/powerpoint/2010/main" val="411356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DE3253-0BFE-4620-AD9F-F4D90709D4B3}" type="slidenum">
              <a:rPr lang="tr-TR" smtClean="0"/>
              <a:pPr/>
              <a:t>39</a:t>
            </a:fld>
            <a:endParaRPr lang="tr-TR" dirty="0"/>
          </a:p>
        </p:txBody>
      </p:sp>
    </p:spTree>
    <p:extLst>
      <p:ext uri="{BB962C8B-B14F-4D97-AF65-F5344CB8AC3E}">
        <p14:creationId xmlns:p14="http://schemas.microsoft.com/office/powerpoint/2010/main" val="1158034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9DE3253-0BFE-4620-AD9F-F4D90709D4B3}" type="slidenum">
              <a:rPr lang="tr-TR" smtClean="0"/>
              <a:pPr/>
              <a:t>40</a:t>
            </a:fld>
            <a:endParaRPr lang="tr-TR" dirty="0"/>
          </a:p>
        </p:txBody>
      </p:sp>
    </p:spTree>
    <p:extLst>
      <p:ext uri="{BB962C8B-B14F-4D97-AF65-F5344CB8AC3E}">
        <p14:creationId xmlns:p14="http://schemas.microsoft.com/office/powerpoint/2010/main" val="1430897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69DE3253-0BFE-4620-AD9F-F4D90709D4B3}" type="slidenum">
              <a:rPr lang="tr-TR" smtClean="0"/>
              <a:pPr/>
              <a:t>92</a:t>
            </a:fld>
            <a:endParaRPr lang="tr-TR"/>
          </a:p>
        </p:txBody>
      </p:sp>
    </p:spTree>
    <p:extLst>
      <p:ext uri="{BB962C8B-B14F-4D97-AF65-F5344CB8AC3E}">
        <p14:creationId xmlns:p14="http://schemas.microsoft.com/office/powerpoint/2010/main" val="215004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7/14/2021</a:t>
            </a:fld>
            <a:endParaRPr lang="en-US"/>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D8BD707-D9CF-40AE-B4C6-C98DA3205C09}" type="datetimeFigureOut">
              <a:rPr lang="en-US" smtClean="0"/>
              <a:pPr/>
              <a:t>7/14/2021</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D8BD707-D9CF-40AE-B4C6-C98DA3205C09}" type="datetimeFigureOut">
              <a:rPr lang="en-US" smtClean="0"/>
              <a:pPr/>
              <a:t>7/14/2021</a:t>
            </a:fld>
            <a:endParaRPr lang="en-US"/>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5319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7/14/2021</a:t>
            </a:fld>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Garamond"/>
                <a:cs typeface="Garamond"/>
              </a:defRPr>
            </a:lvl1pPr>
          </a:lstStyle>
          <a:p>
            <a:pPr marL="12700">
              <a:lnSpc>
                <a:spcPts val="1375"/>
              </a:lnSpc>
              <a:tabLst>
                <a:tab pos="8079105" algn="l"/>
              </a:tabLst>
            </a:pPr>
            <a:r>
              <a:rPr strike="sngStrike" dirty="0"/>
              <a:t> 	</a:t>
            </a:r>
            <a:fld id="{81D60167-4931-47E6-BA6A-407CBD079E47}" type="slidenum">
              <a:rPr strike="sngStrike" dirty="0"/>
              <a:pPr marL="12700">
                <a:lnSpc>
                  <a:spcPts val="1375"/>
                </a:lnSpc>
                <a:tabLst>
                  <a:tab pos="8079105" algn="l"/>
                </a:tabLst>
              </a:pPr>
              <a:t>‹#›</a:t>
            </a:fld>
            <a:r>
              <a:rPr strike="sngStrike" spc="120" dirty="0"/>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7/14/2021</a:t>
            </a:fld>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Garamond"/>
                <a:cs typeface="Garamond"/>
              </a:defRPr>
            </a:lvl1pPr>
          </a:lstStyle>
          <a:p>
            <a:pPr marL="12700">
              <a:lnSpc>
                <a:spcPts val="1375"/>
              </a:lnSpc>
              <a:tabLst>
                <a:tab pos="8079105" algn="l"/>
              </a:tabLst>
            </a:pPr>
            <a:r>
              <a:rPr strike="sngStrike" dirty="0"/>
              <a:t> 	</a:t>
            </a:r>
            <a:fld id="{81D60167-4931-47E6-BA6A-407CBD079E47}" type="slidenum">
              <a:rPr strike="sngStrike" dirty="0"/>
              <a:pPr marL="12700">
                <a:lnSpc>
                  <a:spcPts val="1375"/>
                </a:lnSpc>
                <a:tabLst>
                  <a:tab pos="8079105" algn="l"/>
                </a:tabLst>
              </a:pPr>
              <a:t>‹#›</a:t>
            </a:fld>
            <a:r>
              <a:rPr strike="sngStrike" spc="120" dirty="0"/>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7/14/2021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chemeClr val="tx1"/>
                </a:solidFill>
                <a:latin typeface="Garamond"/>
                <a:cs typeface="Garamond"/>
              </a:defRPr>
            </a:lvl1pPr>
          </a:lstStyle>
          <a:p>
            <a:pPr marL="12700">
              <a:lnSpc>
                <a:spcPts val="1375"/>
              </a:lnSpc>
              <a:tabLst>
                <a:tab pos="8079105" algn="l"/>
              </a:tabLst>
            </a:pPr>
            <a:r>
              <a:rPr strike="sngStrike" dirty="0">
                <a:solidFill>
                  <a:prstClr val="black"/>
                </a:solidFill>
              </a:rPr>
              <a:t> 	</a:t>
            </a:r>
            <a:fld id="{81D60167-4931-47E6-BA6A-407CBD079E47}" type="slidenum">
              <a:rPr strike="sngStrike" dirty="0">
                <a:solidFill>
                  <a:prstClr val="black"/>
                </a:solidFill>
              </a:rPr>
              <a:pPr marL="12700">
                <a:lnSpc>
                  <a:spcPts val="1375"/>
                </a:lnSpc>
                <a:tabLst>
                  <a:tab pos="8079105" algn="l"/>
                </a:tabLst>
              </a:pPr>
              <a:t>‹#›</a:t>
            </a:fld>
            <a:r>
              <a:rPr strike="sngStrike" spc="120" dirty="0">
                <a:solidFill>
                  <a:prstClr val="black"/>
                </a:solidFill>
              </a:rPr>
              <a:t> </a:t>
            </a:r>
          </a:p>
        </p:txBody>
      </p:sp>
    </p:spTree>
    <p:extLst>
      <p:ext uri="{BB962C8B-B14F-4D97-AF65-F5344CB8AC3E}">
        <p14:creationId xmlns:p14="http://schemas.microsoft.com/office/powerpoint/2010/main" val="3489734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53193"/>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7/14/2021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chemeClr val="tx1"/>
                </a:solidFill>
                <a:latin typeface="Garamond"/>
                <a:cs typeface="Garamond"/>
              </a:defRPr>
            </a:lvl1pPr>
          </a:lstStyle>
          <a:p>
            <a:pPr marL="12700">
              <a:lnSpc>
                <a:spcPts val="1375"/>
              </a:lnSpc>
              <a:tabLst>
                <a:tab pos="8079105" algn="l"/>
              </a:tabLst>
            </a:pPr>
            <a:r>
              <a:rPr strike="sngStrike" dirty="0">
                <a:solidFill>
                  <a:prstClr val="black"/>
                </a:solidFill>
              </a:rPr>
              <a:t> 	</a:t>
            </a:r>
            <a:fld id="{81D60167-4931-47E6-BA6A-407CBD079E47}" type="slidenum">
              <a:rPr strike="sngStrike" dirty="0">
                <a:solidFill>
                  <a:prstClr val="black"/>
                </a:solidFill>
              </a:rPr>
              <a:pPr marL="12700">
                <a:lnSpc>
                  <a:spcPts val="1375"/>
                </a:lnSpc>
                <a:tabLst>
                  <a:tab pos="8079105" algn="l"/>
                </a:tabLst>
              </a:pPr>
              <a:t>‹#›</a:t>
            </a:fld>
            <a:r>
              <a:rPr strike="sngStrike" spc="120" dirty="0">
                <a:solidFill>
                  <a:prstClr val="black"/>
                </a:solidFill>
              </a:rPr>
              <a:t> </a:t>
            </a:r>
          </a:p>
        </p:txBody>
      </p:sp>
    </p:spTree>
    <p:extLst>
      <p:ext uri="{BB962C8B-B14F-4D97-AF65-F5344CB8AC3E}">
        <p14:creationId xmlns:p14="http://schemas.microsoft.com/office/powerpoint/2010/main" val="13004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53193"/>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7/14/2021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chemeClr val="tx1"/>
                </a:solidFill>
                <a:latin typeface="Garamond"/>
                <a:cs typeface="Garamond"/>
              </a:defRPr>
            </a:lvl1pPr>
          </a:lstStyle>
          <a:p>
            <a:pPr marL="12700">
              <a:lnSpc>
                <a:spcPts val="1375"/>
              </a:lnSpc>
              <a:tabLst>
                <a:tab pos="8079105" algn="l"/>
              </a:tabLst>
            </a:pPr>
            <a:r>
              <a:rPr strike="sngStrike" dirty="0">
                <a:solidFill>
                  <a:prstClr val="black"/>
                </a:solidFill>
              </a:rPr>
              <a:t> 	</a:t>
            </a:r>
            <a:fld id="{81D60167-4931-47E6-BA6A-407CBD079E47}" type="slidenum">
              <a:rPr strike="sngStrike" dirty="0">
                <a:solidFill>
                  <a:prstClr val="black"/>
                </a:solidFill>
              </a:rPr>
              <a:pPr marL="12700">
                <a:lnSpc>
                  <a:spcPts val="1375"/>
                </a:lnSpc>
                <a:tabLst>
                  <a:tab pos="8079105" algn="l"/>
                </a:tabLst>
              </a:pPr>
              <a:t>‹#›</a:t>
            </a:fld>
            <a:r>
              <a:rPr strike="sngStrike" spc="120" dirty="0">
                <a:solidFill>
                  <a:prstClr val="black"/>
                </a:solidFill>
              </a:rPr>
              <a:t> </a:t>
            </a:r>
          </a:p>
        </p:txBody>
      </p:sp>
    </p:spTree>
    <p:extLst>
      <p:ext uri="{BB962C8B-B14F-4D97-AF65-F5344CB8AC3E}">
        <p14:creationId xmlns:p14="http://schemas.microsoft.com/office/powerpoint/2010/main" val="3855629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53193"/>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7/14/2021</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chemeClr val="tx1"/>
                </a:solidFill>
                <a:latin typeface="Garamond"/>
                <a:cs typeface="Garamond"/>
              </a:defRPr>
            </a:lvl1pPr>
          </a:lstStyle>
          <a:p>
            <a:pPr marL="12700">
              <a:lnSpc>
                <a:spcPts val="1375"/>
              </a:lnSpc>
              <a:tabLst>
                <a:tab pos="8079105" algn="l"/>
              </a:tabLst>
            </a:pPr>
            <a:r>
              <a:rPr strike="sngStrike" dirty="0">
                <a:solidFill>
                  <a:prstClr val="black"/>
                </a:solidFill>
              </a:rPr>
              <a:t> 	</a:t>
            </a:r>
            <a:fld id="{81D60167-4931-47E6-BA6A-407CBD079E47}" type="slidenum">
              <a:rPr strike="sngStrike" dirty="0">
                <a:solidFill>
                  <a:prstClr val="black"/>
                </a:solidFill>
              </a:rPr>
              <a:pPr marL="12700">
                <a:lnSpc>
                  <a:spcPts val="1375"/>
                </a:lnSpc>
                <a:tabLst>
                  <a:tab pos="8079105" algn="l"/>
                </a:tabLst>
              </a:pPr>
              <a:t>‹#›</a:t>
            </a:fld>
            <a:r>
              <a:rPr strike="sngStrike" spc="120" dirty="0">
                <a:solidFill>
                  <a:prstClr val="black"/>
                </a:solidFill>
              </a:rPr>
              <a:t> </a:t>
            </a:r>
          </a:p>
        </p:txBody>
      </p:sp>
    </p:spTree>
    <p:extLst>
      <p:ext uri="{BB962C8B-B14F-4D97-AF65-F5344CB8AC3E}">
        <p14:creationId xmlns:p14="http://schemas.microsoft.com/office/powerpoint/2010/main" val="3477295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7/14/2021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chemeClr val="tx1"/>
                </a:solidFill>
                <a:latin typeface="Garamond"/>
                <a:cs typeface="Garamond"/>
              </a:defRPr>
            </a:lvl1pPr>
          </a:lstStyle>
          <a:p>
            <a:pPr marL="12700">
              <a:lnSpc>
                <a:spcPts val="1375"/>
              </a:lnSpc>
              <a:tabLst>
                <a:tab pos="8079105" algn="l"/>
              </a:tabLst>
            </a:pPr>
            <a:r>
              <a:rPr strike="sngStrike" dirty="0">
                <a:solidFill>
                  <a:prstClr val="black"/>
                </a:solidFill>
              </a:rPr>
              <a:t> 	</a:t>
            </a:r>
            <a:fld id="{81D60167-4931-47E6-BA6A-407CBD079E47}" type="slidenum">
              <a:rPr strike="sngStrike" dirty="0">
                <a:solidFill>
                  <a:prstClr val="black"/>
                </a:solidFill>
              </a:rPr>
              <a:pPr marL="12700">
                <a:lnSpc>
                  <a:spcPts val="1375"/>
                </a:lnSpc>
                <a:tabLst>
                  <a:tab pos="8079105" algn="l"/>
                </a:tabLst>
              </a:pPr>
              <a:t>‹#›</a:t>
            </a:fld>
            <a:r>
              <a:rPr strike="sngStrike" spc="120" dirty="0">
                <a:solidFill>
                  <a:prstClr val="black"/>
                </a:solidFill>
              </a:rPr>
              <a:t> </a:t>
            </a:r>
          </a:p>
        </p:txBody>
      </p:sp>
    </p:spTree>
    <p:extLst>
      <p:ext uri="{BB962C8B-B14F-4D97-AF65-F5344CB8AC3E}">
        <p14:creationId xmlns:p14="http://schemas.microsoft.com/office/powerpoint/2010/main" val="3184800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1D8BD707-D9CF-40AE-B4C6-C98DA3205C09}" type="datetimeFigureOut">
              <a:rPr lang="en-US" smtClean="0"/>
              <a:pPr/>
              <a:t>7/14/2021</a:t>
            </a:fld>
            <a:endParaRPr lang="en-US"/>
          </a:p>
        </p:txBody>
      </p:sp>
      <p:sp>
        <p:nvSpPr>
          <p:cNvPr id="9" name="8 Slayt Numarası Yer Tutucusu"/>
          <p:cNvSpPr>
            <a:spLocks noGrp="1"/>
          </p:cNvSpPr>
          <p:nvPr>
            <p:ph type="sldNum" sz="quarter" idx="15"/>
          </p:nvPr>
        </p:nvSpPr>
        <p:spPr/>
        <p:txBody>
          <a:bodyPr rtlCol="0"/>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7/14/2021</a:t>
            </a:fld>
            <a:endParaRPr lang="en-US"/>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1D8BD707-D9CF-40AE-B4C6-C98DA3205C09}" type="datetimeFigureOut">
              <a:rPr lang="en-US" smtClean="0"/>
              <a:pPr/>
              <a:t>7/14/2021</a:t>
            </a:fld>
            <a:endParaRPr lang="en-US"/>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1D8BD707-D9CF-40AE-B4C6-C98DA3205C09}" type="datetimeFigureOut">
              <a:rPr lang="en-US" smtClean="0"/>
              <a:pPr/>
              <a:t>7/14/2021</a:t>
            </a:fld>
            <a:endParaRPr lang="en-US"/>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1D8BD707-D9CF-40AE-B4C6-C98DA3205C09}" type="datetimeFigureOut">
              <a:rPr lang="en-US" smtClean="0"/>
              <a:pPr/>
              <a:t>7/14/2021</a:t>
            </a:fld>
            <a:endParaRPr lang="en-US"/>
          </a:p>
        </p:txBody>
      </p:sp>
      <p:sp>
        <p:nvSpPr>
          <p:cNvPr id="7" name="6 Slayt Numarası Yer Tutucusu"/>
          <p:cNvSpPr>
            <a:spLocks noGrp="1"/>
          </p:cNvSpPr>
          <p:nvPr>
            <p:ph type="sldNum" sz="quarter" idx="11"/>
          </p:nvPr>
        </p:nvSpPr>
        <p:spPr/>
        <p:txBody>
          <a:bodyPr rtlCol="0"/>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D8BD707-D9CF-40AE-B4C6-C98DA3205C09}" type="datetimeFigureOut">
              <a:rPr lang="en-US" smtClean="0"/>
              <a:pPr/>
              <a:t>7/14/2021</a:t>
            </a:fld>
            <a:endParaRPr lang="en-US"/>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1D8BD707-D9CF-40AE-B4C6-C98DA3205C09}" type="datetimeFigureOut">
              <a:rPr lang="en-US" smtClean="0"/>
              <a:pPr/>
              <a:t>7/14/2021</a:t>
            </a:fld>
            <a:endParaRPr lang="en-US"/>
          </a:p>
        </p:txBody>
      </p:sp>
      <p:sp>
        <p:nvSpPr>
          <p:cNvPr id="22" name="21 Slayt Numarası Yer Tutucusu"/>
          <p:cNvSpPr>
            <a:spLocks noGrp="1"/>
          </p:cNvSpPr>
          <p:nvPr>
            <p:ph type="sldNum" sz="quarter" idx="15"/>
          </p:nvPr>
        </p:nvSpPr>
        <p:spPr/>
        <p:txBody>
          <a:bodyPr rtlCol="0"/>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
        <p:nvSpPr>
          <p:cNvPr id="23" name="22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1D8BD707-D9CF-40AE-B4C6-C98DA3205C09}" type="datetimeFigureOut">
              <a:rPr lang="en-US" smtClean="0"/>
              <a:pPr/>
              <a:t>7/14/2021</a:t>
            </a:fld>
            <a:endParaRPr lang="en-US"/>
          </a:p>
        </p:txBody>
      </p:sp>
      <p:sp>
        <p:nvSpPr>
          <p:cNvPr id="18" name="17 Slayt Numarası Yer Tutucusu"/>
          <p:cNvSpPr>
            <a:spLocks noGrp="1"/>
          </p:cNvSpPr>
          <p:nvPr>
            <p:ph type="sldNum" sz="quarter" idx="11"/>
          </p:nvPr>
        </p:nvSpPr>
        <p:spPr/>
        <p:txBody>
          <a:bodyPr rtlCol="0"/>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7/14/2021</a:t>
            </a:fld>
            <a:endParaRPr lang="en-US"/>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marL="12700">
              <a:lnSpc>
                <a:spcPts val="1375"/>
              </a:lnSpc>
              <a:tabLst>
                <a:tab pos="8079105" algn="l"/>
              </a:tabLst>
            </a:pPr>
            <a:r>
              <a:rPr lang="tr-TR" strike="sngStrike" smtClean="0"/>
              <a:t> 	</a:t>
            </a:r>
            <a:fld id="{81D60167-4931-47E6-BA6A-407CBD079E47}" type="slidenum">
              <a:rPr lang="tr-TR" strike="sngStrike" smtClean="0"/>
              <a:pPr marL="12700">
                <a:lnSpc>
                  <a:spcPts val="1375"/>
                </a:lnSpc>
                <a:tabLst>
                  <a:tab pos="8079105" algn="l"/>
                </a:tabLst>
              </a:pPr>
              <a:t>‹#›</a:t>
            </a:fld>
            <a:r>
              <a:rPr lang="tr-TR" strike="sngStrike" spc="120" smtClean="0"/>
              <a:t> </a:t>
            </a:r>
            <a:endParaRPr lang="tr-TR" strike="sngStrike" spc="120"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81000" y="152400"/>
            <a:ext cx="8229600" cy="609600"/>
          </a:xfrm>
          <a:custGeom>
            <a:avLst/>
            <a:gdLst/>
            <a:ahLst/>
            <a:cxnLst/>
            <a:rect l="l" t="t" r="r" b="b"/>
            <a:pathLst>
              <a:path w="8229600" h="609600">
                <a:moveTo>
                  <a:pt x="0" y="609600"/>
                </a:moveTo>
                <a:lnTo>
                  <a:pt x="0" y="0"/>
                </a:lnTo>
                <a:lnTo>
                  <a:pt x="8229600" y="0"/>
                </a:lnTo>
              </a:path>
            </a:pathLst>
          </a:custGeom>
          <a:ln w="19050">
            <a:solidFill>
              <a:srgbClr val="CC9900"/>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734184" y="249377"/>
            <a:ext cx="5675630" cy="452120"/>
          </a:xfrm>
          <a:prstGeom prst="rect">
            <a:avLst/>
          </a:prstGeom>
        </p:spPr>
        <p:txBody>
          <a:bodyPr wrap="square" lIns="0" tIns="0" rIns="0" bIns="0">
            <a:spAutoFit/>
          </a:bodyPr>
          <a:lstStyle>
            <a:lvl1pPr>
              <a:defRPr sz="2800" b="1" i="0">
                <a:solidFill>
                  <a:srgbClr val="053193"/>
                </a:solidFill>
                <a:latin typeface="Times New Roman"/>
                <a:cs typeface="Times New Roman"/>
              </a:defRPr>
            </a:lvl1pPr>
          </a:lstStyle>
          <a:p>
            <a:endParaRPr/>
          </a:p>
        </p:txBody>
      </p:sp>
      <p:sp>
        <p:nvSpPr>
          <p:cNvPr id="3" name="Holder 3"/>
          <p:cNvSpPr>
            <a:spLocks noGrp="1"/>
          </p:cNvSpPr>
          <p:nvPr>
            <p:ph type="body" idx="1"/>
          </p:nvPr>
        </p:nvSpPr>
        <p:spPr>
          <a:xfrm>
            <a:off x="486790" y="3173348"/>
            <a:ext cx="8170418" cy="1388745"/>
          </a:xfrm>
          <a:prstGeom prst="rect">
            <a:avLst/>
          </a:prstGeom>
        </p:spPr>
        <p:txBody>
          <a:bodyPr wrap="square" lIns="0" tIns="0" rIns="0" bIns="0">
            <a:spAutoFit/>
          </a:bodyPr>
          <a:lstStyle>
            <a:lvl1pPr>
              <a:defRPr sz="1800" b="0"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7/14/2021</a:t>
            </a:fld>
            <a:endParaRPr lang="en-US">
              <a:solidFill>
                <a:prstClr val="black">
                  <a:tint val="75000"/>
                </a:prstClr>
              </a:solidFill>
            </a:endParaRPr>
          </a:p>
        </p:txBody>
      </p:sp>
      <p:sp>
        <p:nvSpPr>
          <p:cNvPr id="6" name="Holder 6"/>
          <p:cNvSpPr>
            <a:spLocks noGrp="1"/>
          </p:cNvSpPr>
          <p:nvPr>
            <p:ph type="sldNum" sz="quarter" idx="7"/>
          </p:nvPr>
        </p:nvSpPr>
        <p:spPr>
          <a:xfrm>
            <a:off x="444500" y="6057289"/>
            <a:ext cx="8267700" cy="610234"/>
          </a:xfrm>
          <a:prstGeom prst="rect">
            <a:avLst/>
          </a:prstGeom>
        </p:spPr>
        <p:txBody>
          <a:bodyPr wrap="square" lIns="0" tIns="0" rIns="0" bIns="0">
            <a:spAutoFit/>
          </a:bodyPr>
          <a:lstStyle>
            <a:lvl1pPr>
              <a:defRPr sz="1200" b="0" i="0">
                <a:solidFill>
                  <a:schemeClr val="tx1"/>
                </a:solidFill>
                <a:latin typeface="Garamond"/>
                <a:cs typeface="Garamond"/>
              </a:defRPr>
            </a:lvl1pPr>
          </a:lstStyle>
          <a:p>
            <a:pPr marL="12700">
              <a:lnSpc>
                <a:spcPts val="1375"/>
              </a:lnSpc>
              <a:tabLst>
                <a:tab pos="8079105" algn="l"/>
              </a:tabLst>
            </a:pPr>
            <a:r>
              <a:rPr strike="sngStrike" dirty="0">
                <a:solidFill>
                  <a:prstClr val="black"/>
                </a:solidFill>
              </a:rPr>
              <a:t> 	</a:t>
            </a:r>
            <a:fld id="{81D60167-4931-47E6-BA6A-407CBD079E47}" type="slidenum">
              <a:rPr strike="sngStrike" dirty="0">
                <a:solidFill>
                  <a:prstClr val="black"/>
                </a:solidFill>
              </a:rPr>
              <a:pPr marL="12700">
                <a:lnSpc>
                  <a:spcPts val="1375"/>
                </a:lnSpc>
                <a:tabLst>
                  <a:tab pos="8079105" algn="l"/>
                </a:tabLst>
              </a:pPr>
              <a:t>‹#›</a:t>
            </a:fld>
            <a:r>
              <a:rPr strike="sngStrike" spc="120" dirty="0">
                <a:solidFill>
                  <a:prstClr val="black"/>
                </a:solidFill>
              </a:rPr>
              <a:t> </a:t>
            </a:r>
          </a:p>
        </p:txBody>
      </p:sp>
    </p:spTree>
    <p:extLst>
      <p:ext uri="{BB962C8B-B14F-4D97-AF65-F5344CB8AC3E}">
        <p14:creationId xmlns:p14="http://schemas.microsoft.com/office/powerpoint/2010/main" val="307728654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75.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5.pn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7.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4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6.png"/><Relationship Id="rId7" Type="http://schemas.openxmlformats.org/officeDocument/2006/relationships/image" Target="../media/image110.png"/><Relationship Id="rId2"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15.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7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8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28.png"/><Relationship Id="rId7" Type="http://schemas.openxmlformats.org/officeDocument/2006/relationships/image" Target="../media/image159.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58.png"/><Relationship Id="rId4" Type="http://schemas.openxmlformats.org/officeDocument/2006/relationships/image" Target="../media/image157.png"/></Relationships>
</file>

<file path=ppt/slides/_rels/slide8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image" Target="../media/image165.png"/><Relationship Id="rId1" Type="http://schemas.openxmlformats.org/officeDocument/2006/relationships/slideLayout" Target="../slideLayouts/slideLayout2.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 Id="rId9" Type="http://schemas.openxmlformats.org/officeDocument/2006/relationships/image" Target="../media/image172.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74.png"/><Relationship Id="rId7" Type="http://schemas.openxmlformats.org/officeDocument/2006/relationships/image" Target="../media/image178.png"/><Relationship Id="rId2" Type="http://schemas.openxmlformats.org/officeDocument/2006/relationships/image" Target="../media/image173.png"/><Relationship Id="rId1" Type="http://schemas.openxmlformats.org/officeDocument/2006/relationships/slideLayout" Target="../slideLayouts/slideLayout2.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 Id="rId9" Type="http://schemas.openxmlformats.org/officeDocument/2006/relationships/image" Target="../media/image10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609600" y="2202050"/>
            <a:ext cx="7467600" cy="998350"/>
          </a:xfrm>
          <a:prstGeom prst="rect">
            <a:avLst/>
          </a:prstGeom>
        </p:spPr>
        <p:txBody>
          <a:bodyPr vert="horz" wrap="square" lIns="0" tIns="13335" rIns="0" bIns="0" rtlCol="0">
            <a:spAutoFit/>
          </a:bodyPr>
          <a:lstStyle/>
          <a:p>
            <a:pPr marL="12700" algn="ctr">
              <a:lnSpc>
                <a:spcPct val="100000"/>
              </a:lnSpc>
              <a:spcBef>
                <a:spcPts val="105"/>
              </a:spcBef>
            </a:pPr>
            <a:r>
              <a:rPr lang="tr-TR" sz="3200" dirty="0" smtClean="0">
                <a:latin typeface="Arial"/>
                <a:cs typeface="Arial"/>
              </a:rPr>
              <a:t>AKADEMİK VE İDARİ PERSONEL MAAŞ İŞLEMLERİ</a:t>
            </a:r>
            <a:endParaRPr sz="3200" dirty="0">
              <a:latin typeface="Arial"/>
              <a:cs typeface="Arial"/>
            </a:endParaRPr>
          </a:p>
        </p:txBody>
      </p:sp>
      <p:sp>
        <p:nvSpPr>
          <p:cNvPr id="12" name="object 12"/>
          <p:cNvSpPr txBox="1"/>
          <p:nvPr/>
        </p:nvSpPr>
        <p:spPr>
          <a:xfrm>
            <a:off x="8587231" y="6453632"/>
            <a:ext cx="9715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C1C1C"/>
                </a:solidFill>
                <a:latin typeface="Garamond"/>
                <a:cs typeface="Garamond"/>
              </a:rPr>
              <a:t>1</a:t>
            </a:r>
            <a:endParaRPr sz="1200" dirty="0">
              <a:latin typeface="Garamond"/>
              <a:cs typeface="Garamond"/>
            </a:endParaRPr>
          </a:p>
        </p:txBody>
      </p:sp>
      <p:sp>
        <p:nvSpPr>
          <p:cNvPr id="16" name="Metin kutusu 15"/>
          <p:cNvSpPr txBox="1"/>
          <p:nvPr/>
        </p:nvSpPr>
        <p:spPr>
          <a:xfrm>
            <a:off x="990600" y="5105400"/>
            <a:ext cx="2151551" cy="584775"/>
          </a:xfrm>
          <a:prstGeom prst="rect">
            <a:avLst/>
          </a:prstGeom>
          <a:noFill/>
        </p:spPr>
        <p:txBody>
          <a:bodyPr wrap="none" rtlCol="0">
            <a:spAutoFit/>
          </a:bodyPr>
          <a:lstStyle/>
          <a:p>
            <a:r>
              <a:rPr lang="tr-TR" sz="1600" dirty="0" smtClean="0">
                <a:solidFill>
                  <a:schemeClr val="accent2">
                    <a:lumMod val="75000"/>
                  </a:schemeClr>
                </a:solidFill>
                <a:latin typeface="Times New Roman" pitchFamily="18" charset="0"/>
                <a:cs typeface="Times New Roman" pitchFamily="18" charset="0"/>
              </a:rPr>
              <a:t>Filiz GÜR ARSLAN</a:t>
            </a:r>
          </a:p>
          <a:p>
            <a:r>
              <a:rPr lang="tr-TR" sz="1600" dirty="0" smtClean="0">
                <a:solidFill>
                  <a:schemeClr val="accent2">
                    <a:lumMod val="75000"/>
                  </a:schemeClr>
                </a:solidFill>
                <a:latin typeface="Times New Roman" pitchFamily="18" charset="0"/>
                <a:cs typeface="Times New Roman" pitchFamily="18" charset="0"/>
              </a:rPr>
              <a:t>Mali Hizmetler Uzmanı</a:t>
            </a:r>
            <a:endParaRPr lang="tr-TR" sz="1600" dirty="0">
              <a:solidFill>
                <a:schemeClr val="accent2">
                  <a:lumMod val="75000"/>
                </a:schemeClr>
              </a:solidFill>
              <a:latin typeface="Times New Roman" pitchFamily="18" charset="0"/>
              <a:cs typeface="Times New Roman" pitchFamily="18" charset="0"/>
            </a:endParaRPr>
          </a:p>
        </p:txBody>
      </p:sp>
      <p:sp>
        <p:nvSpPr>
          <p:cNvPr id="17" name="Metin kutusu 16"/>
          <p:cNvSpPr txBox="1"/>
          <p:nvPr/>
        </p:nvSpPr>
        <p:spPr>
          <a:xfrm>
            <a:off x="7061200" y="5319335"/>
            <a:ext cx="1363002" cy="338554"/>
          </a:xfrm>
          <a:prstGeom prst="rect">
            <a:avLst/>
          </a:prstGeom>
          <a:noFill/>
        </p:spPr>
        <p:txBody>
          <a:bodyPr wrap="none" rtlCol="0">
            <a:spAutoFit/>
          </a:bodyPr>
          <a:lstStyle/>
          <a:p>
            <a:r>
              <a:rPr lang="tr-TR" sz="1600" dirty="0" smtClean="0">
                <a:solidFill>
                  <a:schemeClr val="accent2">
                    <a:lumMod val="75000"/>
                  </a:schemeClr>
                </a:solidFill>
                <a:latin typeface="Times New Roman" pitchFamily="18" charset="0"/>
                <a:cs typeface="Times New Roman" pitchFamily="18" charset="0"/>
              </a:rPr>
              <a:t>Temmuz 2021</a:t>
            </a:r>
            <a:endParaRPr lang="tr-TR" sz="1600" dirty="0">
              <a:solidFill>
                <a:schemeClr val="accent2">
                  <a:lumMod val="75000"/>
                </a:schemeClr>
              </a:solidFill>
              <a:latin typeface="Times New Roman" pitchFamily="18" charset="0"/>
              <a:cs typeface="Times New Roman" pitchFamily="18" charset="0"/>
            </a:endParaRPr>
          </a:p>
        </p:txBody>
      </p:sp>
      <p:sp>
        <p:nvSpPr>
          <p:cNvPr id="112642" name="AutoShape 2" descr="ege Ã¼niversitesi amblemi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dirty="0"/>
          </a:p>
        </p:txBody>
      </p:sp>
      <p:sp>
        <p:nvSpPr>
          <p:cNvPr id="112644" name="AutoShape 4" descr="ege Ã¼niversitesi amblemi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dirty="0"/>
          </a:p>
        </p:txBody>
      </p:sp>
      <p:sp>
        <p:nvSpPr>
          <p:cNvPr id="112646" name="AutoShape 6" descr="ege Ã¼niversitesi amblemi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dirty="0"/>
          </a:p>
        </p:txBody>
      </p:sp>
      <p:pic>
        <p:nvPicPr>
          <p:cNvPr id="10" name="Picture 2" descr="https://ege.edu.tr/images/logo.png"/>
          <p:cNvPicPr>
            <a:picLocks noChangeAspect="1" noChangeArrowheads="1"/>
          </p:cNvPicPr>
          <p:nvPr/>
        </p:nvPicPr>
        <p:blipFill>
          <a:blip r:embed="rId2" cstate="print"/>
          <a:srcRect/>
          <a:stretch>
            <a:fillRect/>
          </a:stretch>
        </p:blipFill>
        <p:spPr bwMode="auto">
          <a:xfrm>
            <a:off x="685800" y="304800"/>
            <a:ext cx="1295400" cy="129540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77388" y="228600"/>
            <a:ext cx="3101721" cy="473848"/>
          </a:xfrm>
          <a:prstGeom prst="rect">
            <a:avLst/>
          </a:prstGeom>
        </p:spPr>
        <p:txBody>
          <a:bodyPr vert="horz" wrap="square" lIns="0" tIns="12065" rIns="0" bIns="0" rtlCol="0">
            <a:spAutoFit/>
          </a:bodyPr>
          <a:lstStyle/>
          <a:p>
            <a:pPr marL="12700" algn="ctr">
              <a:lnSpc>
                <a:spcPct val="100000"/>
              </a:lnSpc>
              <a:spcBef>
                <a:spcPts val="95"/>
              </a:spcBef>
            </a:pPr>
            <a:r>
              <a:rPr b="1" spc="-5" dirty="0">
                <a:solidFill>
                  <a:schemeClr val="accent2">
                    <a:lumMod val="50000"/>
                  </a:schemeClr>
                </a:solidFill>
              </a:rPr>
              <a:t>Ka</a:t>
            </a:r>
            <a:r>
              <a:rPr b="1" dirty="0">
                <a:solidFill>
                  <a:schemeClr val="accent2">
                    <a:lumMod val="50000"/>
                  </a:schemeClr>
                </a:solidFill>
              </a:rPr>
              <a:t>t</a:t>
            </a:r>
            <a:r>
              <a:rPr b="1" spc="-10" dirty="0">
                <a:solidFill>
                  <a:schemeClr val="accent2">
                    <a:lumMod val="50000"/>
                  </a:schemeClr>
                </a:solidFill>
              </a:rPr>
              <a:t>s</a:t>
            </a:r>
            <a:r>
              <a:rPr b="1" spc="5" dirty="0">
                <a:solidFill>
                  <a:schemeClr val="accent2">
                    <a:lumMod val="50000"/>
                  </a:schemeClr>
                </a:solidFill>
              </a:rPr>
              <a:t>a</a:t>
            </a:r>
            <a:r>
              <a:rPr b="1" spc="-5" dirty="0">
                <a:solidFill>
                  <a:schemeClr val="accent2">
                    <a:lumMod val="50000"/>
                  </a:schemeClr>
                </a:solidFill>
              </a:rPr>
              <a:t>y</a:t>
            </a:r>
            <a:r>
              <a:rPr b="1" dirty="0">
                <a:solidFill>
                  <a:schemeClr val="accent2">
                    <a:lumMod val="50000"/>
                  </a:schemeClr>
                </a:solidFill>
              </a:rPr>
              <a:t>ı</a:t>
            </a:r>
            <a:r>
              <a:rPr b="1" spc="-5" dirty="0">
                <a:solidFill>
                  <a:schemeClr val="accent2">
                    <a:lumMod val="50000"/>
                  </a:schemeClr>
                </a:solidFill>
              </a:rPr>
              <a:t>l</a:t>
            </a:r>
            <a:r>
              <a:rPr b="1" dirty="0">
                <a:solidFill>
                  <a:schemeClr val="accent2">
                    <a:lumMod val="50000"/>
                  </a:schemeClr>
                </a:solidFill>
              </a:rPr>
              <a:t>a</a:t>
            </a:r>
            <a:r>
              <a:rPr b="1" spc="-5" dirty="0">
                <a:solidFill>
                  <a:schemeClr val="accent2">
                    <a:lumMod val="50000"/>
                  </a:schemeClr>
                </a:solidFill>
              </a:rPr>
              <a:t>r</a:t>
            </a:r>
          </a:p>
        </p:txBody>
      </p:sp>
      <p:sp>
        <p:nvSpPr>
          <p:cNvPr id="17" name="object 17"/>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10</a:t>
            </a:fld>
            <a:r>
              <a:rPr strike="sngStrike" spc="120" dirty="0"/>
              <a:t> </a:t>
            </a:r>
          </a:p>
        </p:txBody>
      </p:sp>
      <p:sp>
        <p:nvSpPr>
          <p:cNvPr id="3" name="object 3"/>
          <p:cNvSpPr/>
          <p:nvPr/>
        </p:nvSpPr>
        <p:spPr>
          <a:xfrm>
            <a:off x="368300" y="1513458"/>
            <a:ext cx="1454912" cy="519049"/>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59740" y="1583817"/>
            <a:ext cx="1172845" cy="360680"/>
          </a:xfrm>
          <a:prstGeom prst="rect">
            <a:avLst/>
          </a:prstGeom>
        </p:spPr>
        <p:txBody>
          <a:bodyPr vert="horz" wrap="square" lIns="0" tIns="12065" rIns="0" bIns="0" rtlCol="0">
            <a:spAutoFit/>
          </a:bodyPr>
          <a:lstStyle/>
          <a:p>
            <a:pPr marL="12700">
              <a:lnSpc>
                <a:spcPct val="100000"/>
              </a:lnSpc>
              <a:spcBef>
                <a:spcPts val="95"/>
              </a:spcBef>
            </a:pPr>
            <a:r>
              <a:rPr sz="2200" spc="-5" dirty="0">
                <a:solidFill>
                  <a:srgbClr val="006FC0"/>
                </a:solidFill>
                <a:latin typeface="Times New Roman"/>
                <a:cs typeface="Times New Roman"/>
              </a:rPr>
              <a:t>Katsayılar</a:t>
            </a:r>
            <a:endParaRPr sz="2200" dirty="0">
              <a:latin typeface="Times New Roman"/>
              <a:cs typeface="Times New Roman"/>
            </a:endParaRPr>
          </a:p>
        </p:txBody>
      </p:sp>
      <p:sp>
        <p:nvSpPr>
          <p:cNvPr id="5" name="object 5"/>
          <p:cNvSpPr/>
          <p:nvPr/>
        </p:nvSpPr>
        <p:spPr>
          <a:xfrm>
            <a:off x="2578100" y="992758"/>
            <a:ext cx="2653791" cy="4064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2670175" y="1006855"/>
            <a:ext cx="1684020" cy="360680"/>
          </a:xfrm>
          <a:prstGeom prst="rect">
            <a:avLst/>
          </a:prstGeom>
        </p:spPr>
        <p:txBody>
          <a:bodyPr vert="horz" wrap="square" lIns="0" tIns="12065" rIns="0" bIns="0" rtlCol="0">
            <a:spAutoFit/>
          </a:bodyPr>
          <a:lstStyle/>
          <a:p>
            <a:pPr marL="12700">
              <a:lnSpc>
                <a:spcPct val="100000"/>
              </a:lnSpc>
              <a:spcBef>
                <a:spcPts val="95"/>
              </a:spcBef>
            </a:pPr>
            <a:r>
              <a:rPr sz="2200" spc="-45" dirty="0">
                <a:solidFill>
                  <a:srgbClr val="006FC0"/>
                </a:solidFill>
                <a:latin typeface="Times New Roman"/>
                <a:cs typeface="Times New Roman"/>
              </a:rPr>
              <a:t>Aylık</a:t>
            </a:r>
            <a:r>
              <a:rPr sz="2200" spc="-75" dirty="0">
                <a:solidFill>
                  <a:srgbClr val="006FC0"/>
                </a:solidFill>
                <a:latin typeface="Times New Roman"/>
                <a:cs typeface="Times New Roman"/>
              </a:rPr>
              <a:t> </a:t>
            </a:r>
            <a:r>
              <a:rPr sz="2200" dirty="0">
                <a:solidFill>
                  <a:srgbClr val="006FC0"/>
                </a:solidFill>
                <a:latin typeface="Times New Roman"/>
                <a:cs typeface="Times New Roman"/>
              </a:rPr>
              <a:t>katsayısı</a:t>
            </a:r>
            <a:endParaRPr sz="2200">
              <a:latin typeface="Times New Roman"/>
              <a:cs typeface="Times New Roman"/>
            </a:endParaRPr>
          </a:p>
        </p:txBody>
      </p:sp>
      <p:sp>
        <p:nvSpPr>
          <p:cNvPr id="7" name="object 7"/>
          <p:cNvSpPr/>
          <p:nvPr/>
        </p:nvSpPr>
        <p:spPr>
          <a:xfrm>
            <a:off x="2578100" y="1540636"/>
            <a:ext cx="2668016" cy="406400"/>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2578100" y="2050795"/>
            <a:ext cx="2668016" cy="40640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670175" y="1379245"/>
            <a:ext cx="2381250" cy="1046480"/>
          </a:xfrm>
          <a:prstGeom prst="rect">
            <a:avLst/>
          </a:prstGeom>
        </p:spPr>
        <p:txBody>
          <a:bodyPr vert="horz" wrap="square" lIns="0" tIns="12700" rIns="0" bIns="0" rtlCol="0">
            <a:spAutoFit/>
          </a:bodyPr>
          <a:lstStyle/>
          <a:p>
            <a:pPr marL="12700" marR="5080">
              <a:lnSpc>
                <a:spcPct val="152200"/>
              </a:lnSpc>
              <a:spcBef>
                <a:spcPts val="100"/>
              </a:spcBef>
            </a:pPr>
            <a:r>
              <a:rPr sz="2200" spc="-35" dirty="0">
                <a:solidFill>
                  <a:srgbClr val="006FC0"/>
                </a:solidFill>
                <a:latin typeface="Times New Roman"/>
                <a:cs typeface="Times New Roman"/>
              </a:rPr>
              <a:t>Taban </a:t>
            </a:r>
            <a:r>
              <a:rPr sz="2200" dirty="0">
                <a:solidFill>
                  <a:srgbClr val="006FC0"/>
                </a:solidFill>
                <a:latin typeface="Times New Roman"/>
                <a:cs typeface="Times New Roman"/>
              </a:rPr>
              <a:t>aylık</a:t>
            </a:r>
            <a:r>
              <a:rPr sz="2200" spc="-50" dirty="0">
                <a:solidFill>
                  <a:srgbClr val="006FC0"/>
                </a:solidFill>
                <a:latin typeface="Times New Roman"/>
                <a:cs typeface="Times New Roman"/>
              </a:rPr>
              <a:t> </a:t>
            </a:r>
            <a:r>
              <a:rPr sz="2200" dirty="0">
                <a:solidFill>
                  <a:srgbClr val="006FC0"/>
                </a:solidFill>
                <a:latin typeface="Times New Roman"/>
                <a:cs typeface="Times New Roman"/>
              </a:rPr>
              <a:t>katsayısı  </a:t>
            </a:r>
            <a:r>
              <a:rPr sz="2200" spc="-80" dirty="0">
                <a:solidFill>
                  <a:srgbClr val="006FC0"/>
                </a:solidFill>
                <a:latin typeface="Times New Roman"/>
                <a:cs typeface="Times New Roman"/>
              </a:rPr>
              <a:t>Yan </a:t>
            </a:r>
            <a:r>
              <a:rPr sz="2200" spc="-5" dirty="0">
                <a:solidFill>
                  <a:srgbClr val="006FC0"/>
                </a:solidFill>
                <a:latin typeface="Times New Roman"/>
                <a:cs typeface="Times New Roman"/>
              </a:rPr>
              <a:t>ödeme</a:t>
            </a:r>
            <a:r>
              <a:rPr sz="2200" spc="20" dirty="0">
                <a:solidFill>
                  <a:srgbClr val="006FC0"/>
                </a:solidFill>
                <a:latin typeface="Times New Roman"/>
                <a:cs typeface="Times New Roman"/>
              </a:rPr>
              <a:t> </a:t>
            </a:r>
            <a:r>
              <a:rPr sz="2200" dirty="0">
                <a:solidFill>
                  <a:srgbClr val="006FC0"/>
                </a:solidFill>
                <a:latin typeface="Times New Roman"/>
                <a:cs typeface="Times New Roman"/>
              </a:rPr>
              <a:t>katsayısı</a:t>
            </a:r>
            <a:endParaRPr sz="2200" dirty="0">
              <a:latin typeface="Times New Roman"/>
              <a:cs typeface="Times New Roman"/>
            </a:endParaRPr>
          </a:p>
        </p:txBody>
      </p:sp>
      <p:sp>
        <p:nvSpPr>
          <p:cNvPr id="10" name="object 10"/>
          <p:cNvSpPr/>
          <p:nvPr/>
        </p:nvSpPr>
        <p:spPr>
          <a:xfrm>
            <a:off x="5930900" y="838200"/>
            <a:ext cx="2844800" cy="1765300"/>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6023228" y="861186"/>
            <a:ext cx="2606675" cy="1701800"/>
          </a:xfrm>
          <a:prstGeom prst="rect">
            <a:avLst/>
          </a:prstGeom>
        </p:spPr>
        <p:txBody>
          <a:bodyPr vert="horz" wrap="square" lIns="0" tIns="12065" rIns="0" bIns="0" rtlCol="0">
            <a:spAutoFit/>
          </a:bodyPr>
          <a:lstStyle/>
          <a:p>
            <a:pPr marL="12700" marR="5080">
              <a:lnSpc>
                <a:spcPct val="100000"/>
              </a:lnSpc>
              <a:spcBef>
                <a:spcPts val="95"/>
              </a:spcBef>
            </a:pPr>
            <a:r>
              <a:rPr sz="2200" spc="-10" dirty="0">
                <a:solidFill>
                  <a:srgbClr val="006FC0"/>
                </a:solidFill>
                <a:latin typeface="Times New Roman"/>
                <a:cs typeface="Times New Roman"/>
              </a:rPr>
              <a:t>olmak </a:t>
            </a:r>
            <a:r>
              <a:rPr sz="2200" spc="-5" dirty="0">
                <a:solidFill>
                  <a:srgbClr val="006FC0"/>
                </a:solidFill>
                <a:latin typeface="Times New Roman"/>
                <a:cs typeface="Times New Roman"/>
              </a:rPr>
              <a:t>üzere üç </a:t>
            </a:r>
            <a:r>
              <a:rPr sz="2200" dirty="0">
                <a:solidFill>
                  <a:srgbClr val="006FC0"/>
                </a:solidFill>
                <a:latin typeface="Times New Roman"/>
                <a:cs typeface="Times New Roman"/>
              </a:rPr>
              <a:t>ayrı  katsayı </a:t>
            </a:r>
            <a:r>
              <a:rPr sz="2200" spc="-5" dirty="0">
                <a:solidFill>
                  <a:srgbClr val="006FC0"/>
                </a:solidFill>
                <a:latin typeface="Times New Roman"/>
                <a:cs typeface="Times New Roman"/>
              </a:rPr>
              <a:t>bulunmakta </a:t>
            </a:r>
            <a:r>
              <a:rPr sz="2200" dirty="0">
                <a:solidFill>
                  <a:srgbClr val="006FC0"/>
                </a:solidFill>
                <a:latin typeface="Times New Roman"/>
                <a:cs typeface="Times New Roman"/>
              </a:rPr>
              <a:t>ve  </a:t>
            </a:r>
            <a:r>
              <a:rPr sz="2200" spc="-10" dirty="0">
                <a:solidFill>
                  <a:srgbClr val="FF0000"/>
                </a:solidFill>
                <a:latin typeface="Times New Roman"/>
                <a:cs typeface="Times New Roman"/>
              </a:rPr>
              <a:t>mali </a:t>
            </a:r>
            <a:r>
              <a:rPr sz="2200" spc="-5" dirty="0">
                <a:solidFill>
                  <a:srgbClr val="FF0000"/>
                </a:solidFill>
                <a:latin typeface="Times New Roman"/>
                <a:cs typeface="Times New Roman"/>
              </a:rPr>
              <a:t>ve sosyal hakların  tutara çevrilmesinde  </a:t>
            </a:r>
            <a:r>
              <a:rPr sz="2200" spc="-10" dirty="0">
                <a:solidFill>
                  <a:srgbClr val="FF0000"/>
                </a:solidFill>
                <a:latin typeface="Times New Roman"/>
                <a:cs typeface="Times New Roman"/>
              </a:rPr>
              <a:t>kullanılmaktadır</a:t>
            </a:r>
            <a:r>
              <a:rPr sz="2200" spc="-10" dirty="0">
                <a:solidFill>
                  <a:srgbClr val="006FC0"/>
                </a:solidFill>
                <a:latin typeface="Times New Roman"/>
                <a:cs typeface="Times New Roman"/>
              </a:rPr>
              <a:t>.</a:t>
            </a:r>
            <a:endParaRPr sz="2200">
              <a:latin typeface="Times New Roman"/>
              <a:cs typeface="Times New Roman"/>
            </a:endParaRPr>
          </a:p>
        </p:txBody>
      </p:sp>
      <p:sp>
        <p:nvSpPr>
          <p:cNvPr id="12" name="object 12"/>
          <p:cNvSpPr/>
          <p:nvPr/>
        </p:nvSpPr>
        <p:spPr>
          <a:xfrm>
            <a:off x="1905000" y="1611375"/>
            <a:ext cx="533400" cy="265430"/>
          </a:xfrm>
          <a:custGeom>
            <a:avLst/>
            <a:gdLst/>
            <a:ahLst/>
            <a:cxnLst/>
            <a:rect l="l" t="t" r="r" b="b"/>
            <a:pathLst>
              <a:path w="533400" h="265430">
                <a:moveTo>
                  <a:pt x="400812" y="0"/>
                </a:moveTo>
                <a:lnTo>
                  <a:pt x="400812" y="66166"/>
                </a:lnTo>
                <a:lnTo>
                  <a:pt x="0" y="66166"/>
                </a:lnTo>
                <a:lnTo>
                  <a:pt x="0" y="198754"/>
                </a:lnTo>
                <a:lnTo>
                  <a:pt x="400812" y="198754"/>
                </a:lnTo>
                <a:lnTo>
                  <a:pt x="400812" y="265049"/>
                </a:lnTo>
                <a:lnTo>
                  <a:pt x="533400" y="132461"/>
                </a:lnTo>
                <a:lnTo>
                  <a:pt x="400812" y="0"/>
                </a:lnTo>
                <a:close/>
              </a:path>
            </a:pathLst>
          </a:custGeom>
          <a:solidFill>
            <a:srgbClr val="CCFFCC"/>
          </a:solidFill>
        </p:spPr>
        <p:txBody>
          <a:bodyPr wrap="square" lIns="0" tIns="0" rIns="0" bIns="0" rtlCol="0"/>
          <a:lstStyle/>
          <a:p>
            <a:endParaRPr/>
          </a:p>
        </p:txBody>
      </p:sp>
      <p:sp>
        <p:nvSpPr>
          <p:cNvPr id="13" name="object 13"/>
          <p:cNvSpPr/>
          <p:nvPr/>
        </p:nvSpPr>
        <p:spPr>
          <a:xfrm>
            <a:off x="1905000" y="1611375"/>
            <a:ext cx="533400" cy="265430"/>
          </a:xfrm>
          <a:custGeom>
            <a:avLst/>
            <a:gdLst/>
            <a:ahLst/>
            <a:cxnLst/>
            <a:rect l="l" t="t" r="r" b="b"/>
            <a:pathLst>
              <a:path w="533400" h="265430">
                <a:moveTo>
                  <a:pt x="0" y="66166"/>
                </a:moveTo>
                <a:lnTo>
                  <a:pt x="400812" y="66166"/>
                </a:lnTo>
                <a:lnTo>
                  <a:pt x="400812" y="0"/>
                </a:lnTo>
                <a:lnTo>
                  <a:pt x="533400" y="132461"/>
                </a:lnTo>
                <a:lnTo>
                  <a:pt x="400812" y="265049"/>
                </a:lnTo>
                <a:lnTo>
                  <a:pt x="400812" y="198754"/>
                </a:lnTo>
                <a:lnTo>
                  <a:pt x="0" y="198754"/>
                </a:lnTo>
                <a:lnTo>
                  <a:pt x="0" y="66166"/>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4" name="object 14"/>
          <p:cNvSpPr/>
          <p:nvPr/>
        </p:nvSpPr>
        <p:spPr>
          <a:xfrm>
            <a:off x="5334000" y="1659001"/>
            <a:ext cx="533400" cy="245999"/>
          </a:xfrm>
          <a:custGeom>
            <a:avLst/>
            <a:gdLst/>
            <a:ahLst/>
            <a:cxnLst/>
            <a:rect l="l" t="t" r="r" b="b"/>
            <a:pathLst>
              <a:path w="609600" h="276225">
                <a:moveTo>
                  <a:pt x="471550" y="0"/>
                </a:moveTo>
                <a:lnTo>
                  <a:pt x="471550" y="68961"/>
                </a:lnTo>
                <a:lnTo>
                  <a:pt x="0" y="68961"/>
                </a:lnTo>
                <a:lnTo>
                  <a:pt x="0" y="207137"/>
                </a:lnTo>
                <a:lnTo>
                  <a:pt x="471550" y="207137"/>
                </a:lnTo>
                <a:lnTo>
                  <a:pt x="471550" y="276225"/>
                </a:lnTo>
                <a:lnTo>
                  <a:pt x="609600" y="138049"/>
                </a:lnTo>
                <a:lnTo>
                  <a:pt x="47155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5" name="object 15"/>
          <p:cNvSpPr/>
          <p:nvPr/>
        </p:nvSpPr>
        <p:spPr>
          <a:xfrm>
            <a:off x="5334000" y="1659001"/>
            <a:ext cx="533400" cy="322199"/>
          </a:xfrm>
          <a:custGeom>
            <a:avLst/>
            <a:gdLst/>
            <a:ahLst/>
            <a:cxnLst/>
            <a:rect l="l" t="t" r="r" b="b"/>
            <a:pathLst>
              <a:path w="609600" h="276225">
                <a:moveTo>
                  <a:pt x="0" y="68961"/>
                </a:moveTo>
                <a:lnTo>
                  <a:pt x="471550" y="68961"/>
                </a:lnTo>
                <a:lnTo>
                  <a:pt x="471550" y="0"/>
                </a:lnTo>
                <a:lnTo>
                  <a:pt x="609600" y="138049"/>
                </a:lnTo>
                <a:lnTo>
                  <a:pt x="471550" y="276225"/>
                </a:lnTo>
                <a:lnTo>
                  <a:pt x="471550" y="207137"/>
                </a:lnTo>
                <a:lnTo>
                  <a:pt x="0" y="207137"/>
                </a:lnTo>
                <a:lnTo>
                  <a:pt x="0" y="68961"/>
                </a:lnTo>
                <a:close/>
              </a:path>
            </a:pathLst>
          </a:custGeom>
          <a:ln w="25400">
            <a:solidFill>
              <a:srgbClr val="946E00"/>
            </a:solidFill>
          </a:ln>
        </p:spPr>
        <p:txBody>
          <a:bodyPr wrap="square" lIns="0" tIns="0" rIns="0" bIns="0" rtlCol="0"/>
          <a:lstStyle/>
          <a:p>
            <a:endParaRPr/>
          </a:p>
        </p:txBody>
      </p:sp>
      <p:sp>
        <p:nvSpPr>
          <p:cNvPr id="16" name="object 16"/>
          <p:cNvSpPr txBox="1"/>
          <p:nvPr/>
        </p:nvSpPr>
        <p:spPr>
          <a:xfrm>
            <a:off x="459740" y="2801873"/>
            <a:ext cx="8227059" cy="3316164"/>
          </a:xfrm>
          <a:prstGeom prst="rect">
            <a:avLst/>
          </a:prstGeom>
        </p:spPr>
        <p:txBody>
          <a:bodyPr vert="horz" wrap="square" lIns="0" tIns="29845" rIns="0" bIns="0" rtlCol="0">
            <a:spAutoFit/>
          </a:bodyPr>
          <a:lstStyle/>
          <a:p>
            <a:pPr marL="12700" marR="5080" indent="359410" algn="just">
              <a:lnSpc>
                <a:spcPct val="94700"/>
              </a:lnSpc>
              <a:spcBef>
                <a:spcPts val="235"/>
              </a:spcBef>
            </a:pPr>
            <a:r>
              <a:rPr sz="2200" dirty="0">
                <a:solidFill>
                  <a:srgbClr val="006FC0"/>
                </a:solidFill>
                <a:latin typeface="Times New Roman"/>
                <a:cs typeface="Times New Roman"/>
              </a:rPr>
              <a:t>657 </a:t>
            </a:r>
            <a:r>
              <a:rPr sz="2200" spc="-5" dirty="0">
                <a:solidFill>
                  <a:srgbClr val="006FC0"/>
                </a:solidFill>
                <a:latin typeface="Times New Roman"/>
                <a:cs typeface="Times New Roman"/>
              </a:rPr>
              <a:t>sayılı Kanunun</a:t>
            </a:r>
            <a:r>
              <a:rPr sz="2200" spc="-5" dirty="0">
                <a:solidFill>
                  <a:srgbClr val="996600"/>
                </a:solidFill>
                <a:latin typeface="Times New Roman"/>
                <a:cs typeface="Times New Roman"/>
              </a:rPr>
              <a:t> </a:t>
            </a:r>
            <a:r>
              <a:rPr sz="2200" u="heavy" spc="-5" dirty="0">
                <a:solidFill>
                  <a:srgbClr val="996600"/>
                </a:solidFill>
                <a:uFill>
                  <a:solidFill>
                    <a:srgbClr val="996600"/>
                  </a:solidFill>
                </a:uFill>
                <a:latin typeface="Times New Roman"/>
                <a:cs typeface="Times New Roman"/>
              </a:rPr>
              <a:t>154 üncü maddesine</a:t>
            </a:r>
            <a:r>
              <a:rPr sz="2200" spc="-5" dirty="0">
                <a:solidFill>
                  <a:srgbClr val="996600"/>
                </a:solidFill>
                <a:latin typeface="Times New Roman"/>
                <a:cs typeface="Times New Roman"/>
              </a:rPr>
              <a:t> </a:t>
            </a:r>
            <a:r>
              <a:rPr sz="2200" spc="-5" dirty="0">
                <a:solidFill>
                  <a:srgbClr val="006FC0"/>
                </a:solidFill>
                <a:latin typeface="Times New Roman"/>
                <a:cs typeface="Times New Roman"/>
              </a:rPr>
              <a:t>göre; katsayıların </a:t>
            </a:r>
            <a:r>
              <a:rPr sz="2200" b="1" spc="-5" dirty="0">
                <a:solidFill>
                  <a:srgbClr val="006FC0"/>
                </a:solidFill>
                <a:latin typeface="Times New Roman"/>
                <a:cs typeface="Times New Roman"/>
              </a:rPr>
              <a:t>üçer </a:t>
            </a:r>
            <a:r>
              <a:rPr sz="2200" b="1" dirty="0" err="1">
                <a:solidFill>
                  <a:srgbClr val="006FC0"/>
                </a:solidFill>
                <a:latin typeface="Times New Roman"/>
                <a:cs typeface="Times New Roman"/>
              </a:rPr>
              <a:t>veya</a:t>
            </a:r>
            <a:r>
              <a:rPr sz="2200" b="1" dirty="0">
                <a:solidFill>
                  <a:srgbClr val="006FC0"/>
                </a:solidFill>
                <a:latin typeface="Times New Roman"/>
                <a:cs typeface="Times New Roman"/>
              </a:rPr>
              <a:t>  </a:t>
            </a:r>
            <a:r>
              <a:rPr sz="2200" b="1" spc="-110" dirty="0" err="1" smtClean="0">
                <a:solidFill>
                  <a:srgbClr val="006FC0"/>
                </a:solidFill>
                <a:latin typeface="Times New Roman"/>
                <a:cs typeface="Times New Roman"/>
              </a:rPr>
              <a:t>altı</a:t>
            </a:r>
            <a:r>
              <a:rPr lang="tr-TR" sz="2200" b="1" spc="-110" dirty="0" smtClean="0">
                <a:solidFill>
                  <a:srgbClr val="006FC0"/>
                </a:solidFill>
                <a:latin typeface="Times New Roman"/>
                <a:cs typeface="Times New Roman"/>
              </a:rPr>
              <a:t>ş</a:t>
            </a:r>
            <a:r>
              <a:rPr sz="2200" b="1" spc="-110" dirty="0" err="1" smtClean="0">
                <a:solidFill>
                  <a:srgbClr val="006FC0"/>
                </a:solidFill>
                <a:latin typeface="Times New Roman"/>
                <a:cs typeface="Times New Roman"/>
              </a:rPr>
              <a:t>ar</a:t>
            </a:r>
            <a:r>
              <a:rPr sz="2200" b="1" spc="-110" dirty="0" smtClean="0">
                <a:solidFill>
                  <a:srgbClr val="006FC0"/>
                </a:solidFill>
                <a:latin typeface="Times New Roman"/>
                <a:cs typeface="Times New Roman"/>
              </a:rPr>
              <a:t> </a:t>
            </a:r>
            <a:r>
              <a:rPr sz="2200" b="1" dirty="0">
                <a:solidFill>
                  <a:srgbClr val="006FC0"/>
                </a:solidFill>
                <a:latin typeface="Times New Roman"/>
                <a:cs typeface="Times New Roman"/>
              </a:rPr>
              <a:t>aylık</a:t>
            </a:r>
            <a:r>
              <a:rPr sz="2200" dirty="0">
                <a:solidFill>
                  <a:srgbClr val="006FC0"/>
                </a:solidFill>
                <a:latin typeface="Times New Roman"/>
                <a:cs typeface="Times New Roman"/>
              </a:rPr>
              <a:t> </a:t>
            </a:r>
            <a:r>
              <a:rPr sz="2200" spc="-5" dirty="0">
                <a:solidFill>
                  <a:srgbClr val="006FC0"/>
                </a:solidFill>
                <a:latin typeface="Times New Roman"/>
                <a:cs typeface="Times New Roman"/>
              </a:rPr>
              <a:t>dönemler </a:t>
            </a:r>
            <a:r>
              <a:rPr sz="2200" dirty="0">
                <a:solidFill>
                  <a:srgbClr val="006FC0"/>
                </a:solidFill>
                <a:latin typeface="Times New Roman"/>
                <a:cs typeface="Times New Roman"/>
              </a:rPr>
              <a:t>itibarıyla </a:t>
            </a:r>
            <a:r>
              <a:rPr sz="2200" b="1" dirty="0">
                <a:solidFill>
                  <a:srgbClr val="006FC0"/>
                </a:solidFill>
                <a:latin typeface="Times New Roman"/>
                <a:cs typeface="Times New Roman"/>
              </a:rPr>
              <a:t>yılı </a:t>
            </a:r>
            <a:r>
              <a:rPr sz="2200" b="1" spc="-5" dirty="0">
                <a:solidFill>
                  <a:srgbClr val="006FC0"/>
                </a:solidFill>
                <a:latin typeface="Times New Roman"/>
                <a:cs typeface="Times New Roman"/>
              </a:rPr>
              <a:t>merkezi </a:t>
            </a:r>
            <a:r>
              <a:rPr sz="2200" b="1" dirty="0">
                <a:solidFill>
                  <a:srgbClr val="006FC0"/>
                </a:solidFill>
                <a:latin typeface="Times New Roman"/>
                <a:cs typeface="Times New Roman"/>
              </a:rPr>
              <a:t>yönetim bütçe kanunu </a:t>
            </a:r>
            <a:r>
              <a:rPr sz="2200" b="1" spc="-5" dirty="0">
                <a:solidFill>
                  <a:srgbClr val="006FC0"/>
                </a:solidFill>
                <a:latin typeface="Times New Roman"/>
                <a:cs typeface="Times New Roman"/>
              </a:rPr>
              <a:t>ile  tespit </a:t>
            </a:r>
            <a:r>
              <a:rPr sz="2200" b="1" spc="-10" dirty="0">
                <a:solidFill>
                  <a:srgbClr val="006FC0"/>
                </a:solidFill>
                <a:latin typeface="Times New Roman"/>
                <a:cs typeface="Times New Roman"/>
              </a:rPr>
              <a:t>edilmektedir.</a:t>
            </a:r>
            <a:r>
              <a:rPr sz="2200" spc="-10" dirty="0">
                <a:solidFill>
                  <a:srgbClr val="006FC0"/>
                </a:solidFill>
                <a:latin typeface="Times New Roman"/>
                <a:cs typeface="Times New Roman"/>
              </a:rPr>
              <a:t> </a:t>
            </a:r>
            <a:endParaRPr lang="tr-TR" sz="2200" spc="-10" dirty="0" smtClean="0">
              <a:solidFill>
                <a:srgbClr val="006FC0"/>
              </a:solidFill>
              <a:latin typeface="Times New Roman"/>
              <a:cs typeface="Times New Roman"/>
            </a:endParaRPr>
          </a:p>
          <a:p>
            <a:pPr marL="12700" marR="5080" indent="359410" algn="just">
              <a:lnSpc>
                <a:spcPct val="94700"/>
              </a:lnSpc>
              <a:spcBef>
                <a:spcPts val="235"/>
              </a:spcBef>
            </a:pPr>
            <a:r>
              <a:rPr lang="tr-TR" sz="2000" dirty="0" smtClean="0">
                <a:solidFill>
                  <a:schemeClr val="accent2">
                    <a:lumMod val="75000"/>
                  </a:schemeClr>
                </a:solidFill>
                <a:latin typeface="Times New Roman" pitchFamily="18" charset="0"/>
                <a:cs typeface="Times New Roman" pitchFamily="18" charset="0"/>
              </a:rPr>
              <a:t>Mali yılın ikinci yarısında, memleketin </a:t>
            </a:r>
            <a:r>
              <a:rPr lang="tr-TR" sz="2000" b="1" dirty="0" smtClean="0">
                <a:solidFill>
                  <a:schemeClr val="accent2">
                    <a:lumMod val="75000"/>
                  </a:schemeClr>
                </a:solidFill>
                <a:latin typeface="Times New Roman" pitchFamily="18" charset="0"/>
                <a:cs typeface="Times New Roman" pitchFamily="18" charset="0"/>
              </a:rPr>
              <a:t>ekonomik gelişmesi genel geçim şartları </a:t>
            </a:r>
            <a:r>
              <a:rPr lang="tr-TR" sz="2000" dirty="0" smtClean="0">
                <a:solidFill>
                  <a:schemeClr val="accent2">
                    <a:lumMod val="75000"/>
                  </a:schemeClr>
                </a:solidFill>
                <a:latin typeface="Times New Roman" pitchFamily="18" charset="0"/>
                <a:cs typeface="Times New Roman" pitchFamily="18" charset="0"/>
              </a:rPr>
              <a:t>ve </a:t>
            </a:r>
            <a:r>
              <a:rPr lang="tr-TR" sz="2000" b="1" dirty="0" smtClean="0">
                <a:solidFill>
                  <a:schemeClr val="accent2">
                    <a:lumMod val="75000"/>
                  </a:schemeClr>
                </a:solidFill>
                <a:latin typeface="Times New Roman" pitchFamily="18" charset="0"/>
                <a:cs typeface="Times New Roman" pitchFamily="18" charset="0"/>
              </a:rPr>
              <a:t>Devletin mali imkanları</a:t>
            </a:r>
            <a:r>
              <a:rPr lang="tr-TR" sz="2000" dirty="0" smtClean="0">
                <a:solidFill>
                  <a:schemeClr val="accent2">
                    <a:lumMod val="75000"/>
                  </a:schemeClr>
                </a:solidFill>
                <a:latin typeface="Times New Roman" pitchFamily="18" charset="0"/>
                <a:cs typeface="Times New Roman" pitchFamily="18" charset="0"/>
              </a:rPr>
              <a:t> </a:t>
            </a:r>
            <a:r>
              <a:rPr lang="tr-TR" sz="2000" dirty="0" err="1" smtClean="0">
                <a:solidFill>
                  <a:schemeClr val="accent2">
                    <a:lumMod val="75000"/>
                  </a:schemeClr>
                </a:solidFill>
                <a:latin typeface="Times New Roman" pitchFamily="18" charset="0"/>
                <a:cs typeface="Times New Roman" pitchFamily="18" charset="0"/>
              </a:rPr>
              <a:t>gözönünde</a:t>
            </a:r>
            <a:r>
              <a:rPr lang="tr-TR" sz="2000" dirty="0" smtClean="0">
                <a:solidFill>
                  <a:schemeClr val="accent2">
                    <a:lumMod val="75000"/>
                  </a:schemeClr>
                </a:solidFill>
                <a:latin typeface="Times New Roman" pitchFamily="18" charset="0"/>
                <a:cs typeface="Times New Roman" pitchFamily="18" charset="0"/>
              </a:rPr>
              <a:t> bulundurulmak suretiyle </a:t>
            </a:r>
            <a:r>
              <a:rPr lang="tr-TR" sz="2000" b="1" dirty="0" smtClean="0">
                <a:solidFill>
                  <a:schemeClr val="accent2">
                    <a:lumMod val="75000"/>
                  </a:schemeClr>
                </a:solidFill>
                <a:latin typeface="Times New Roman" pitchFamily="18" charset="0"/>
                <a:cs typeface="Times New Roman" pitchFamily="18" charset="0"/>
              </a:rPr>
              <a:t>Cumhurbaşkanı</a:t>
            </a:r>
            <a:r>
              <a:rPr lang="tr-TR" sz="2000" dirty="0" smtClean="0">
                <a:solidFill>
                  <a:schemeClr val="accent2">
                    <a:lumMod val="75000"/>
                  </a:schemeClr>
                </a:solidFill>
                <a:latin typeface="Times New Roman" pitchFamily="18" charset="0"/>
                <a:cs typeface="Times New Roman" pitchFamily="18" charset="0"/>
              </a:rPr>
              <a:t> bu katsayıları ikinci yarının tamamı veya üçer aylık dönemleri itibariyle uygulanmak üzere </a:t>
            </a:r>
            <a:r>
              <a:rPr lang="tr-TR" sz="2000" b="1" dirty="0" smtClean="0">
                <a:solidFill>
                  <a:schemeClr val="accent2">
                    <a:lumMod val="75000"/>
                  </a:schemeClr>
                </a:solidFill>
                <a:latin typeface="Times New Roman" pitchFamily="18" charset="0"/>
                <a:cs typeface="Times New Roman" pitchFamily="18" charset="0"/>
              </a:rPr>
              <a:t>değiştirmeye yetkilidir.</a:t>
            </a:r>
          </a:p>
          <a:p>
            <a:pPr marL="12700" marR="5080" indent="359410" algn="just">
              <a:lnSpc>
                <a:spcPct val="94700"/>
              </a:lnSpc>
              <a:spcBef>
                <a:spcPts val="235"/>
              </a:spcBef>
            </a:pPr>
            <a:r>
              <a:rPr lang="tr-TR" sz="2000" dirty="0" smtClean="0">
                <a:solidFill>
                  <a:schemeClr val="accent2">
                    <a:lumMod val="75000"/>
                  </a:schemeClr>
                </a:solidFill>
                <a:latin typeface="Times New Roman" pitchFamily="18" charset="0"/>
                <a:cs typeface="Times New Roman" pitchFamily="18" charset="0"/>
              </a:rPr>
              <a:t> Katsayılardaki değişiklik aylıklarda artış veya eksiliş sayılmaz.</a:t>
            </a:r>
            <a:r>
              <a:rPr lang="tr-TR" sz="2000" spc="-10" dirty="0" smtClean="0">
                <a:solidFill>
                  <a:schemeClr val="accent2">
                    <a:lumMod val="75000"/>
                  </a:schemeClr>
                </a:solidFill>
                <a:latin typeface="Times New Roman"/>
                <a:cs typeface="Times New Roman"/>
              </a:rPr>
              <a:t> </a:t>
            </a:r>
            <a:endParaRPr sz="2000" dirty="0">
              <a:solidFill>
                <a:schemeClr val="accent2">
                  <a:lumMod val="75000"/>
                </a:schemeClr>
              </a:solidFill>
              <a:latin typeface="Times New Roman"/>
              <a:cs typeface="Times New Roman"/>
            </a:endParaRPr>
          </a:p>
          <a:p>
            <a:pPr marL="372110">
              <a:lnSpc>
                <a:spcPts val="2570"/>
              </a:lnSpc>
              <a:spcBef>
                <a:spcPts val="1065"/>
              </a:spcBef>
              <a:tabLst>
                <a:tab pos="1318895" algn="l"/>
                <a:tab pos="2024380" algn="l"/>
                <a:tab pos="2777490" algn="l"/>
                <a:tab pos="3946525" algn="l"/>
                <a:tab pos="4373245" algn="l"/>
                <a:tab pos="4937125" algn="l"/>
                <a:tab pos="6015355" algn="l"/>
                <a:tab pos="7200900" algn="l"/>
              </a:tabLst>
            </a:pPr>
            <a:r>
              <a:rPr sz="2200" spc="-5" dirty="0">
                <a:solidFill>
                  <a:srgbClr val="006FC0"/>
                </a:solidFill>
                <a:latin typeface="Times New Roman"/>
                <a:cs typeface="Times New Roman"/>
              </a:rPr>
              <a:t>Ancak,	4688	sayılı	Kanunun	</a:t>
            </a:r>
            <a:r>
              <a:rPr sz="2200" dirty="0">
                <a:solidFill>
                  <a:srgbClr val="006FC0"/>
                </a:solidFill>
                <a:latin typeface="Times New Roman"/>
                <a:cs typeface="Times New Roman"/>
              </a:rPr>
              <a:t>28	</a:t>
            </a:r>
            <a:r>
              <a:rPr sz="2200" spc="-5" dirty="0">
                <a:solidFill>
                  <a:srgbClr val="006FC0"/>
                </a:solidFill>
                <a:latin typeface="Times New Roman"/>
                <a:cs typeface="Times New Roman"/>
              </a:rPr>
              <a:t>inci	maddesi	hükmüne	istinaden</a:t>
            </a:r>
            <a:endParaRPr sz="2200" dirty="0">
              <a:latin typeface="Times New Roman"/>
              <a:cs typeface="Times New Roman"/>
            </a:endParaRPr>
          </a:p>
          <a:p>
            <a:pPr marL="12700">
              <a:lnSpc>
                <a:spcPts val="2570"/>
              </a:lnSpc>
            </a:pPr>
            <a:r>
              <a:rPr sz="2200" spc="-5" dirty="0">
                <a:solidFill>
                  <a:srgbClr val="006FC0"/>
                </a:solidFill>
                <a:latin typeface="Times New Roman"/>
                <a:cs typeface="Times New Roman"/>
              </a:rPr>
              <a:t>katsayılar artık </a:t>
            </a:r>
            <a:r>
              <a:rPr sz="2200" b="1" dirty="0" err="1">
                <a:solidFill>
                  <a:srgbClr val="006FC0"/>
                </a:solidFill>
                <a:latin typeface="Times New Roman"/>
                <a:cs typeface="Times New Roman"/>
              </a:rPr>
              <a:t>toplu</a:t>
            </a:r>
            <a:r>
              <a:rPr sz="2200" b="1" dirty="0">
                <a:solidFill>
                  <a:srgbClr val="006FC0"/>
                </a:solidFill>
                <a:latin typeface="Times New Roman"/>
                <a:cs typeface="Times New Roman"/>
              </a:rPr>
              <a:t> </a:t>
            </a:r>
            <a:r>
              <a:rPr sz="2200" b="1" spc="-100" dirty="0" err="1" smtClean="0">
                <a:solidFill>
                  <a:srgbClr val="006FC0"/>
                </a:solidFill>
                <a:latin typeface="Times New Roman"/>
                <a:cs typeface="Times New Roman"/>
              </a:rPr>
              <a:t>sözle</a:t>
            </a:r>
            <a:r>
              <a:rPr lang="tr-TR" sz="2200" b="1" spc="-100" dirty="0" smtClean="0">
                <a:solidFill>
                  <a:srgbClr val="006FC0"/>
                </a:solidFill>
                <a:latin typeface="Times New Roman"/>
                <a:cs typeface="Times New Roman"/>
              </a:rPr>
              <a:t>ş</a:t>
            </a:r>
            <a:r>
              <a:rPr sz="2200" b="1" spc="-100" dirty="0" smtClean="0">
                <a:solidFill>
                  <a:srgbClr val="006FC0"/>
                </a:solidFill>
                <a:latin typeface="Times New Roman"/>
                <a:cs typeface="Times New Roman"/>
              </a:rPr>
              <a:t>me </a:t>
            </a:r>
            <a:r>
              <a:rPr sz="2200" spc="-5" dirty="0">
                <a:solidFill>
                  <a:srgbClr val="006FC0"/>
                </a:solidFill>
                <a:latin typeface="Times New Roman"/>
                <a:cs typeface="Times New Roman"/>
              </a:rPr>
              <a:t>kapsamında</a:t>
            </a:r>
            <a:r>
              <a:rPr sz="2200" spc="140" dirty="0">
                <a:solidFill>
                  <a:srgbClr val="006FC0"/>
                </a:solidFill>
                <a:latin typeface="Times New Roman"/>
                <a:cs typeface="Times New Roman"/>
              </a:rPr>
              <a:t> </a:t>
            </a:r>
            <a:r>
              <a:rPr sz="2200" spc="-10" dirty="0">
                <a:solidFill>
                  <a:srgbClr val="006FC0"/>
                </a:solidFill>
                <a:latin typeface="Times New Roman"/>
                <a:cs typeface="Times New Roman"/>
              </a:rPr>
              <a:t>belirlenmektedir.</a:t>
            </a:r>
            <a:endParaRPr sz="2200" dirty="0">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2900" y="304800"/>
            <a:ext cx="8077200" cy="473848"/>
          </a:xfrm>
          <a:prstGeom prst="rect">
            <a:avLst/>
          </a:prstGeom>
        </p:spPr>
        <p:txBody>
          <a:bodyPr vert="horz" wrap="square" lIns="0" tIns="12065" rIns="0" bIns="0" rtlCol="0">
            <a:spAutoFit/>
          </a:bodyPr>
          <a:lstStyle/>
          <a:p>
            <a:pPr marL="12700">
              <a:lnSpc>
                <a:spcPct val="100000"/>
              </a:lnSpc>
              <a:spcBef>
                <a:spcPts val="95"/>
              </a:spcBef>
            </a:pPr>
            <a:r>
              <a:rPr b="1" spc="-5" dirty="0">
                <a:solidFill>
                  <a:schemeClr val="accent2">
                    <a:lumMod val="50000"/>
                  </a:schemeClr>
                </a:solidFill>
              </a:rPr>
              <a:t>En </a:t>
            </a:r>
            <a:r>
              <a:rPr b="1" spc="-10" dirty="0">
                <a:solidFill>
                  <a:schemeClr val="accent2">
                    <a:lumMod val="50000"/>
                  </a:schemeClr>
                </a:solidFill>
              </a:rPr>
              <a:t>Yüksek </a:t>
            </a:r>
            <a:r>
              <a:rPr b="1" spc="-5" dirty="0">
                <a:solidFill>
                  <a:schemeClr val="accent2">
                    <a:lumMod val="50000"/>
                  </a:schemeClr>
                </a:solidFill>
              </a:rPr>
              <a:t>Devlet Memuru </a:t>
            </a:r>
            <a:r>
              <a:rPr b="1" spc="-10" dirty="0">
                <a:solidFill>
                  <a:schemeClr val="accent2">
                    <a:lumMod val="50000"/>
                  </a:schemeClr>
                </a:solidFill>
              </a:rPr>
              <a:t>Brüt</a:t>
            </a:r>
            <a:r>
              <a:rPr b="1" spc="70" dirty="0">
                <a:solidFill>
                  <a:schemeClr val="accent2">
                    <a:lumMod val="50000"/>
                  </a:schemeClr>
                </a:solidFill>
              </a:rPr>
              <a:t> </a:t>
            </a:r>
            <a:r>
              <a:rPr b="1" spc="-5" dirty="0">
                <a:solidFill>
                  <a:schemeClr val="accent2">
                    <a:lumMod val="50000"/>
                  </a:schemeClr>
                </a:solidFill>
              </a:rPr>
              <a:t>Aylığı</a:t>
            </a:r>
          </a:p>
        </p:txBody>
      </p:sp>
      <p:sp>
        <p:nvSpPr>
          <p:cNvPr id="13" name="object 13"/>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11</a:t>
            </a:fld>
            <a:r>
              <a:rPr strike="sngStrike" spc="120" dirty="0"/>
              <a:t> </a:t>
            </a:r>
          </a:p>
        </p:txBody>
      </p:sp>
      <p:sp>
        <p:nvSpPr>
          <p:cNvPr id="3" name="object 3"/>
          <p:cNvSpPr/>
          <p:nvPr/>
        </p:nvSpPr>
        <p:spPr>
          <a:xfrm>
            <a:off x="2806700" y="902716"/>
            <a:ext cx="3378200" cy="11938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401948" y="1142237"/>
            <a:ext cx="2184400" cy="695960"/>
          </a:xfrm>
          <a:prstGeom prst="rect">
            <a:avLst/>
          </a:prstGeom>
        </p:spPr>
        <p:txBody>
          <a:bodyPr vert="horz" wrap="square" lIns="0" tIns="12065" rIns="0" bIns="0" rtlCol="0">
            <a:spAutoFit/>
          </a:bodyPr>
          <a:lstStyle/>
          <a:p>
            <a:pPr marL="1270" algn="ctr">
              <a:lnSpc>
                <a:spcPct val="100000"/>
              </a:lnSpc>
              <a:spcBef>
                <a:spcPts val="95"/>
              </a:spcBef>
            </a:pPr>
            <a:r>
              <a:rPr sz="2200" spc="-5" dirty="0">
                <a:solidFill>
                  <a:srgbClr val="006FC0"/>
                </a:solidFill>
                <a:latin typeface="Times New Roman"/>
                <a:cs typeface="Times New Roman"/>
              </a:rPr>
              <a:t>En yüksek</a:t>
            </a:r>
            <a:r>
              <a:rPr sz="2200" spc="-45" dirty="0">
                <a:solidFill>
                  <a:srgbClr val="006FC0"/>
                </a:solidFill>
                <a:latin typeface="Times New Roman"/>
                <a:cs typeface="Times New Roman"/>
              </a:rPr>
              <a:t> </a:t>
            </a:r>
            <a:r>
              <a:rPr sz="2200" spc="-10" dirty="0">
                <a:solidFill>
                  <a:srgbClr val="006FC0"/>
                </a:solidFill>
                <a:latin typeface="Times New Roman"/>
                <a:cs typeface="Times New Roman"/>
              </a:rPr>
              <a:t>Devlet</a:t>
            </a:r>
            <a:endParaRPr sz="2200">
              <a:latin typeface="Times New Roman"/>
              <a:cs typeface="Times New Roman"/>
            </a:endParaRPr>
          </a:p>
          <a:p>
            <a:pPr algn="ctr">
              <a:lnSpc>
                <a:spcPct val="100000"/>
              </a:lnSpc>
            </a:pPr>
            <a:r>
              <a:rPr sz="2200" spc="-10" dirty="0">
                <a:solidFill>
                  <a:srgbClr val="006FC0"/>
                </a:solidFill>
                <a:latin typeface="Times New Roman"/>
                <a:cs typeface="Times New Roman"/>
              </a:rPr>
              <a:t>memuru </a:t>
            </a:r>
            <a:r>
              <a:rPr sz="2200" dirty="0">
                <a:solidFill>
                  <a:srgbClr val="006FC0"/>
                </a:solidFill>
                <a:latin typeface="Times New Roman"/>
                <a:cs typeface="Times New Roman"/>
              </a:rPr>
              <a:t>brüt</a:t>
            </a:r>
            <a:r>
              <a:rPr sz="2200" spc="-25" dirty="0">
                <a:solidFill>
                  <a:srgbClr val="006FC0"/>
                </a:solidFill>
                <a:latin typeface="Times New Roman"/>
                <a:cs typeface="Times New Roman"/>
              </a:rPr>
              <a:t> </a:t>
            </a:r>
            <a:r>
              <a:rPr sz="2200" dirty="0">
                <a:solidFill>
                  <a:srgbClr val="006FC0"/>
                </a:solidFill>
                <a:latin typeface="Times New Roman"/>
                <a:cs typeface="Times New Roman"/>
              </a:rPr>
              <a:t>aylığı</a:t>
            </a:r>
            <a:endParaRPr sz="2200">
              <a:latin typeface="Times New Roman"/>
              <a:cs typeface="Times New Roman"/>
            </a:endParaRPr>
          </a:p>
        </p:txBody>
      </p:sp>
      <p:sp>
        <p:nvSpPr>
          <p:cNvPr id="7" name="object 7"/>
          <p:cNvSpPr/>
          <p:nvPr/>
        </p:nvSpPr>
        <p:spPr>
          <a:xfrm>
            <a:off x="2895600" y="2667000"/>
            <a:ext cx="3149600" cy="154940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3581400" y="2743200"/>
            <a:ext cx="1736089" cy="1366520"/>
          </a:xfrm>
          <a:prstGeom prst="rect">
            <a:avLst/>
          </a:prstGeom>
        </p:spPr>
        <p:txBody>
          <a:bodyPr vert="horz" wrap="square" lIns="0" tIns="12065" rIns="0" bIns="0" rtlCol="0">
            <a:spAutoFit/>
          </a:bodyPr>
          <a:lstStyle/>
          <a:p>
            <a:pPr algn="ctr">
              <a:lnSpc>
                <a:spcPct val="100000"/>
              </a:lnSpc>
              <a:spcBef>
                <a:spcPts val="95"/>
              </a:spcBef>
            </a:pPr>
            <a:r>
              <a:rPr sz="2200" spc="-10" dirty="0">
                <a:solidFill>
                  <a:srgbClr val="006FC0"/>
                </a:solidFill>
                <a:latin typeface="Times New Roman"/>
                <a:cs typeface="Times New Roman"/>
              </a:rPr>
              <a:t>Gösterge</a:t>
            </a:r>
            <a:r>
              <a:rPr sz="2200" spc="-75" dirty="0">
                <a:solidFill>
                  <a:srgbClr val="006FC0"/>
                </a:solidFill>
                <a:latin typeface="Times New Roman"/>
                <a:cs typeface="Times New Roman"/>
              </a:rPr>
              <a:t> </a:t>
            </a:r>
            <a:r>
              <a:rPr sz="2200" dirty="0">
                <a:solidFill>
                  <a:srgbClr val="006FC0"/>
                </a:solidFill>
                <a:latin typeface="Times New Roman"/>
                <a:cs typeface="Times New Roman"/>
              </a:rPr>
              <a:t>aylığı</a:t>
            </a:r>
            <a:endParaRPr sz="2200" dirty="0">
              <a:latin typeface="Times New Roman"/>
              <a:cs typeface="Times New Roman"/>
            </a:endParaRPr>
          </a:p>
          <a:p>
            <a:pPr marL="1270" algn="ctr">
              <a:lnSpc>
                <a:spcPct val="100000"/>
              </a:lnSpc>
            </a:pPr>
            <a:r>
              <a:rPr sz="2200" spc="-5" dirty="0">
                <a:solidFill>
                  <a:srgbClr val="006FC0"/>
                </a:solidFill>
                <a:latin typeface="Times New Roman"/>
                <a:cs typeface="Times New Roman"/>
              </a:rPr>
              <a:t>+</a:t>
            </a:r>
            <a:endParaRPr sz="2200" dirty="0">
              <a:latin typeface="Times New Roman"/>
              <a:cs typeface="Times New Roman"/>
            </a:endParaRPr>
          </a:p>
          <a:p>
            <a:pPr algn="ctr">
              <a:lnSpc>
                <a:spcPct val="100000"/>
              </a:lnSpc>
              <a:spcBef>
                <a:spcPts val="5"/>
              </a:spcBef>
            </a:pPr>
            <a:r>
              <a:rPr sz="2200" spc="-5" dirty="0">
                <a:solidFill>
                  <a:srgbClr val="006FC0"/>
                </a:solidFill>
                <a:latin typeface="Times New Roman"/>
                <a:cs typeface="Times New Roman"/>
              </a:rPr>
              <a:t>Ek</a:t>
            </a:r>
            <a:r>
              <a:rPr sz="2200" spc="-15" dirty="0">
                <a:solidFill>
                  <a:srgbClr val="006FC0"/>
                </a:solidFill>
                <a:latin typeface="Times New Roman"/>
                <a:cs typeface="Times New Roman"/>
              </a:rPr>
              <a:t> </a:t>
            </a:r>
            <a:r>
              <a:rPr sz="2200" spc="-10" dirty="0">
                <a:solidFill>
                  <a:srgbClr val="006FC0"/>
                </a:solidFill>
                <a:latin typeface="Times New Roman"/>
                <a:cs typeface="Times New Roman"/>
              </a:rPr>
              <a:t>gösterge</a:t>
            </a:r>
            <a:endParaRPr sz="2200" dirty="0">
              <a:latin typeface="Times New Roman"/>
              <a:cs typeface="Times New Roman"/>
            </a:endParaRPr>
          </a:p>
          <a:p>
            <a:pPr marL="635" algn="ctr">
              <a:lnSpc>
                <a:spcPct val="100000"/>
              </a:lnSpc>
            </a:pPr>
            <a:r>
              <a:rPr sz="2200" dirty="0">
                <a:solidFill>
                  <a:srgbClr val="006FC0"/>
                </a:solidFill>
                <a:latin typeface="Times New Roman"/>
                <a:cs typeface="Times New Roman"/>
              </a:rPr>
              <a:t>aylığı</a:t>
            </a:r>
            <a:endParaRPr sz="2200" dirty="0">
              <a:latin typeface="Times New Roman"/>
              <a:cs typeface="Times New Roman"/>
            </a:endParaRPr>
          </a:p>
        </p:txBody>
      </p:sp>
      <p:sp>
        <p:nvSpPr>
          <p:cNvPr id="9" name="object 9"/>
          <p:cNvSpPr/>
          <p:nvPr/>
        </p:nvSpPr>
        <p:spPr>
          <a:xfrm>
            <a:off x="2895600" y="4648200"/>
            <a:ext cx="2920999" cy="1612900"/>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3429000" y="4953000"/>
            <a:ext cx="1766570" cy="1031240"/>
          </a:xfrm>
          <a:prstGeom prst="rect">
            <a:avLst/>
          </a:prstGeom>
        </p:spPr>
        <p:txBody>
          <a:bodyPr vert="horz" wrap="square" lIns="0" tIns="12065" rIns="0" bIns="0" rtlCol="0">
            <a:spAutoFit/>
          </a:bodyPr>
          <a:lstStyle/>
          <a:p>
            <a:pPr algn="ctr">
              <a:lnSpc>
                <a:spcPct val="100000"/>
              </a:lnSpc>
              <a:spcBef>
                <a:spcPts val="95"/>
              </a:spcBef>
            </a:pPr>
            <a:r>
              <a:rPr sz="2200" spc="-5" dirty="0">
                <a:solidFill>
                  <a:srgbClr val="006FC0"/>
                </a:solidFill>
                <a:latin typeface="Times New Roman"/>
                <a:cs typeface="Times New Roman"/>
              </a:rPr>
              <a:t>(1.500 +</a:t>
            </a:r>
            <a:r>
              <a:rPr sz="2200" spc="-45" dirty="0">
                <a:solidFill>
                  <a:srgbClr val="006FC0"/>
                </a:solidFill>
                <a:latin typeface="Times New Roman"/>
                <a:cs typeface="Times New Roman"/>
              </a:rPr>
              <a:t> </a:t>
            </a:r>
            <a:r>
              <a:rPr sz="2200" spc="-5" dirty="0">
                <a:solidFill>
                  <a:srgbClr val="006FC0"/>
                </a:solidFill>
                <a:latin typeface="Times New Roman"/>
                <a:cs typeface="Times New Roman"/>
              </a:rPr>
              <a:t>8.000)</a:t>
            </a:r>
            <a:endParaRPr sz="2200" dirty="0">
              <a:latin typeface="Times New Roman"/>
              <a:cs typeface="Times New Roman"/>
            </a:endParaRPr>
          </a:p>
          <a:p>
            <a:pPr marL="1270" algn="ctr">
              <a:lnSpc>
                <a:spcPct val="100000"/>
              </a:lnSpc>
            </a:pPr>
            <a:r>
              <a:rPr sz="2200" spc="-5" dirty="0">
                <a:solidFill>
                  <a:srgbClr val="006FC0"/>
                </a:solidFill>
                <a:latin typeface="Times New Roman"/>
                <a:cs typeface="Times New Roman"/>
              </a:rPr>
              <a:t>x</a:t>
            </a:r>
            <a:endParaRPr sz="2200" dirty="0">
              <a:latin typeface="Times New Roman"/>
              <a:cs typeface="Times New Roman"/>
            </a:endParaRPr>
          </a:p>
          <a:p>
            <a:pPr marL="1270" algn="ctr">
              <a:lnSpc>
                <a:spcPct val="100000"/>
              </a:lnSpc>
            </a:pPr>
            <a:r>
              <a:rPr lang="tr-TR" sz="2200" dirty="0">
                <a:solidFill>
                  <a:srgbClr val="006FC0"/>
                </a:solidFill>
                <a:latin typeface="Times New Roman"/>
                <a:cs typeface="Times New Roman"/>
              </a:rPr>
              <a:t>A</a:t>
            </a:r>
            <a:r>
              <a:rPr sz="2200" dirty="0" err="1" smtClean="0">
                <a:solidFill>
                  <a:srgbClr val="006FC0"/>
                </a:solidFill>
                <a:latin typeface="Times New Roman"/>
                <a:cs typeface="Times New Roman"/>
              </a:rPr>
              <a:t>ylık</a:t>
            </a:r>
            <a:r>
              <a:rPr sz="2200" spc="-65" dirty="0" smtClean="0">
                <a:solidFill>
                  <a:srgbClr val="006FC0"/>
                </a:solidFill>
                <a:latin typeface="Times New Roman"/>
                <a:cs typeface="Times New Roman"/>
              </a:rPr>
              <a:t> </a:t>
            </a:r>
            <a:r>
              <a:rPr sz="2200" dirty="0">
                <a:solidFill>
                  <a:srgbClr val="006FC0"/>
                </a:solidFill>
                <a:latin typeface="Times New Roman"/>
                <a:cs typeface="Times New Roman"/>
              </a:rPr>
              <a:t>katsayısı</a:t>
            </a:r>
            <a:endParaRPr sz="2200" dirty="0">
              <a:latin typeface="Times New Roman"/>
              <a:cs typeface="Times New Roman"/>
            </a:endParaRPr>
          </a:p>
        </p:txBody>
      </p:sp>
      <p:sp>
        <p:nvSpPr>
          <p:cNvPr id="11" name="object 11"/>
          <p:cNvSpPr/>
          <p:nvPr/>
        </p:nvSpPr>
        <p:spPr>
          <a:xfrm>
            <a:off x="3352800" y="2209800"/>
            <a:ext cx="2057400" cy="347980"/>
          </a:xfrm>
          <a:custGeom>
            <a:avLst/>
            <a:gdLst/>
            <a:ahLst/>
            <a:cxnLst/>
            <a:rect l="l" t="t" r="r" b="b"/>
            <a:pathLst>
              <a:path w="2057400" h="347980">
                <a:moveTo>
                  <a:pt x="2057400" y="173862"/>
                </a:moveTo>
                <a:lnTo>
                  <a:pt x="0" y="173862"/>
                </a:lnTo>
                <a:lnTo>
                  <a:pt x="1028700" y="347725"/>
                </a:lnTo>
                <a:lnTo>
                  <a:pt x="2057400" y="173862"/>
                </a:lnTo>
                <a:close/>
              </a:path>
              <a:path w="2057400" h="347980">
                <a:moveTo>
                  <a:pt x="1543050" y="0"/>
                </a:moveTo>
                <a:lnTo>
                  <a:pt x="514350" y="0"/>
                </a:lnTo>
                <a:lnTo>
                  <a:pt x="514350" y="173862"/>
                </a:lnTo>
                <a:lnTo>
                  <a:pt x="1543050" y="173862"/>
                </a:lnTo>
                <a:lnTo>
                  <a:pt x="154305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2" name="object 12"/>
          <p:cNvSpPr/>
          <p:nvPr/>
        </p:nvSpPr>
        <p:spPr>
          <a:xfrm>
            <a:off x="3352800" y="2209800"/>
            <a:ext cx="2057400" cy="347980"/>
          </a:xfrm>
          <a:custGeom>
            <a:avLst/>
            <a:gdLst/>
            <a:ahLst/>
            <a:cxnLst/>
            <a:rect l="l" t="t" r="r" b="b"/>
            <a:pathLst>
              <a:path w="2057400" h="347980">
                <a:moveTo>
                  <a:pt x="1543050" y="0"/>
                </a:moveTo>
                <a:lnTo>
                  <a:pt x="1543050" y="173862"/>
                </a:lnTo>
                <a:lnTo>
                  <a:pt x="2057400" y="173862"/>
                </a:lnTo>
                <a:lnTo>
                  <a:pt x="1028700" y="347725"/>
                </a:lnTo>
                <a:lnTo>
                  <a:pt x="0" y="173862"/>
                </a:lnTo>
                <a:lnTo>
                  <a:pt x="514350" y="173862"/>
                </a:lnTo>
                <a:lnTo>
                  <a:pt x="514350" y="0"/>
                </a:lnTo>
                <a:lnTo>
                  <a:pt x="1543050" y="0"/>
                </a:lnTo>
                <a:close/>
              </a:path>
            </a:pathLst>
          </a:custGeom>
          <a:ln w="25399">
            <a:solidFill>
              <a:srgbClr val="946E00"/>
            </a:solidFill>
          </a:ln>
        </p:spPr>
        <p:txBody>
          <a:bodyPr wrap="square" lIns="0" tIns="0" rIns="0" bIns="0" rtlCol="0"/>
          <a:lstStyle/>
          <a:p>
            <a:endParaRPr/>
          </a:p>
        </p:txBody>
      </p:sp>
      <p:sp>
        <p:nvSpPr>
          <p:cNvPr id="14" name="13 Aşağı Ok"/>
          <p:cNvSpPr/>
          <p:nvPr/>
        </p:nvSpPr>
        <p:spPr>
          <a:xfrm>
            <a:off x="4038600" y="4267200"/>
            <a:ext cx="484632" cy="29260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609600"/>
            <a:ext cx="6464300" cy="474489"/>
          </a:xfrm>
          <a:prstGeom prst="rect">
            <a:avLst/>
          </a:prstGeom>
        </p:spPr>
        <p:txBody>
          <a:bodyPr vert="horz" wrap="square" lIns="0" tIns="88900" rIns="0" bIns="0" rtlCol="0">
            <a:spAutoFit/>
          </a:bodyPr>
          <a:lstStyle/>
          <a:p>
            <a:pPr marL="2123440" marR="5080" indent="-2111375" algn="ctr">
              <a:lnSpc>
                <a:spcPts val="3000"/>
              </a:lnSpc>
              <a:spcBef>
                <a:spcPts val="700"/>
              </a:spcBef>
            </a:pPr>
            <a:r>
              <a:rPr lang="tr-TR" sz="3000" dirty="0" smtClean="0">
                <a:solidFill>
                  <a:schemeClr val="accent2">
                    <a:lumMod val="50000"/>
                  </a:schemeClr>
                </a:solidFill>
              </a:rPr>
              <a:t>Güncel Katsayılar</a:t>
            </a:r>
            <a:endParaRPr sz="3000" dirty="0">
              <a:solidFill>
                <a:schemeClr val="accent2">
                  <a:lumMod val="50000"/>
                </a:schemeClr>
              </a:solidFill>
            </a:endParaRPr>
          </a:p>
        </p:txBody>
      </p:sp>
      <p:sp>
        <p:nvSpPr>
          <p:cNvPr id="3" name="object 3"/>
          <p:cNvSpPr txBox="1">
            <a:spLocks noGrp="1"/>
          </p:cNvSpPr>
          <p:nvPr>
            <p:ph type="sldNum" sz="quarter" idx="7"/>
          </p:nvPr>
        </p:nvSpPr>
        <p:spPr>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12</a:t>
            </a:fld>
            <a:r>
              <a:rPr strike="sngStrike" spc="120" dirty="0"/>
              <a:t> </a:t>
            </a:r>
          </a:p>
        </p:txBody>
      </p:sp>
      <p:graphicFrame>
        <p:nvGraphicFramePr>
          <p:cNvPr id="5" name="Tablo 4"/>
          <p:cNvGraphicFramePr>
            <a:graphicFrameLocks noGrp="1"/>
          </p:cNvGraphicFramePr>
          <p:nvPr>
            <p:extLst>
              <p:ext uri="{D42A27DB-BD31-4B8C-83A1-F6EECF244321}">
                <p14:modId xmlns:p14="http://schemas.microsoft.com/office/powerpoint/2010/main" val="1976822755"/>
              </p:ext>
            </p:extLst>
          </p:nvPr>
        </p:nvGraphicFramePr>
        <p:xfrm>
          <a:off x="685800" y="1447801"/>
          <a:ext cx="7924800" cy="4038601"/>
        </p:xfrm>
        <a:graphic>
          <a:graphicData uri="http://schemas.openxmlformats.org/drawingml/2006/table">
            <a:tbl>
              <a:tblPr firstRow="1" bandRow="1">
                <a:tableStyleId>{5C22544A-7EE6-4342-B048-85BDC9FD1C3A}</a:tableStyleId>
              </a:tblPr>
              <a:tblGrid>
                <a:gridCol w="4210050"/>
                <a:gridCol w="3714750"/>
              </a:tblGrid>
              <a:tr h="1204623">
                <a:tc gridSpan="2">
                  <a:txBody>
                    <a:bodyPr/>
                    <a:lstStyle/>
                    <a:p>
                      <a:pPr algn="ctr" fontAlgn="ctr"/>
                      <a:r>
                        <a:rPr lang="tr-TR" sz="1800" b="1" i="0" u="none" strike="noStrike" dirty="0" smtClean="0">
                          <a:solidFill>
                            <a:schemeClr val="accent2">
                              <a:lumMod val="50000"/>
                            </a:schemeClr>
                          </a:solidFill>
                          <a:effectLst/>
                          <a:latin typeface="Times New Roman"/>
                        </a:rPr>
                        <a:t>01/09/2019-30875 </a:t>
                      </a:r>
                      <a:r>
                        <a:rPr lang="tr-TR" sz="1800" b="1" i="0" u="none" strike="noStrike" dirty="0">
                          <a:solidFill>
                            <a:schemeClr val="accent2">
                              <a:lumMod val="50000"/>
                            </a:schemeClr>
                          </a:solidFill>
                          <a:effectLst/>
                          <a:latin typeface="Times New Roman"/>
                        </a:rPr>
                        <a:t>sayılı RG </a:t>
                      </a:r>
                      <a:r>
                        <a:rPr lang="tr-TR" sz="1800" b="1" i="0" u="none" strike="noStrike" dirty="0" smtClean="0">
                          <a:solidFill>
                            <a:schemeClr val="accent2">
                              <a:lumMod val="50000"/>
                            </a:schemeClr>
                          </a:solidFill>
                          <a:effectLst/>
                          <a:latin typeface="Times New Roman"/>
                        </a:rPr>
                        <a:t> 5. Dönem</a:t>
                      </a:r>
                      <a:r>
                        <a:rPr lang="tr-TR" sz="1800" b="1" i="0" u="none" strike="noStrike" baseline="0" dirty="0" smtClean="0">
                          <a:solidFill>
                            <a:schemeClr val="accent2">
                              <a:lumMod val="50000"/>
                            </a:schemeClr>
                          </a:solidFill>
                          <a:effectLst/>
                          <a:latin typeface="Times New Roman"/>
                        </a:rPr>
                        <a:t> </a:t>
                      </a:r>
                      <a:r>
                        <a:rPr lang="tr-TR" sz="1800" b="1" i="0" u="none" strike="noStrike" dirty="0" smtClean="0">
                          <a:solidFill>
                            <a:schemeClr val="accent2">
                              <a:lumMod val="50000"/>
                            </a:schemeClr>
                          </a:solidFill>
                          <a:effectLst/>
                          <a:latin typeface="Times New Roman"/>
                        </a:rPr>
                        <a:t>Toplu </a:t>
                      </a:r>
                      <a:r>
                        <a:rPr lang="tr-TR" sz="1800" b="1" i="0" u="none" strike="noStrike" dirty="0">
                          <a:solidFill>
                            <a:schemeClr val="accent2">
                              <a:lumMod val="50000"/>
                            </a:schemeClr>
                          </a:solidFill>
                          <a:effectLst/>
                          <a:latin typeface="Times New Roman"/>
                        </a:rPr>
                        <a:t>Sözleşme</a:t>
                      </a:r>
                      <a:r>
                        <a:rPr lang="tr-TR" sz="1800" b="1" i="0" u="none" strike="noStrike" dirty="0" smtClean="0">
                          <a:solidFill>
                            <a:schemeClr val="accent2">
                              <a:lumMod val="50000"/>
                            </a:schemeClr>
                          </a:solidFill>
                          <a:effectLst/>
                          <a:latin typeface="Times New Roman"/>
                        </a:rPr>
                        <a:t>,  </a:t>
                      </a:r>
                    </a:p>
                    <a:p>
                      <a:pPr algn="ctr" fontAlgn="ctr"/>
                      <a:r>
                        <a:rPr lang="tr-TR" sz="1800" b="1" i="0" u="none" strike="noStrike" dirty="0" smtClean="0">
                          <a:solidFill>
                            <a:schemeClr val="accent2">
                              <a:lumMod val="50000"/>
                            </a:schemeClr>
                          </a:solidFill>
                          <a:effectLst/>
                          <a:latin typeface="Times New Roman"/>
                        </a:rPr>
                        <a:t>Hazine</a:t>
                      </a:r>
                      <a:r>
                        <a:rPr lang="tr-TR" sz="1800" b="1" i="0" u="none" strike="noStrike" baseline="0" dirty="0" smtClean="0">
                          <a:solidFill>
                            <a:schemeClr val="accent2">
                              <a:lumMod val="50000"/>
                            </a:schemeClr>
                          </a:solidFill>
                          <a:effectLst/>
                          <a:latin typeface="Times New Roman"/>
                        </a:rPr>
                        <a:t> ve Maliye </a:t>
                      </a:r>
                      <a:r>
                        <a:rPr lang="tr-TR" sz="1800" b="1" i="0" u="none" strike="noStrike" baseline="0" smtClean="0">
                          <a:solidFill>
                            <a:schemeClr val="accent2">
                              <a:lumMod val="50000"/>
                            </a:schemeClr>
                          </a:solidFill>
                          <a:effectLst/>
                          <a:latin typeface="Times New Roman"/>
                        </a:rPr>
                        <a:t>Bakanlığı</a:t>
                      </a:r>
                      <a:r>
                        <a:rPr lang="tr-TR" sz="1800" b="1" i="0" u="none" strike="noStrike" smtClean="0">
                          <a:solidFill>
                            <a:schemeClr val="accent2">
                              <a:lumMod val="50000"/>
                            </a:schemeClr>
                          </a:solidFill>
                          <a:effectLst/>
                          <a:latin typeface="Times New Roman"/>
                        </a:rPr>
                        <a:t> 07/07/2021-</a:t>
                      </a:r>
                      <a:r>
                        <a:rPr lang="tr-TR" sz="1800" b="1" i="0" u="none" strike="noStrike" baseline="0" smtClean="0">
                          <a:solidFill>
                            <a:schemeClr val="accent2">
                              <a:lumMod val="50000"/>
                            </a:schemeClr>
                          </a:solidFill>
                          <a:effectLst/>
                          <a:latin typeface="Times New Roman"/>
                        </a:rPr>
                        <a:t> 7</a:t>
                      </a:r>
                      <a:r>
                        <a:rPr lang="tr-TR" sz="1800" b="1" i="0" u="none" strike="noStrike" smtClean="0">
                          <a:solidFill>
                            <a:schemeClr val="accent2">
                              <a:lumMod val="50000"/>
                            </a:schemeClr>
                          </a:solidFill>
                          <a:effectLst/>
                          <a:latin typeface="Times New Roman"/>
                        </a:rPr>
                        <a:t>Genelge</a:t>
                      </a:r>
                      <a:endParaRPr lang="tr-TR" sz="1800" b="1" i="0" u="none" strike="noStrike" dirty="0">
                        <a:solidFill>
                          <a:schemeClr val="accent2">
                            <a:lumMod val="50000"/>
                          </a:schemeClr>
                        </a:solidFill>
                        <a:effectLst/>
                        <a:latin typeface="Times New Roman"/>
                      </a:endParaRPr>
                    </a:p>
                  </a:txBody>
                  <a:tcPr marL="0" marR="0" marT="0" marB="0" anchor="ctr"/>
                </a:tc>
                <a:tc hMerge="1">
                  <a:txBody>
                    <a:bodyPr/>
                    <a:lstStyle/>
                    <a:p>
                      <a:endParaRPr lang="tr-TR"/>
                    </a:p>
                  </a:txBody>
                  <a:tcPr/>
                </a:tc>
              </a:tr>
              <a:tr h="666452">
                <a:tc>
                  <a:txBody>
                    <a:bodyPr/>
                    <a:lstStyle/>
                    <a:p>
                      <a:r>
                        <a:rPr lang="tr-TR" dirty="0" smtClean="0">
                          <a:solidFill>
                            <a:schemeClr val="accent2">
                              <a:lumMod val="50000"/>
                            </a:schemeClr>
                          </a:solidFill>
                        </a:rPr>
                        <a:t>Aylık Katsayı</a:t>
                      </a:r>
                      <a:endParaRPr lang="tr-TR" dirty="0">
                        <a:solidFill>
                          <a:schemeClr val="accent2">
                            <a:lumMod val="50000"/>
                          </a:schemeClr>
                        </a:solidFill>
                      </a:endParaRPr>
                    </a:p>
                  </a:txBody>
                  <a:tcPr/>
                </a:tc>
                <a:tc>
                  <a:txBody>
                    <a:bodyPr/>
                    <a:lstStyle/>
                    <a:p>
                      <a:r>
                        <a:rPr lang="tr-TR" dirty="0" smtClean="0">
                          <a:solidFill>
                            <a:schemeClr val="accent2">
                              <a:lumMod val="50000"/>
                            </a:schemeClr>
                          </a:solidFill>
                        </a:rPr>
                        <a:t>0,179979</a:t>
                      </a:r>
                      <a:endParaRPr lang="tr-TR" dirty="0">
                        <a:solidFill>
                          <a:schemeClr val="accent2">
                            <a:lumMod val="50000"/>
                          </a:schemeClr>
                        </a:solidFill>
                      </a:endParaRPr>
                    </a:p>
                  </a:txBody>
                  <a:tcPr/>
                </a:tc>
              </a:tr>
              <a:tr h="678909">
                <a:tc>
                  <a:txBody>
                    <a:bodyPr/>
                    <a:lstStyle/>
                    <a:p>
                      <a:r>
                        <a:rPr lang="tr-TR" dirty="0" smtClean="0">
                          <a:solidFill>
                            <a:schemeClr val="accent2">
                              <a:lumMod val="50000"/>
                            </a:schemeClr>
                          </a:solidFill>
                        </a:rPr>
                        <a:t>Taban Aylık Katsayısı</a:t>
                      </a:r>
                      <a:endParaRPr lang="tr-TR" dirty="0">
                        <a:solidFill>
                          <a:schemeClr val="accent2">
                            <a:lumMod val="50000"/>
                          </a:schemeClr>
                        </a:solidFill>
                      </a:endParaRPr>
                    </a:p>
                  </a:txBody>
                  <a:tcPr/>
                </a:tc>
                <a:tc>
                  <a:txBody>
                    <a:bodyPr/>
                    <a:lstStyle/>
                    <a:p>
                      <a:r>
                        <a:rPr lang="tr-TR" dirty="0" smtClean="0">
                          <a:solidFill>
                            <a:schemeClr val="accent2">
                              <a:lumMod val="50000"/>
                            </a:schemeClr>
                          </a:solidFill>
                        </a:rPr>
                        <a:t>2,814188</a:t>
                      </a:r>
                      <a:endParaRPr lang="tr-TR" dirty="0">
                        <a:solidFill>
                          <a:schemeClr val="accent2">
                            <a:lumMod val="50000"/>
                          </a:schemeClr>
                        </a:solidFill>
                      </a:endParaRPr>
                    </a:p>
                  </a:txBody>
                  <a:tcPr/>
                </a:tc>
              </a:tr>
              <a:tr h="691366">
                <a:tc>
                  <a:txBody>
                    <a:bodyPr/>
                    <a:lstStyle/>
                    <a:p>
                      <a:r>
                        <a:rPr lang="tr-TR" dirty="0" smtClean="0">
                          <a:solidFill>
                            <a:schemeClr val="accent2">
                              <a:lumMod val="50000"/>
                            </a:schemeClr>
                          </a:solidFill>
                        </a:rPr>
                        <a:t>Yan Ödeme Katsayısı</a:t>
                      </a:r>
                      <a:endParaRPr lang="tr-TR" dirty="0">
                        <a:solidFill>
                          <a:schemeClr val="accent2">
                            <a:lumMod val="50000"/>
                          </a:schemeClr>
                        </a:solidFill>
                      </a:endParaRPr>
                    </a:p>
                  </a:txBody>
                  <a:tcPr/>
                </a:tc>
                <a:tc>
                  <a:txBody>
                    <a:bodyPr/>
                    <a:lstStyle/>
                    <a:p>
                      <a:r>
                        <a:rPr lang="tr-TR" dirty="0" smtClean="0">
                          <a:solidFill>
                            <a:schemeClr val="accent2">
                              <a:lumMod val="50000"/>
                            </a:schemeClr>
                          </a:solidFill>
                        </a:rPr>
                        <a:t>0.057019</a:t>
                      </a:r>
                      <a:endParaRPr lang="tr-TR" dirty="0">
                        <a:solidFill>
                          <a:schemeClr val="accent2">
                            <a:lumMod val="50000"/>
                          </a:schemeClr>
                        </a:solidFill>
                      </a:endParaRPr>
                    </a:p>
                  </a:txBody>
                  <a:tcPr/>
                </a:tc>
              </a:tr>
              <a:tr h="797251">
                <a:tc>
                  <a:txBody>
                    <a:bodyPr/>
                    <a:lstStyle/>
                    <a:p>
                      <a:r>
                        <a:rPr lang="tr-TR" dirty="0" smtClean="0">
                          <a:solidFill>
                            <a:srgbClr val="C00000"/>
                          </a:solidFill>
                        </a:rPr>
                        <a:t>En Yüksek Devlet Memuru</a:t>
                      </a:r>
                      <a:r>
                        <a:rPr lang="tr-TR" baseline="0" dirty="0" smtClean="0">
                          <a:solidFill>
                            <a:srgbClr val="C00000"/>
                          </a:solidFill>
                        </a:rPr>
                        <a:t> Aylığı</a:t>
                      </a:r>
                      <a:endParaRPr lang="tr-TR" dirty="0">
                        <a:solidFill>
                          <a:srgbClr val="C00000"/>
                        </a:solidFill>
                      </a:endParaRPr>
                    </a:p>
                  </a:txBody>
                  <a:tcPr/>
                </a:tc>
                <a:tc>
                  <a:txBody>
                    <a:bodyPr/>
                    <a:lstStyle/>
                    <a:p>
                      <a:r>
                        <a:rPr lang="tr-TR" dirty="0" smtClean="0">
                          <a:solidFill>
                            <a:srgbClr val="C00000"/>
                          </a:solidFill>
                        </a:rPr>
                        <a:t>1500+8000</a:t>
                      </a:r>
                      <a:r>
                        <a:rPr lang="tr-TR" baseline="0" dirty="0" smtClean="0">
                          <a:solidFill>
                            <a:srgbClr val="C00000"/>
                          </a:solidFill>
                        </a:rPr>
                        <a:t> x </a:t>
                      </a:r>
                      <a:r>
                        <a:rPr lang="tr-TR" dirty="0" smtClean="0">
                          <a:solidFill>
                            <a:srgbClr val="C00000"/>
                          </a:solidFill>
                        </a:rPr>
                        <a:t>0,179979=1.709,80</a:t>
                      </a:r>
                      <a:endParaRPr lang="tr-TR" dirty="0">
                        <a:solidFill>
                          <a:srgbClr val="C00000"/>
                        </a:solidFil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943790"/>
            <a:ext cx="7467600" cy="473848"/>
          </a:xfrm>
          <a:prstGeom prst="rect">
            <a:avLst/>
          </a:prstGeom>
        </p:spPr>
        <p:txBody>
          <a:bodyPr vert="horz" wrap="square" lIns="0" tIns="12065" rIns="0" bIns="0" rtlCol="0">
            <a:spAutoFit/>
          </a:bodyPr>
          <a:lstStyle/>
          <a:p>
            <a:pPr marL="238760" algn="ctr">
              <a:lnSpc>
                <a:spcPct val="100000"/>
              </a:lnSpc>
              <a:spcBef>
                <a:spcPts val="95"/>
              </a:spcBef>
            </a:pPr>
            <a:r>
              <a:rPr lang="tr-TR" b="1" dirty="0" smtClean="0">
                <a:solidFill>
                  <a:schemeClr val="accent2">
                    <a:lumMod val="50000"/>
                  </a:schemeClr>
                </a:solidFill>
              </a:rPr>
              <a:t>AYLIKLAR / taban aylığı</a:t>
            </a:r>
            <a:endParaRPr spc="-5" dirty="0"/>
          </a:p>
        </p:txBody>
      </p:sp>
      <p:sp>
        <p:nvSpPr>
          <p:cNvPr id="21" name="object 21"/>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13</a:t>
            </a:fld>
            <a:r>
              <a:rPr strike="sngStrike" spc="120" dirty="0"/>
              <a:t> </a:t>
            </a:r>
          </a:p>
        </p:txBody>
      </p:sp>
      <p:sp>
        <p:nvSpPr>
          <p:cNvPr id="3" name="object 3"/>
          <p:cNvSpPr txBox="1"/>
          <p:nvPr/>
        </p:nvSpPr>
        <p:spPr>
          <a:xfrm>
            <a:off x="647191" y="1243329"/>
            <a:ext cx="8039609" cy="1717778"/>
          </a:xfrm>
          <a:prstGeom prst="rect">
            <a:avLst/>
          </a:prstGeom>
        </p:spPr>
        <p:txBody>
          <a:bodyPr vert="horz" wrap="square" lIns="0" tIns="12065" rIns="0" bIns="0" rtlCol="0">
            <a:spAutoFit/>
          </a:bodyPr>
          <a:lstStyle/>
          <a:p>
            <a:pPr marL="12700" marR="5080" indent="358140" algn="just">
              <a:lnSpc>
                <a:spcPct val="100000"/>
              </a:lnSpc>
              <a:spcBef>
                <a:spcPts val="95"/>
              </a:spcBef>
            </a:pPr>
            <a:endParaRPr lang="tr-TR" sz="2200" b="1" spc="-45" dirty="0" smtClean="0">
              <a:solidFill>
                <a:srgbClr val="FF0000"/>
              </a:solidFill>
              <a:latin typeface="Times New Roman"/>
              <a:cs typeface="Times New Roman"/>
            </a:endParaRPr>
          </a:p>
          <a:p>
            <a:pPr marL="12700" marR="5080" indent="358140" algn="just">
              <a:lnSpc>
                <a:spcPct val="100000"/>
              </a:lnSpc>
              <a:spcBef>
                <a:spcPts val="95"/>
              </a:spcBef>
            </a:pPr>
            <a:r>
              <a:rPr sz="2200" b="1" spc="-45" dirty="0" err="1" smtClean="0">
                <a:solidFill>
                  <a:srgbClr val="FF0000"/>
                </a:solidFill>
                <a:latin typeface="Times New Roman"/>
                <a:cs typeface="Times New Roman"/>
              </a:rPr>
              <a:t>Taban</a:t>
            </a:r>
            <a:r>
              <a:rPr sz="2200" b="1" spc="-45" dirty="0" smtClean="0">
                <a:solidFill>
                  <a:srgbClr val="FF0000"/>
                </a:solidFill>
                <a:latin typeface="Times New Roman"/>
                <a:cs typeface="Times New Roman"/>
              </a:rPr>
              <a:t> </a:t>
            </a:r>
            <a:r>
              <a:rPr sz="2200" b="1" spc="-30" dirty="0">
                <a:solidFill>
                  <a:srgbClr val="FF0000"/>
                </a:solidFill>
                <a:latin typeface="Times New Roman"/>
                <a:cs typeface="Times New Roman"/>
              </a:rPr>
              <a:t>Aylığı: </a:t>
            </a:r>
            <a:r>
              <a:rPr sz="2200" spc="-35" dirty="0">
                <a:solidFill>
                  <a:srgbClr val="006FC0"/>
                </a:solidFill>
                <a:latin typeface="Times New Roman"/>
                <a:cs typeface="Times New Roman"/>
              </a:rPr>
              <a:t>Taban </a:t>
            </a:r>
            <a:r>
              <a:rPr sz="2200" dirty="0">
                <a:solidFill>
                  <a:srgbClr val="006FC0"/>
                </a:solidFill>
                <a:latin typeface="Times New Roman"/>
                <a:cs typeface="Times New Roman"/>
              </a:rPr>
              <a:t>aylık </a:t>
            </a:r>
            <a:r>
              <a:rPr sz="2200" spc="-10" dirty="0">
                <a:solidFill>
                  <a:srgbClr val="006FC0"/>
                </a:solidFill>
                <a:latin typeface="Times New Roman"/>
                <a:cs typeface="Times New Roman"/>
              </a:rPr>
              <a:t>gösterge </a:t>
            </a:r>
            <a:r>
              <a:rPr sz="2200" spc="-5" dirty="0">
                <a:solidFill>
                  <a:srgbClr val="006FC0"/>
                </a:solidFill>
                <a:latin typeface="Times New Roman"/>
                <a:cs typeface="Times New Roman"/>
              </a:rPr>
              <a:t>rakamı ile taban aylık  katsayısının çarpımı </a:t>
            </a:r>
            <a:r>
              <a:rPr sz="2200" dirty="0">
                <a:solidFill>
                  <a:srgbClr val="006FC0"/>
                </a:solidFill>
                <a:latin typeface="Times New Roman"/>
                <a:cs typeface="Times New Roman"/>
              </a:rPr>
              <a:t>sonucu </a:t>
            </a:r>
            <a:r>
              <a:rPr sz="2200" spc="-10" dirty="0">
                <a:solidFill>
                  <a:srgbClr val="006FC0"/>
                </a:solidFill>
                <a:latin typeface="Times New Roman"/>
                <a:cs typeface="Times New Roman"/>
              </a:rPr>
              <a:t>bulunmaktadır. </a:t>
            </a:r>
            <a:r>
              <a:rPr sz="2200" spc="-5" dirty="0">
                <a:solidFill>
                  <a:srgbClr val="006FC0"/>
                </a:solidFill>
                <a:latin typeface="Times New Roman"/>
                <a:cs typeface="Times New Roman"/>
              </a:rPr>
              <a:t>Memurlara "1000" </a:t>
            </a:r>
            <a:r>
              <a:rPr sz="2200" spc="-10" dirty="0">
                <a:solidFill>
                  <a:srgbClr val="006FC0"/>
                </a:solidFill>
                <a:latin typeface="Times New Roman"/>
                <a:cs typeface="Times New Roman"/>
              </a:rPr>
              <a:t>gösterge  rakamı </a:t>
            </a:r>
            <a:r>
              <a:rPr sz="2200" spc="-5" dirty="0">
                <a:solidFill>
                  <a:srgbClr val="006FC0"/>
                </a:solidFill>
                <a:latin typeface="Times New Roman"/>
                <a:cs typeface="Times New Roman"/>
              </a:rPr>
              <a:t>üzerinden memuriyet taban </a:t>
            </a:r>
            <a:r>
              <a:rPr sz="2200" dirty="0">
                <a:solidFill>
                  <a:srgbClr val="006FC0"/>
                </a:solidFill>
                <a:latin typeface="Times New Roman"/>
                <a:cs typeface="Times New Roman"/>
              </a:rPr>
              <a:t>aylığı</a:t>
            </a:r>
            <a:r>
              <a:rPr sz="2200" spc="105" dirty="0">
                <a:solidFill>
                  <a:srgbClr val="006FC0"/>
                </a:solidFill>
                <a:latin typeface="Times New Roman"/>
                <a:cs typeface="Times New Roman"/>
              </a:rPr>
              <a:t> </a:t>
            </a:r>
            <a:r>
              <a:rPr sz="2200" spc="-15" dirty="0">
                <a:solidFill>
                  <a:srgbClr val="006FC0"/>
                </a:solidFill>
                <a:latin typeface="Times New Roman"/>
                <a:cs typeface="Times New Roman"/>
              </a:rPr>
              <a:t>ödenmektedir.</a:t>
            </a:r>
            <a:endParaRPr sz="2200" dirty="0">
              <a:latin typeface="Times New Roman"/>
              <a:cs typeface="Times New Roman"/>
            </a:endParaRPr>
          </a:p>
          <a:p>
            <a:pPr marL="370205">
              <a:lnSpc>
                <a:spcPct val="100000"/>
              </a:lnSpc>
              <a:spcBef>
                <a:spcPts val="5"/>
              </a:spcBef>
            </a:pPr>
            <a:r>
              <a:rPr sz="2200" spc="-5" dirty="0">
                <a:solidFill>
                  <a:srgbClr val="006FC0"/>
                </a:solidFill>
                <a:latin typeface="Times New Roman"/>
                <a:cs typeface="Times New Roman"/>
              </a:rPr>
              <a:t>Bu </a:t>
            </a:r>
            <a:r>
              <a:rPr sz="2200" spc="-10" dirty="0">
                <a:solidFill>
                  <a:srgbClr val="006FC0"/>
                </a:solidFill>
                <a:latin typeface="Times New Roman"/>
                <a:cs typeface="Times New Roman"/>
              </a:rPr>
              <a:t>ödeme </a:t>
            </a:r>
            <a:r>
              <a:rPr sz="2200" dirty="0">
                <a:solidFill>
                  <a:srgbClr val="006FC0"/>
                </a:solidFill>
                <a:latin typeface="Times New Roman"/>
                <a:cs typeface="Times New Roman"/>
              </a:rPr>
              <a:t>375 </a:t>
            </a:r>
            <a:r>
              <a:rPr sz="2200" spc="-5" dirty="0">
                <a:solidFill>
                  <a:srgbClr val="006FC0"/>
                </a:solidFill>
                <a:latin typeface="Times New Roman"/>
                <a:cs typeface="Times New Roman"/>
              </a:rPr>
              <a:t>sayılı </a:t>
            </a:r>
            <a:r>
              <a:rPr sz="2200" spc="-40" dirty="0">
                <a:solidFill>
                  <a:srgbClr val="006FC0"/>
                </a:solidFill>
                <a:latin typeface="Times New Roman"/>
                <a:cs typeface="Times New Roman"/>
              </a:rPr>
              <a:t>KHK‟nın </a:t>
            </a:r>
            <a:r>
              <a:rPr sz="2200" u="heavy" spc="-5" dirty="0">
                <a:solidFill>
                  <a:srgbClr val="996600"/>
                </a:solidFill>
                <a:uFill>
                  <a:solidFill>
                    <a:srgbClr val="996600"/>
                  </a:solidFill>
                </a:uFill>
                <a:latin typeface="Times New Roman"/>
                <a:cs typeface="Times New Roman"/>
              </a:rPr>
              <a:t>1 inci</a:t>
            </a:r>
            <a:r>
              <a:rPr sz="2200" spc="-5" dirty="0">
                <a:solidFill>
                  <a:srgbClr val="996600"/>
                </a:solidFill>
                <a:latin typeface="Times New Roman"/>
                <a:cs typeface="Times New Roman"/>
              </a:rPr>
              <a:t> </a:t>
            </a:r>
            <a:r>
              <a:rPr sz="2200" spc="-5" dirty="0" err="1">
                <a:solidFill>
                  <a:srgbClr val="006FC0"/>
                </a:solidFill>
                <a:latin typeface="Times New Roman"/>
                <a:cs typeface="Times New Roman"/>
              </a:rPr>
              <a:t>maddesinde</a:t>
            </a:r>
            <a:r>
              <a:rPr sz="2200" spc="100" dirty="0">
                <a:solidFill>
                  <a:srgbClr val="006FC0"/>
                </a:solidFill>
                <a:latin typeface="Times New Roman"/>
                <a:cs typeface="Times New Roman"/>
              </a:rPr>
              <a:t> </a:t>
            </a:r>
            <a:r>
              <a:rPr sz="2200" spc="-60" dirty="0" err="1" smtClean="0">
                <a:solidFill>
                  <a:srgbClr val="006FC0"/>
                </a:solidFill>
                <a:latin typeface="Times New Roman"/>
                <a:cs typeface="Times New Roman"/>
              </a:rPr>
              <a:t>düzenlenmi</a:t>
            </a:r>
            <a:r>
              <a:rPr lang="tr-TR" sz="2200" spc="-60" dirty="0">
                <a:solidFill>
                  <a:srgbClr val="006FC0"/>
                </a:solidFill>
                <a:latin typeface="Times New Roman"/>
                <a:cs typeface="Times New Roman"/>
              </a:rPr>
              <a:t>ş</a:t>
            </a:r>
            <a:r>
              <a:rPr sz="2200" spc="-60" dirty="0" err="1" smtClean="0">
                <a:solidFill>
                  <a:srgbClr val="006FC0"/>
                </a:solidFill>
                <a:latin typeface="Times New Roman"/>
                <a:cs typeface="Times New Roman"/>
              </a:rPr>
              <a:t>tir</a:t>
            </a:r>
            <a:r>
              <a:rPr sz="2200" spc="-60" dirty="0">
                <a:solidFill>
                  <a:srgbClr val="006FC0"/>
                </a:solidFill>
                <a:latin typeface="Times New Roman"/>
                <a:cs typeface="Times New Roman"/>
              </a:rPr>
              <a:t>.</a:t>
            </a:r>
            <a:endParaRPr sz="2200" dirty="0">
              <a:latin typeface="Times New Roman"/>
              <a:cs typeface="Times New Roman"/>
            </a:endParaRPr>
          </a:p>
        </p:txBody>
      </p:sp>
      <p:sp>
        <p:nvSpPr>
          <p:cNvPr id="4" name="object 4"/>
          <p:cNvSpPr/>
          <p:nvPr/>
        </p:nvSpPr>
        <p:spPr>
          <a:xfrm>
            <a:off x="739063" y="2976879"/>
            <a:ext cx="2158949" cy="57073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75715" y="3088589"/>
            <a:ext cx="1284605" cy="331470"/>
          </a:xfrm>
          <a:prstGeom prst="rect">
            <a:avLst/>
          </a:prstGeom>
        </p:spPr>
        <p:txBody>
          <a:bodyPr vert="horz" wrap="square" lIns="0" tIns="13335" rIns="0" bIns="0" rtlCol="0">
            <a:spAutoFit/>
          </a:bodyPr>
          <a:lstStyle/>
          <a:p>
            <a:pPr marL="12700">
              <a:lnSpc>
                <a:spcPct val="100000"/>
              </a:lnSpc>
              <a:spcBef>
                <a:spcPts val="105"/>
              </a:spcBef>
            </a:pPr>
            <a:r>
              <a:rPr sz="2000" spc="-30" dirty="0">
                <a:solidFill>
                  <a:srgbClr val="FF0000"/>
                </a:solidFill>
                <a:latin typeface="Times New Roman"/>
                <a:cs typeface="Times New Roman"/>
              </a:rPr>
              <a:t>Taban</a:t>
            </a:r>
            <a:r>
              <a:rPr sz="2000" spc="-65" dirty="0">
                <a:solidFill>
                  <a:srgbClr val="FF0000"/>
                </a:solidFill>
                <a:latin typeface="Times New Roman"/>
                <a:cs typeface="Times New Roman"/>
              </a:rPr>
              <a:t> </a:t>
            </a:r>
            <a:r>
              <a:rPr sz="2000" spc="-5" dirty="0">
                <a:solidFill>
                  <a:srgbClr val="FF0000"/>
                </a:solidFill>
                <a:latin typeface="Times New Roman"/>
                <a:cs typeface="Times New Roman"/>
              </a:rPr>
              <a:t>aylığı</a:t>
            </a:r>
            <a:endParaRPr sz="2000">
              <a:latin typeface="Times New Roman"/>
              <a:cs typeface="Times New Roman"/>
            </a:endParaRPr>
          </a:p>
        </p:txBody>
      </p:sp>
      <p:sp>
        <p:nvSpPr>
          <p:cNvPr id="6" name="object 6"/>
          <p:cNvSpPr/>
          <p:nvPr/>
        </p:nvSpPr>
        <p:spPr>
          <a:xfrm>
            <a:off x="3024251" y="3133725"/>
            <a:ext cx="598805" cy="265430"/>
          </a:xfrm>
          <a:custGeom>
            <a:avLst/>
            <a:gdLst/>
            <a:ahLst/>
            <a:cxnLst/>
            <a:rect l="l" t="t" r="r" b="b"/>
            <a:pathLst>
              <a:path w="598804" h="265429">
                <a:moveTo>
                  <a:pt x="465836" y="0"/>
                </a:moveTo>
                <a:lnTo>
                  <a:pt x="465836" y="66294"/>
                </a:lnTo>
                <a:lnTo>
                  <a:pt x="0" y="66294"/>
                </a:lnTo>
                <a:lnTo>
                  <a:pt x="0" y="198882"/>
                </a:lnTo>
                <a:lnTo>
                  <a:pt x="465836" y="198882"/>
                </a:lnTo>
                <a:lnTo>
                  <a:pt x="465836" y="265175"/>
                </a:lnTo>
                <a:lnTo>
                  <a:pt x="598424" y="132587"/>
                </a:lnTo>
                <a:lnTo>
                  <a:pt x="465836" y="0"/>
                </a:lnTo>
                <a:close/>
              </a:path>
            </a:pathLst>
          </a:custGeom>
          <a:solidFill>
            <a:srgbClr val="CCFFCC"/>
          </a:solidFill>
        </p:spPr>
        <p:txBody>
          <a:bodyPr wrap="square" lIns="0" tIns="0" rIns="0" bIns="0" rtlCol="0"/>
          <a:lstStyle/>
          <a:p>
            <a:endParaRPr/>
          </a:p>
        </p:txBody>
      </p:sp>
      <p:sp>
        <p:nvSpPr>
          <p:cNvPr id="7" name="object 7"/>
          <p:cNvSpPr/>
          <p:nvPr/>
        </p:nvSpPr>
        <p:spPr>
          <a:xfrm>
            <a:off x="3024251" y="3133725"/>
            <a:ext cx="598805" cy="265430"/>
          </a:xfrm>
          <a:custGeom>
            <a:avLst/>
            <a:gdLst/>
            <a:ahLst/>
            <a:cxnLst/>
            <a:rect l="l" t="t" r="r" b="b"/>
            <a:pathLst>
              <a:path w="598804" h="265429">
                <a:moveTo>
                  <a:pt x="0" y="66294"/>
                </a:moveTo>
                <a:lnTo>
                  <a:pt x="465836" y="66294"/>
                </a:lnTo>
                <a:lnTo>
                  <a:pt x="465836" y="0"/>
                </a:lnTo>
                <a:lnTo>
                  <a:pt x="598424" y="132587"/>
                </a:lnTo>
                <a:lnTo>
                  <a:pt x="465836" y="265175"/>
                </a:lnTo>
                <a:lnTo>
                  <a:pt x="465836" y="198882"/>
                </a:lnTo>
                <a:lnTo>
                  <a:pt x="0" y="198882"/>
                </a:lnTo>
                <a:lnTo>
                  <a:pt x="0" y="66294"/>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8" name="object 8"/>
          <p:cNvSpPr/>
          <p:nvPr/>
        </p:nvSpPr>
        <p:spPr>
          <a:xfrm>
            <a:off x="3721100" y="2976879"/>
            <a:ext cx="4902200" cy="578993"/>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829050" y="3092957"/>
            <a:ext cx="4688205" cy="330835"/>
          </a:xfrm>
          <a:prstGeom prst="rect">
            <a:avLst/>
          </a:prstGeom>
        </p:spPr>
        <p:txBody>
          <a:bodyPr vert="horz" wrap="square" lIns="0" tIns="13335" rIns="0" bIns="0" rtlCol="0">
            <a:spAutoFit/>
          </a:bodyPr>
          <a:lstStyle/>
          <a:p>
            <a:pPr marL="12700">
              <a:lnSpc>
                <a:spcPct val="100000"/>
              </a:lnSpc>
              <a:spcBef>
                <a:spcPts val="105"/>
              </a:spcBef>
            </a:pPr>
            <a:r>
              <a:rPr sz="2000" spc="-30" dirty="0">
                <a:solidFill>
                  <a:srgbClr val="006FC0"/>
                </a:solidFill>
                <a:latin typeface="Times New Roman"/>
                <a:cs typeface="Times New Roman"/>
              </a:rPr>
              <a:t>Taban </a:t>
            </a:r>
            <a:r>
              <a:rPr sz="2000" spc="-5" dirty="0">
                <a:solidFill>
                  <a:srgbClr val="006FC0"/>
                </a:solidFill>
                <a:latin typeface="Times New Roman"/>
                <a:cs typeface="Times New Roman"/>
              </a:rPr>
              <a:t>aylık göstergesi </a:t>
            </a:r>
            <a:r>
              <a:rPr sz="2000" dirty="0">
                <a:solidFill>
                  <a:srgbClr val="006FC0"/>
                </a:solidFill>
                <a:latin typeface="Times New Roman"/>
                <a:cs typeface="Times New Roman"/>
              </a:rPr>
              <a:t>x </a:t>
            </a:r>
            <a:r>
              <a:rPr sz="2000" spc="-30" dirty="0">
                <a:solidFill>
                  <a:srgbClr val="006FC0"/>
                </a:solidFill>
                <a:latin typeface="Times New Roman"/>
                <a:cs typeface="Times New Roman"/>
              </a:rPr>
              <a:t>Taban </a:t>
            </a:r>
            <a:r>
              <a:rPr sz="2000" spc="-5" dirty="0">
                <a:solidFill>
                  <a:srgbClr val="006FC0"/>
                </a:solidFill>
                <a:latin typeface="Times New Roman"/>
                <a:cs typeface="Times New Roman"/>
              </a:rPr>
              <a:t>aylık</a:t>
            </a:r>
            <a:r>
              <a:rPr sz="2000" spc="-30" dirty="0">
                <a:solidFill>
                  <a:srgbClr val="006FC0"/>
                </a:solidFill>
                <a:latin typeface="Times New Roman"/>
                <a:cs typeface="Times New Roman"/>
              </a:rPr>
              <a:t> </a:t>
            </a:r>
            <a:r>
              <a:rPr sz="2000" spc="-5" dirty="0">
                <a:solidFill>
                  <a:srgbClr val="006FC0"/>
                </a:solidFill>
                <a:latin typeface="Times New Roman"/>
                <a:cs typeface="Times New Roman"/>
              </a:rPr>
              <a:t>katsayısı</a:t>
            </a:r>
            <a:endParaRPr sz="2000">
              <a:latin typeface="Times New Roman"/>
              <a:cs typeface="Times New Roman"/>
            </a:endParaRPr>
          </a:p>
        </p:txBody>
      </p:sp>
      <p:sp>
        <p:nvSpPr>
          <p:cNvPr id="10" name="object 10"/>
          <p:cNvSpPr/>
          <p:nvPr/>
        </p:nvSpPr>
        <p:spPr>
          <a:xfrm>
            <a:off x="4648200" y="3657600"/>
            <a:ext cx="2133600" cy="1143000"/>
          </a:xfrm>
          <a:custGeom>
            <a:avLst/>
            <a:gdLst/>
            <a:ahLst/>
            <a:cxnLst/>
            <a:rect l="l" t="t" r="r" b="b"/>
            <a:pathLst>
              <a:path w="2133600" h="1143000">
                <a:moveTo>
                  <a:pt x="2133600" y="582930"/>
                </a:moveTo>
                <a:lnTo>
                  <a:pt x="0" y="582930"/>
                </a:lnTo>
                <a:lnTo>
                  <a:pt x="1066800" y="1143000"/>
                </a:lnTo>
                <a:lnTo>
                  <a:pt x="2133600" y="582930"/>
                </a:lnTo>
                <a:close/>
              </a:path>
              <a:path w="2133600" h="1143000">
                <a:moveTo>
                  <a:pt x="1600200" y="0"/>
                </a:moveTo>
                <a:lnTo>
                  <a:pt x="533400" y="0"/>
                </a:lnTo>
                <a:lnTo>
                  <a:pt x="533400" y="582930"/>
                </a:lnTo>
                <a:lnTo>
                  <a:pt x="1600200" y="582930"/>
                </a:lnTo>
                <a:lnTo>
                  <a:pt x="16002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1" name="object 11"/>
          <p:cNvSpPr/>
          <p:nvPr/>
        </p:nvSpPr>
        <p:spPr>
          <a:xfrm>
            <a:off x="4648200" y="3657600"/>
            <a:ext cx="2133600" cy="1143000"/>
          </a:xfrm>
          <a:custGeom>
            <a:avLst/>
            <a:gdLst/>
            <a:ahLst/>
            <a:cxnLst/>
            <a:rect l="l" t="t" r="r" b="b"/>
            <a:pathLst>
              <a:path w="2133600" h="1143000">
                <a:moveTo>
                  <a:pt x="0" y="582930"/>
                </a:moveTo>
                <a:lnTo>
                  <a:pt x="533400" y="582930"/>
                </a:lnTo>
                <a:lnTo>
                  <a:pt x="533400" y="0"/>
                </a:lnTo>
                <a:lnTo>
                  <a:pt x="1600200" y="0"/>
                </a:lnTo>
                <a:lnTo>
                  <a:pt x="1600200" y="582930"/>
                </a:lnTo>
                <a:lnTo>
                  <a:pt x="2133600" y="582930"/>
                </a:lnTo>
                <a:lnTo>
                  <a:pt x="1066800" y="1143000"/>
                </a:lnTo>
                <a:lnTo>
                  <a:pt x="0" y="582930"/>
                </a:lnTo>
                <a:close/>
              </a:path>
            </a:pathLst>
          </a:custGeom>
          <a:ln w="25400">
            <a:solidFill>
              <a:srgbClr val="946E00"/>
            </a:solidFill>
          </a:ln>
        </p:spPr>
        <p:txBody>
          <a:bodyPr wrap="square" lIns="0" tIns="0" rIns="0" bIns="0" rtlCol="0"/>
          <a:lstStyle/>
          <a:p>
            <a:endParaRPr/>
          </a:p>
        </p:txBody>
      </p:sp>
      <p:sp>
        <p:nvSpPr>
          <p:cNvPr id="12" name="object 12"/>
          <p:cNvSpPr txBox="1"/>
          <p:nvPr/>
        </p:nvSpPr>
        <p:spPr>
          <a:xfrm>
            <a:off x="5275579" y="3949446"/>
            <a:ext cx="880744" cy="269240"/>
          </a:xfrm>
          <a:prstGeom prst="rect">
            <a:avLst/>
          </a:prstGeom>
        </p:spPr>
        <p:txBody>
          <a:bodyPr vert="horz" wrap="square" lIns="0" tIns="12065" rIns="0" bIns="0" rtlCol="0">
            <a:spAutoFit/>
          </a:bodyPr>
          <a:lstStyle/>
          <a:p>
            <a:pPr marL="12700">
              <a:lnSpc>
                <a:spcPct val="100000"/>
              </a:lnSpc>
              <a:spcBef>
                <a:spcPts val="95"/>
              </a:spcBef>
            </a:pPr>
            <a:r>
              <a:rPr sz="1600" b="1" spc="-15" dirty="0">
                <a:solidFill>
                  <a:srgbClr val="FF0000"/>
                </a:solidFill>
                <a:latin typeface="Times New Roman"/>
                <a:cs typeface="Times New Roman"/>
              </a:rPr>
              <a:t>K</a:t>
            </a:r>
            <a:r>
              <a:rPr sz="1600" b="1" spc="-5" dirty="0">
                <a:solidFill>
                  <a:srgbClr val="FF0000"/>
                </a:solidFill>
                <a:latin typeface="Times New Roman"/>
                <a:cs typeface="Times New Roman"/>
              </a:rPr>
              <a:t>esintiler</a:t>
            </a:r>
            <a:endParaRPr sz="1600" dirty="0">
              <a:latin typeface="Times New Roman"/>
              <a:cs typeface="Times New Roman"/>
            </a:endParaRPr>
          </a:p>
        </p:txBody>
      </p:sp>
      <p:sp>
        <p:nvSpPr>
          <p:cNvPr id="13" name="object 13"/>
          <p:cNvSpPr/>
          <p:nvPr/>
        </p:nvSpPr>
        <p:spPr>
          <a:xfrm>
            <a:off x="3622802" y="4419600"/>
            <a:ext cx="1309370" cy="923925"/>
          </a:xfrm>
          <a:custGeom>
            <a:avLst/>
            <a:gdLst/>
            <a:ahLst/>
            <a:cxnLst/>
            <a:rect l="l" t="t" r="r" b="b"/>
            <a:pathLst>
              <a:path w="1309370" h="923925">
                <a:moveTo>
                  <a:pt x="654431" y="0"/>
                </a:moveTo>
                <a:lnTo>
                  <a:pt x="597980" y="1696"/>
                </a:lnTo>
                <a:lnTo>
                  <a:pt x="542860" y="6691"/>
                </a:lnTo>
                <a:lnTo>
                  <a:pt x="489267" y="14848"/>
                </a:lnTo>
                <a:lnTo>
                  <a:pt x="437398" y="26026"/>
                </a:lnTo>
                <a:lnTo>
                  <a:pt x="387450" y="40088"/>
                </a:lnTo>
                <a:lnTo>
                  <a:pt x="339618" y="56893"/>
                </a:lnTo>
                <a:lnTo>
                  <a:pt x="294101" y="76304"/>
                </a:lnTo>
                <a:lnTo>
                  <a:pt x="251094" y="98181"/>
                </a:lnTo>
                <a:lnTo>
                  <a:pt x="210795" y="122386"/>
                </a:lnTo>
                <a:lnTo>
                  <a:pt x="173400" y="148780"/>
                </a:lnTo>
                <a:lnTo>
                  <a:pt x="139106" y="177223"/>
                </a:lnTo>
                <a:lnTo>
                  <a:pt x="108109" y="207577"/>
                </a:lnTo>
                <a:lnTo>
                  <a:pt x="80608" y="239704"/>
                </a:lnTo>
                <a:lnTo>
                  <a:pt x="56797" y="273463"/>
                </a:lnTo>
                <a:lnTo>
                  <a:pt x="36875" y="308717"/>
                </a:lnTo>
                <a:lnTo>
                  <a:pt x="21037" y="345326"/>
                </a:lnTo>
                <a:lnTo>
                  <a:pt x="9481" y="383152"/>
                </a:lnTo>
                <a:lnTo>
                  <a:pt x="2403" y="422056"/>
                </a:lnTo>
                <a:lnTo>
                  <a:pt x="0" y="461899"/>
                </a:lnTo>
                <a:lnTo>
                  <a:pt x="2403" y="501760"/>
                </a:lnTo>
                <a:lnTo>
                  <a:pt x="9481" y="540681"/>
                </a:lnTo>
                <a:lnTo>
                  <a:pt x="21037" y="578522"/>
                </a:lnTo>
                <a:lnTo>
                  <a:pt x="36875" y="615145"/>
                </a:lnTo>
                <a:lnTo>
                  <a:pt x="56797" y="650410"/>
                </a:lnTo>
                <a:lnTo>
                  <a:pt x="80608" y="684180"/>
                </a:lnTo>
                <a:lnTo>
                  <a:pt x="108109" y="716315"/>
                </a:lnTo>
                <a:lnTo>
                  <a:pt x="139106" y="746676"/>
                </a:lnTo>
                <a:lnTo>
                  <a:pt x="173400" y="775126"/>
                </a:lnTo>
                <a:lnTo>
                  <a:pt x="210795" y="801524"/>
                </a:lnTo>
                <a:lnTo>
                  <a:pt x="251094" y="825733"/>
                </a:lnTo>
                <a:lnTo>
                  <a:pt x="294101" y="847614"/>
                </a:lnTo>
                <a:lnTo>
                  <a:pt x="339618" y="867027"/>
                </a:lnTo>
                <a:lnTo>
                  <a:pt x="387450" y="883834"/>
                </a:lnTo>
                <a:lnTo>
                  <a:pt x="437398" y="897897"/>
                </a:lnTo>
                <a:lnTo>
                  <a:pt x="489267" y="909076"/>
                </a:lnTo>
                <a:lnTo>
                  <a:pt x="542860" y="917233"/>
                </a:lnTo>
                <a:lnTo>
                  <a:pt x="597980" y="922228"/>
                </a:lnTo>
                <a:lnTo>
                  <a:pt x="654431" y="923925"/>
                </a:lnTo>
                <a:lnTo>
                  <a:pt x="710899" y="922228"/>
                </a:lnTo>
                <a:lnTo>
                  <a:pt x="766033" y="917233"/>
                </a:lnTo>
                <a:lnTo>
                  <a:pt x="819636" y="909076"/>
                </a:lnTo>
                <a:lnTo>
                  <a:pt x="871513" y="897897"/>
                </a:lnTo>
                <a:lnTo>
                  <a:pt x="921466" y="883834"/>
                </a:lnTo>
                <a:lnTo>
                  <a:pt x="969299" y="867027"/>
                </a:lnTo>
                <a:lnTo>
                  <a:pt x="1014816" y="847614"/>
                </a:lnTo>
                <a:lnTo>
                  <a:pt x="1057821" y="825733"/>
                </a:lnTo>
                <a:lnTo>
                  <a:pt x="1098116" y="801524"/>
                </a:lnTo>
                <a:lnTo>
                  <a:pt x="1135506" y="775126"/>
                </a:lnTo>
                <a:lnTo>
                  <a:pt x="1169794" y="746676"/>
                </a:lnTo>
                <a:lnTo>
                  <a:pt x="1200784" y="716315"/>
                </a:lnTo>
                <a:lnTo>
                  <a:pt x="1228279" y="684180"/>
                </a:lnTo>
                <a:lnTo>
                  <a:pt x="1252083" y="650410"/>
                </a:lnTo>
                <a:lnTo>
                  <a:pt x="1272000" y="615145"/>
                </a:lnTo>
                <a:lnTo>
                  <a:pt x="1287832" y="578522"/>
                </a:lnTo>
                <a:lnTo>
                  <a:pt x="1299384" y="540681"/>
                </a:lnTo>
                <a:lnTo>
                  <a:pt x="1306459" y="501760"/>
                </a:lnTo>
                <a:lnTo>
                  <a:pt x="1308862" y="461899"/>
                </a:lnTo>
                <a:lnTo>
                  <a:pt x="1306459" y="422056"/>
                </a:lnTo>
                <a:lnTo>
                  <a:pt x="1299384" y="383152"/>
                </a:lnTo>
                <a:lnTo>
                  <a:pt x="1287832" y="345326"/>
                </a:lnTo>
                <a:lnTo>
                  <a:pt x="1272000" y="308717"/>
                </a:lnTo>
                <a:lnTo>
                  <a:pt x="1252083" y="273463"/>
                </a:lnTo>
                <a:lnTo>
                  <a:pt x="1228279" y="239704"/>
                </a:lnTo>
                <a:lnTo>
                  <a:pt x="1200784" y="207577"/>
                </a:lnTo>
                <a:lnTo>
                  <a:pt x="1169794" y="177223"/>
                </a:lnTo>
                <a:lnTo>
                  <a:pt x="1135506" y="148780"/>
                </a:lnTo>
                <a:lnTo>
                  <a:pt x="1098116" y="122386"/>
                </a:lnTo>
                <a:lnTo>
                  <a:pt x="1057821" y="98181"/>
                </a:lnTo>
                <a:lnTo>
                  <a:pt x="1014816" y="76304"/>
                </a:lnTo>
                <a:lnTo>
                  <a:pt x="969299" y="56893"/>
                </a:lnTo>
                <a:lnTo>
                  <a:pt x="921466" y="40088"/>
                </a:lnTo>
                <a:lnTo>
                  <a:pt x="871513" y="26026"/>
                </a:lnTo>
                <a:lnTo>
                  <a:pt x="819636" y="14848"/>
                </a:lnTo>
                <a:lnTo>
                  <a:pt x="766033" y="6691"/>
                </a:lnTo>
                <a:lnTo>
                  <a:pt x="710899" y="1696"/>
                </a:lnTo>
                <a:lnTo>
                  <a:pt x="654431" y="0"/>
                </a:lnTo>
                <a:close/>
              </a:path>
            </a:pathLst>
          </a:custGeom>
          <a:solidFill>
            <a:srgbClr val="FFFFFF"/>
          </a:solidFill>
        </p:spPr>
        <p:txBody>
          <a:bodyPr wrap="square" lIns="0" tIns="0" rIns="0" bIns="0" rtlCol="0"/>
          <a:lstStyle/>
          <a:p>
            <a:endParaRPr/>
          </a:p>
        </p:txBody>
      </p:sp>
      <p:sp>
        <p:nvSpPr>
          <p:cNvPr id="14" name="object 14"/>
          <p:cNvSpPr/>
          <p:nvPr/>
        </p:nvSpPr>
        <p:spPr>
          <a:xfrm>
            <a:off x="3610228" y="4407534"/>
            <a:ext cx="1334262" cy="948689"/>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a:off x="3920490" y="4555997"/>
            <a:ext cx="715010" cy="636270"/>
          </a:xfrm>
          <a:prstGeom prst="rect">
            <a:avLst/>
          </a:prstGeom>
        </p:spPr>
        <p:txBody>
          <a:bodyPr vert="horz" wrap="square" lIns="0" tIns="12700" rIns="0" bIns="0" rtlCol="0">
            <a:spAutoFit/>
          </a:bodyPr>
          <a:lstStyle/>
          <a:p>
            <a:pPr marL="12700" marR="5080" indent="83820">
              <a:lnSpc>
                <a:spcPct val="100000"/>
              </a:lnSpc>
              <a:spcBef>
                <a:spcPts val="100"/>
              </a:spcBef>
            </a:pPr>
            <a:r>
              <a:rPr sz="2000" spc="-5" dirty="0">
                <a:solidFill>
                  <a:srgbClr val="006FC0"/>
                </a:solidFill>
                <a:latin typeface="Times New Roman"/>
                <a:cs typeface="Times New Roman"/>
              </a:rPr>
              <a:t>Gelir  </a:t>
            </a:r>
            <a:r>
              <a:rPr sz="2000" dirty="0">
                <a:solidFill>
                  <a:srgbClr val="006FC0"/>
                </a:solidFill>
                <a:latin typeface="Times New Roman"/>
                <a:cs typeface="Times New Roman"/>
              </a:rPr>
              <a:t>ve</a:t>
            </a:r>
            <a:r>
              <a:rPr sz="2000" spc="-30" dirty="0">
                <a:solidFill>
                  <a:srgbClr val="006FC0"/>
                </a:solidFill>
                <a:latin typeface="Times New Roman"/>
                <a:cs typeface="Times New Roman"/>
              </a:rPr>
              <a:t>r</a:t>
            </a:r>
            <a:r>
              <a:rPr sz="2000" dirty="0">
                <a:solidFill>
                  <a:srgbClr val="006FC0"/>
                </a:solidFill>
                <a:latin typeface="Times New Roman"/>
                <a:cs typeface="Times New Roman"/>
              </a:rPr>
              <a:t>gisi</a:t>
            </a:r>
            <a:endParaRPr sz="2000">
              <a:latin typeface="Times New Roman"/>
              <a:cs typeface="Times New Roman"/>
            </a:endParaRPr>
          </a:p>
        </p:txBody>
      </p:sp>
      <p:sp>
        <p:nvSpPr>
          <p:cNvPr id="16" name="object 16"/>
          <p:cNvSpPr/>
          <p:nvPr/>
        </p:nvSpPr>
        <p:spPr>
          <a:xfrm>
            <a:off x="4985511" y="4892992"/>
            <a:ext cx="1334135" cy="1098550"/>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5274309" y="5116448"/>
            <a:ext cx="758190" cy="63627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6FC0"/>
                </a:solidFill>
                <a:latin typeface="Times New Roman"/>
                <a:cs typeface="Times New Roman"/>
              </a:rPr>
              <a:t>Da</a:t>
            </a:r>
            <a:r>
              <a:rPr sz="2000" spc="-20" dirty="0">
                <a:solidFill>
                  <a:srgbClr val="006FC0"/>
                </a:solidFill>
                <a:latin typeface="Times New Roman"/>
                <a:cs typeface="Times New Roman"/>
              </a:rPr>
              <a:t>m</a:t>
            </a:r>
            <a:r>
              <a:rPr sz="2000" dirty="0">
                <a:solidFill>
                  <a:srgbClr val="006FC0"/>
                </a:solidFill>
                <a:latin typeface="Times New Roman"/>
                <a:cs typeface="Times New Roman"/>
              </a:rPr>
              <a:t>ga</a:t>
            </a:r>
            <a:endParaRPr sz="2000" dirty="0">
              <a:latin typeface="Times New Roman"/>
              <a:cs typeface="Times New Roman"/>
            </a:endParaRPr>
          </a:p>
          <a:p>
            <a:pPr marL="33655">
              <a:lnSpc>
                <a:spcPct val="100000"/>
              </a:lnSpc>
              <a:spcBef>
                <a:spcPts val="5"/>
              </a:spcBef>
            </a:pPr>
            <a:r>
              <a:rPr sz="2000" spc="-5" dirty="0">
                <a:solidFill>
                  <a:srgbClr val="006FC0"/>
                </a:solidFill>
                <a:latin typeface="Times New Roman"/>
                <a:cs typeface="Times New Roman"/>
              </a:rPr>
              <a:t>vergisi</a:t>
            </a:r>
            <a:endParaRPr sz="2000" dirty="0">
              <a:latin typeface="Times New Roman"/>
              <a:cs typeface="Times New Roman"/>
            </a:endParaRPr>
          </a:p>
        </p:txBody>
      </p:sp>
      <p:sp>
        <p:nvSpPr>
          <p:cNvPr id="18" name="object 18"/>
          <p:cNvSpPr/>
          <p:nvPr/>
        </p:nvSpPr>
        <p:spPr>
          <a:xfrm>
            <a:off x="6315964" y="4419600"/>
            <a:ext cx="1309370" cy="970915"/>
          </a:xfrm>
          <a:custGeom>
            <a:avLst/>
            <a:gdLst/>
            <a:ahLst/>
            <a:cxnLst/>
            <a:rect l="l" t="t" r="r" b="b"/>
            <a:pathLst>
              <a:path w="1309370" h="970914">
                <a:moveTo>
                  <a:pt x="654431" y="0"/>
                </a:moveTo>
                <a:lnTo>
                  <a:pt x="600756" y="1608"/>
                </a:lnTo>
                <a:lnTo>
                  <a:pt x="548276" y="6352"/>
                </a:lnTo>
                <a:lnTo>
                  <a:pt x="497160" y="14105"/>
                </a:lnTo>
                <a:lnTo>
                  <a:pt x="447576" y="24743"/>
                </a:lnTo>
                <a:lnTo>
                  <a:pt x="399692" y="38141"/>
                </a:lnTo>
                <a:lnTo>
                  <a:pt x="353677" y="54174"/>
                </a:lnTo>
                <a:lnTo>
                  <a:pt x="309700" y="72718"/>
                </a:lnTo>
                <a:lnTo>
                  <a:pt x="267928" y="93646"/>
                </a:lnTo>
                <a:lnTo>
                  <a:pt x="228530" y="116835"/>
                </a:lnTo>
                <a:lnTo>
                  <a:pt x="191674" y="142160"/>
                </a:lnTo>
                <a:lnTo>
                  <a:pt x="157529" y="169496"/>
                </a:lnTo>
                <a:lnTo>
                  <a:pt x="126264" y="198717"/>
                </a:lnTo>
                <a:lnTo>
                  <a:pt x="98046" y="229699"/>
                </a:lnTo>
                <a:lnTo>
                  <a:pt x="73044" y="262318"/>
                </a:lnTo>
                <a:lnTo>
                  <a:pt x="51427" y="296447"/>
                </a:lnTo>
                <a:lnTo>
                  <a:pt x="33362" y="331963"/>
                </a:lnTo>
                <a:lnTo>
                  <a:pt x="19018" y="368741"/>
                </a:lnTo>
                <a:lnTo>
                  <a:pt x="8565" y="406655"/>
                </a:lnTo>
                <a:lnTo>
                  <a:pt x="2169" y="445581"/>
                </a:lnTo>
                <a:lnTo>
                  <a:pt x="0" y="485394"/>
                </a:lnTo>
                <a:lnTo>
                  <a:pt x="2169" y="525207"/>
                </a:lnTo>
                <a:lnTo>
                  <a:pt x="8565" y="564136"/>
                </a:lnTo>
                <a:lnTo>
                  <a:pt x="19018" y="602054"/>
                </a:lnTo>
                <a:lnTo>
                  <a:pt x="33362" y="638837"/>
                </a:lnTo>
                <a:lnTo>
                  <a:pt x="51427" y="674360"/>
                </a:lnTo>
                <a:lnTo>
                  <a:pt x="73044" y="708497"/>
                </a:lnTo>
                <a:lnTo>
                  <a:pt x="98046" y="741124"/>
                </a:lnTo>
                <a:lnTo>
                  <a:pt x="126264" y="772115"/>
                </a:lnTo>
                <a:lnTo>
                  <a:pt x="157529" y="801345"/>
                </a:lnTo>
                <a:lnTo>
                  <a:pt x="191674" y="828690"/>
                </a:lnTo>
                <a:lnTo>
                  <a:pt x="228530" y="854025"/>
                </a:lnTo>
                <a:lnTo>
                  <a:pt x="267928" y="877223"/>
                </a:lnTo>
                <a:lnTo>
                  <a:pt x="309700" y="898161"/>
                </a:lnTo>
                <a:lnTo>
                  <a:pt x="353677" y="916712"/>
                </a:lnTo>
                <a:lnTo>
                  <a:pt x="399692" y="932753"/>
                </a:lnTo>
                <a:lnTo>
                  <a:pt x="447576" y="946158"/>
                </a:lnTo>
                <a:lnTo>
                  <a:pt x="497160" y="956801"/>
                </a:lnTo>
                <a:lnTo>
                  <a:pt x="548276" y="964559"/>
                </a:lnTo>
                <a:lnTo>
                  <a:pt x="600756" y="969305"/>
                </a:lnTo>
                <a:lnTo>
                  <a:pt x="654431" y="970915"/>
                </a:lnTo>
                <a:lnTo>
                  <a:pt x="708105" y="969305"/>
                </a:lnTo>
                <a:lnTo>
                  <a:pt x="760585" y="964559"/>
                </a:lnTo>
                <a:lnTo>
                  <a:pt x="811701" y="956801"/>
                </a:lnTo>
                <a:lnTo>
                  <a:pt x="861285" y="946158"/>
                </a:lnTo>
                <a:lnTo>
                  <a:pt x="909169" y="932753"/>
                </a:lnTo>
                <a:lnTo>
                  <a:pt x="955184" y="916712"/>
                </a:lnTo>
                <a:lnTo>
                  <a:pt x="999161" y="898161"/>
                </a:lnTo>
                <a:lnTo>
                  <a:pt x="1040933" y="877223"/>
                </a:lnTo>
                <a:lnTo>
                  <a:pt x="1080331" y="854025"/>
                </a:lnTo>
                <a:lnTo>
                  <a:pt x="1117187" y="828690"/>
                </a:lnTo>
                <a:lnTo>
                  <a:pt x="1151332" y="801345"/>
                </a:lnTo>
                <a:lnTo>
                  <a:pt x="1182597" y="772115"/>
                </a:lnTo>
                <a:lnTo>
                  <a:pt x="1210815" y="741124"/>
                </a:lnTo>
                <a:lnTo>
                  <a:pt x="1235817" y="708497"/>
                </a:lnTo>
                <a:lnTo>
                  <a:pt x="1257434" y="674360"/>
                </a:lnTo>
                <a:lnTo>
                  <a:pt x="1275499" y="638837"/>
                </a:lnTo>
                <a:lnTo>
                  <a:pt x="1289843" y="602054"/>
                </a:lnTo>
                <a:lnTo>
                  <a:pt x="1300296" y="564136"/>
                </a:lnTo>
                <a:lnTo>
                  <a:pt x="1306692" y="525207"/>
                </a:lnTo>
                <a:lnTo>
                  <a:pt x="1308862" y="485394"/>
                </a:lnTo>
                <a:lnTo>
                  <a:pt x="1306692" y="445581"/>
                </a:lnTo>
                <a:lnTo>
                  <a:pt x="1300296" y="406655"/>
                </a:lnTo>
                <a:lnTo>
                  <a:pt x="1289843" y="368741"/>
                </a:lnTo>
                <a:lnTo>
                  <a:pt x="1275499" y="331963"/>
                </a:lnTo>
                <a:lnTo>
                  <a:pt x="1257434" y="296447"/>
                </a:lnTo>
                <a:lnTo>
                  <a:pt x="1235817" y="262318"/>
                </a:lnTo>
                <a:lnTo>
                  <a:pt x="1210815" y="229699"/>
                </a:lnTo>
                <a:lnTo>
                  <a:pt x="1182597" y="198717"/>
                </a:lnTo>
                <a:lnTo>
                  <a:pt x="1151332" y="169496"/>
                </a:lnTo>
                <a:lnTo>
                  <a:pt x="1117187" y="142160"/>
                </a:lnTo>
                <a:lnTo>
                  <a:pt x="1080331" y="116835"/>
                </a:lnTo>
                <a:lnTo>
                  <a:pt x="1040933" y="93646"/>
                </a:lnTo>
                <a:lnTo>
                  <a:pt x="999161" y="72718"/>
                </a:lnTo>
                <a:lnTo>
                  <a:pt x="955184" y="54174"/>
                </a:lnTo>
                <a:lnTo>
                  <a:pt x="909169" y="38141"/>
                </a:lnTo>
                <a:lnTo>
                  <a:pt x="861285" y="24743"/>
                </a:lnTo>
                <a:lnTo>
                  <a:pt x="811701" y="14105"/>
                </a:lnTo>
                <a:lnTo>
                  <a:pt x="760585" y="6352"/>
                </a:lnTo>
                <a:lnTo>
                  <a:pt x="708105" y="1608"/>
                </a:lnTo>
                <a:lnTo>
                  <a:pt x="654431" y="0"/>
                </a:lnTo>
                <a:close/>
              </a:path>
            </a:pathLst>
          </a:custGeom>
          <a:solidFill>
            <a:srgbClr val="FFFFFF"/>
          </a:solidFill>
        </p:spPr>
        <p:txBody>
          <a:bodyPr wrap="square" lIns="0" tIns="0" rIns="0" bIns="0" rtlCol="0"/>
          <a:lstStyle/>
          <a:p>
            <a:endParaRPr/>
          </a:p>
        </p:txBody>
      </p:sp>
      <p:sp>
        <p:nvSpPr>
          <p:cNvPr id="19" name="object 19"/>
          <p:cNvSpPr/>
          <p:nvPr/>
        </p:nvSpPr>
        <p:spPr>
          <a:xfrm>
            <a:off x="6303390" y="4407534"/>
            <a:ext cx="1334135" cy="995679"/>
          </a:xfrm>
          <a:prstGeom prst="rect">
            <a:avLst/>
          </a:prstGeom>
          <a:blipFill>
            <a:blip r:embed="rId6" cstate="print"/>
            <a:stretch>
              <a:fillRect/>
            </a:stretch>
          </a:blipFill>
        </p:spPr>
        <p:txBody>
          <a:bodyPr wrap="square" lIns="0" tIns="0" rIns="0" bIns="0" rtlCol="0"/>
          <a:lstStyle/>
          <a:p>
            <a:endParaRPr/>
          </a:p>
        </p:txBody>
      </p:sp>
      <p:sp>
        <p:nvSpPr>
          <p:cNvPr id="20" name="object 20"/>
          <p:cNvSpPr txBox="1"/>
          <p:nvPr/>
        </p:nvSpPr>
        <p:spPr>
          <a:xfrm>
            <a:off x="6591045" y="4579442"/>
            <a:ext cx="762635" cy="636270"/>
          </a:xfrm>
          <a:prstGeom prst="rect">
            <a:avLst/>
          </a:prstGeom>
        </p:spPr>
        <p:txBody>
          <a:bodyPr vert="horz" wrap="square" lIns="0" tIns="13335" rIns="0" bIns="0" rtlCol="0">
            <a:spAutoFit/>
          </a:bodyPr>
          <a:lstStyle/>
          <a:p>
            <a:pPr algn="ctr">
              <a:lnSpc>
                <a:spcPct val="100000"/>
              </a:lnSpc>
              <a:spcBef>
                <a:spcPts val="105"/>
              </a:spcBef>
            </a:pPr>
            <a:r>
              <a:rPr sz="2000" dirty="0">
                <a:solidFill>
                  <a:srgbClr val="006FC0"/>
                </a:solidFill>
                <a:latin typeface="Times New Roman"/>
                <a:cs typeface="Times New Roman"/>
              </a:rPr>
              <a:t>Sigo</a:t>
            </a:r>
            <a:r>
              <a:rPr sz="2000" spc="5" dirty="0">
                <a:solidFill>
                  <a:srgbClr val="006FC0"/>
                </a:solidFill>
                <a:latin typeface="Times New Roman"/>
                <a:cs typeface="Times New Roman"/>
              </a:rPr>
              <a:t>r</a:t>
            </a:r>
            <a:r>
              <a:rPr sz="2000" dirty="0">
                <a:solidFill>
                  <a:srgbClr val="006FC0"/>
                </a:solidFill>
                <a:latin typeface="Times New Roman"/>
                <a:cs typeface="Times New Roman"/>
              </a:rPr>
              <a:t>ta</a:t>
            </a:r>
            <a:endParaRPr sz="2000" dirty="0">
              <a:latin typeface="Times New Roman"/>
              <a:cs typeface="Times New Roman"/>
            </a:endParaRPr>
          </a:p>
          <a:p>
            <a:pPr algn="ctr">
              <a:lnSpc>
                <a:spcPct val="100000"/>
              </a:lnSpc>
            </a:pPr>
            <a:r>
              <a:rPr sz="2000" spc="-5" dirty="0">
                <a:solidFill>
                  <a:srgbClr val="006FC0"/>
                </a:solidFill>
                <a:latin typeface="Times New Roman"/>
                <a:cs typeface="Times New Roman"/>
              </a:rPr>
              <a:t>primi</a:t>
            </a:r>
            <a:endParaRPr sz="2000" dirty="0">
              <a:latin typeface="Times New Roman"/>
              <a:cs typeface="Times New Roman"/>
            </a:endParaRPr>
          </a:p>
        </p:txBody>
      </p:sp>
      <p:sp>
        <p:nvSpPr>
          <p:cNvPr id="22" name="object 16"/>
          <p:cNvSpPr/>
          <p:nvPr/>
        </p:nvSpPr>
        <p:spPr>
          <a:xfrm>
            <a:off x="6324600" y="5486400"/>
            <a:ext cx="1524000" cy="1098550"/>
          </a:xfrm>
          <a:prstGeom prst="rect">
            <a:avLst/>
          </a:prstGeom>
          <a:blipFill>
            <a:blip r:embed="rId5" cstate="print"/>
            <a:stretch>
              <a:fillRect/>
            </a:stretch>
          </a:blipFill>
        </p:spPr>
        <p:txBody>
          <a:bodyPr wrap="square" lIns="0" tIns="0" rIns="0" bIns="0" rtlCol="0"/>
          <a:lstStyle/>
          <a:p>
            <a:endParaRPr dirty="0"/>
          </a:p>
        </p:txBody>
      </p:sp>
      <p:sp>
        <p:nvSpPr>
          <p:cNvPr id="23" name="object 16"/>
          <p:cNvSpPr/>
          <p:nvPr/>
        </p:nvSpPr>
        <p:spPr>
          <a:xfrm>
            <a:off x="3429000" y="5562600"/>
            <a:ext cx="1486535" cy="946150"/>
          </a:xfrm>
          <a:prstGeom prst="rect">
            <a:avLst/>
          </a:prstGeom>
          <a:blipFill>
            <a:blip r:embed="rId5" cstate="print"/>
            <a:stretch>
              <a:fillRect/>
            </a:stretch>
          </a:blipFill>
        </p:spPr>
        <p:txBody>
          <a:bodyPr wrap="square" lIns="0" tIns="0" rIns="0" bIns="0" rtlCol="0"/>
          <a:lstStyle/>
          <a:p>
            <a:endParaRPr/>
          </a:p>
        </p:txBody>
      </p:sp>
      <p:sp>
        <p:nvSpPr>
          <p:cNvPr id="24" name="23 Metin kutusu"/>
          <p:cNvSpPr txBox="1"/>
          <p:nvPr/>
        </p:nvSpPr>
        <p:spPr>
          <a:xfrm>
            <a:off x="6553200" y="5715000"/>
            <a:ext cx="1219200" cy="646331"/>
          </a:xfrm>
          <a:prstGeom prst="rect">
            <a:avLst/>
          </a:prstGeom>
          <a:noFill/>
        </p:spPr>
        <p:txBody>
          <a:bodyPr wrap="square" rtlCol="0">
            <a:spAutoFit/>
          </a:bodyPr>
          <a:lstStyle/>
          <a:p>
            <a:pPr algn="ctr"/>
            <a:r>
              <a:rPr lang="tr-TR" dirty="0" smtClean="0">
                <a:solidFill>
                  <a:schemeClr val="accent2">
                    <a:lumMod val="75000"/>
                  </a:schemeClr>
                </a:solidFill>
              </a:rPr>
              <a:t>BES Kesintisi</a:t>
            </a:r>
            <a:endParaRPr lang="tr-TR" dirty="0">
              <a:solidFill>
                <a:schemeClr val="accent2">
                  <a:lumMod val="75000"/>
                </a:schemeClr>
              </a:solidFill>
            </a:endParaRPr>
          </a:p>
        </p:txBody>
      </p:sp>
      <p:sp>
        <p:nvSpPr>
          <p:cNvPr id="25" name="24 Metin kutusu"/>
          <p:cNvSpPr txBox="1"/>
          <p:nvPr/>
        </p:nvSpPr>
        <p:spPr>
          <a:xfrm>
            <a:off x="3505200" y="5638800"/>
            <a:ext cx="12954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Tree>
    <p:extLst>
      <p:ext uri="{BB962C8B-B14F-4D97-AF65-F5344CB8AC3E}">
        <p14:creationId xmlns:p14="http://schemas.microsoft.com/office/powerpoint/2010/main" val="708097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825500" y="3328161"/>
            <a:ext cx="2082800" cy="570738"/>
          </a:xfrm>
          <a:prstGeom prst="rect">
            <a:avLst/>
          </a:prstGeom>
          <a:blipFill>
            <a:blip r:embed="rId2" cstate="print"/>
            <a:stretch>
              <a:fillRect/>
            </a:stretch>
          </a:blipFill>
        </p:spPr>
        <p:txBody>
          <a:bodyPr wrap="square" lIns="0" tIns="0" rIns="0" bIns="0" rtlCol="0" anchor="ctr"/>
          <a:lstStyle/>
          <a:p>
            <a:pPr algn="ctr"/>
            <a:r>
              <a:rPr lang="tr-TR" spc="-10" dirty="0" smtClean="0">
                <a:solidFill>
                  <a:srgbClr val="FF0000"/>
                </a:solidFill>
                <a:latin typeface="Times New Roman"/>
                <a:cs typeface="Times New Roman"/>
              </a:rPr>
              <a:t>Gösterge</a:t>
            </a:r>
            <a:r>
              <a:rPr lang="tr-TR" spc="-5" dirty="0" smtClean="0">
                <a:solidFill>
                  <a:srgbClr val="FF0000"/>
                </a:solidFill>
                <a:latin typeface="Times New Roman"/>
                <a:cs typeface="Times New Roman"/>
              </a:rPr>
              <a:t> </a:t>
            </a:r>
            <a:r>
              <a:rPr lang="tr-TR" dirty="0" smtClean="0">
                <a:solidFill>
                  <a:srgbClr val="FF0000"/>
                </a:solidFill>
                <a:latin typeface="Times New Roman"/>
                <a:cs typeface="Times New Roman"/>
              </a:rPr>
              <a:t>aylığı</a:t>
            </a:r>
            <a:endParaRPr dirty="0"/>
          </a:p>
        </p:txBody>
      </p:sp>
      <p:sp>
        <p:nvSpPr>
          <p:cNvPr id="4" name="object 4"/>
          <p:cNvSpPr/>
          <p:nvPr/>
        </p:nvSpPr>
        <p:spPr>
          <a:xfrm>
            <a:off x="4013200" y="3319907"/>
            <a:ext cx="3606800" cy="578992"/>
          </a:xfrm>
          <a:prstGeom prst="rect">
            <a:avLst/>
          </a:prstGeom>
          <a:blipFill>
            <a:blip r:embed="rId3" cstate="print"/>
            <a:stretch>
              <a:fillRect/>
            </a:stretch>
          </a:blipFill>
        </p:spPr>
        <p:txBody>
          <a:bodyPr wrap="square" lIns="0" tIns="0" rIns="0" bIns="0" rtlCol="0"/>
          <a:lstStyle/>
          <a:p>
            <a:pPr algn="ctr"/>
            <a:r>
              <a:rPr lang="tr-TR" sz="2800" spc="-15" baseline="1262" dirty="0" smtClean="0">
                <a:solidFill>
                  <a:srgbClr val="006FC0"/>
                </a:solidFill>
                <a:latin typeface="Times New Roman"/>
                <a:cs typeface="Times New Roman"/>
              </a:rPr>
              <a:t>Gösterge </a:t>
            </a:r>
            <a:r>
              <a:rPr lang="tr-TR" sz="2800" spc="-7" baseline="1262" dirty="0" smtClean="0">
                <a:solidFill>
                  <a:srgbClr val="006FC0"/>
                </a:solidFill>
                <a:latin typeface="Times New Roman"/>
                <a:cs typeface="Times New Roman"/>
              </a:rPr>
              <a:t>x </a:t>
            </a:r>
            <a:r>
              <a:rPr lang="tr-TR" sz="2800" spc="-60" baseline="1262" dirty="0" smtClean="0">
                <a:solidFill>
                  <a:srgbClr val="006FC0"/>
                </a:solidFill>
                <a:latin typeface="Times New Roman"/>
                <a:cs typeface="Times New Roman"/>
              </a:rPr>
              <a:t>Aylık</a:t>
            </a:r>
            <a:r>
              <a:rPr lang="tr-TR" sz="2800" spc="-187" baseline="1262" dirty="0" smtClean="0">
                <a:solidFill>
                  <a:srgbClr val="006FC0"/>
                </a:solidFill>
                <a:latin typeface="Times New Roman"/>
                <a:cs typeface="Times New Roman"/>
              </a:rPr>
              <a:t> </a:t>
            </a:r>
            <a:r>
              <a:rPr lang="tr-TR" sz="2800" baseline="1262" dirty="0" smtClean="0">
                <a:solidFill>
                  <a:srgbClr val="006FC0"/>
                </a:solidFill>
                <a:latin typeface="Times New Roman"/>
                <a:cs typeface="Times New Roman"/>
              </a:rPr>
              <a:t>katsayısı</a:t>
            </a:r>
            <a:endParaRPr sz="2800" dirty="0"/>
          </a:p>
        </p:txBody>
      </p:sp>
      <p:sp>
        <p:nvSpPr>
          <p:cNvPr id="5" name="object 5"/>
          <p:cNvSpPr/>
          <p:nvPr/>
        </p:nvSpPr>
        <p:spPr>
          <a:xfrm>
            <a:off x="3200400" y="3481323"/>
            <a:ext cx="533400" cy="265430"/>
          </a:xfrm>
          <a:custGeom>
            <a:avLst/>
            <a:gdLst/>
            <a:ahLst/>
            <a:cxnLst/>
            <a:rect l="l" t="t" r="r" b="b"/>
            <a:pathLst>
              <a:path w="533400" h="265429">
                <a:moveTo>
                  <a:pt x="400812" y="0"/>
                </a:moveTo>
                <a:lnTo>
                  <a:pt x="400812" y="66293"/>
                </a:lnTo>
                <a:lnTo>
                  <a:pt x="0" y="66293"/>
                </a:lnTo>
                <a:lnTo>
                  <a:pt x="0" y="198881"/>
                </a:lnTo>
                <a:lnTo>
                  <a:pt x="400812" y="198881"/>
                </a:lnTo>
                <a:lnTo>
                  <a:pt x="400812" y="265175"/>
                </a:lnTo>
                <a:lnTo>
                  <a:pt x="533400" y="132587"/>
                </a:lnTo>
                <a:lnTo>
                  <a:pt x="400812"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6" name="object 6"/>
          <p:cNvSpPr/>
          <p:nvPr/>
        </p:nvSpPr>
        <p:spPr>
          <a:xfrm>
            <a:off x="3200400" y="3481323"/>
            <a:ext cx="533400" cy="265430"/>
          </a:xfrm>
          <a:custGeom>
            <a:avLst/>
            <a:gdLst/>
            <a:ahLst/>
            <a:cxnLst/>
            <a:rect l="l" t="t" r="r" b="b"/>
            <a:pathLst>
              <a:path w="533400" h="265429">
                <a:moveTo>
                  <a:pt x="0" y="66293"/>
                </a:moveTo>
                <a:lnTo>
                  <a:pt x="400812" y="66293"/>
                </a:lnTo>
                <a:lnTo>
                  <a:pt x="400812" y="0"/>
                </a:lnTo>
                <a:lnTo>
                  <a:pt x="533400" y="132587"/>
                </a:lnTo>
                <a:lnTo>
                  <a:pt x="400812" y="265175"/>
                </a:lnTo>
                <a:lnTo>
                  <a:pt x="400812" y="198881"/>
                </a:lnTo>
                <a:lnTo>
                  <a:pt x="0" y="198881"/>
                </a:lnTo>
                <a:lnTo>
                  <a:pt x="0" y="66293"/>
                </a:lnTo>
                <a:close/>
              </a:path>
            </a:pathLst>
          </a:custGeom>
          <a:ln w="25399">
            <a:solidFill>
              <a:srgbClr val="946E00"/>
            </a:solidFill>
          </a:ln>
        </p:spPr>
        <p:txBody>
          <a:bodyPr wrap="square" lIns="0" tIns="0" rIns="0" bIns="0" rtlCol="0"/>
          <a:lstStyle/>
          <a:p>
            <a:endParaRPr/>
          </a:p>
        </p:txBody>
      </p:sp>
      <p:sp>
        <p:nvSpPr>
          <p:cNvPr id="7" name="object 7"/>
          <p:cNvSpPr txBox="1"/>
          <p:nvPr/>
        </p:nvSpPr>
        <p:spPr>
          <a:xfrm>
            <a:off x="764540" y="996442"/>
            <a:ext cx="7715250" cy="737380"/>
          </a:xfrm>
          <a:prstGeom prst="rect">
            <a:avLst/>
          </a:prstGeom>
        </p:spPr>
        <p:txBody>
          <a:bodyPr vert="horz" wrap="square" lIns="0" tIns="29209" rIns="0" bIns="0" rtlCol="0">
            <a:spAutoFit/>
          </a:bodyPr>
          <a:lstStyle/>
          <a:p>
            <a:pPr>
              <a:lnSpc>
                <a:spcPct val="100000"/>
              </a:lnSpc>
              <a:spcBef>
                <a:spcPts val="15"/>
              </a:spcBef>
            </a:pPr>
            <a:endParaRPr sz="2400" dirty="0">
              <a:latin typeface="Times New Roman"/>
              <a:cs typeface="Times New Roman"/>
            </a:endParaRPr>
          </a:p>
          <a:p>
            <a:pPr marL="246379">
              <a:lnSpc>
                <a:spcPct val="100000"/>
              </a:lnSpc>
              <a:tabLst>
                <a:tab pos="3448685" algn="l"/>
              </a:tabLst>
            </a:pPr>
            <a:r>
              <a:rPr sz="2200" dirty="0">
                <a:solidFill>
                  <a:srgbClr val="FF0000"/>
                </a:solidFill>
                <a:latin typeface="Times New Roman"/>
                <a:cs typeface="Times New Roman"/>
              </a:rPr>
              <a:t>	</a:t>
            </a:r>
            <a:endParaRPr sz="3300" baseline="1262" dirty="0">
              <a:latin typeface="Times New Roman"/>
              <a:cs typeface="Times New Roman"/>
            </a:endParaRPr>
          </a:p>
        </p:txBody>
      </p:sp>
      <p:sp>
        <p:nvSpPr>
          <p:cNvPr id="8" name="object 8"/>
          <p:cNvSpPr/>
          <p:nvPr/>
        </p:nvSpPr>
        <p:spPr>
          <a:xfrm>
            <a:off x="4224401" y="3962400"/>
            <a:ext cx="2862580" cy="1143000"/>
          </a:xfrm>
          <a:custGeom>
            <a:avLst/>
            <a:gdLst/>
            <a:ahLst/>
            <a:cxnLst/>
            <a:rect l="l" t="t" r="r" b="b"/>
            <a:pathLst>
              <a:path w="2862579" h="1143000">
                <a:moveTo>
                  <a:pt x="2862199" y="582930"/>
                </a:moveTo>
                <a:lnTo>
                  <a:pt x="0" y="582930"/>
                </a:lnTo>
                <a:lnTo>
                  <a:pt x="1431036" y="1143000"/>
                </a:lnTo>
                <a:lnTo>
                  <a:pt x="2862199" y="582930"/>
                </a:lnTo>
                <a:close/>
              </a:path>
              <a:path w="2862579" h="1143000">
                <a:moveTo>
                  <a:pt x="2146681" y="0"/>
                </a:moveTo>
                <a:lnTo>
                  <a:pt x="715518" y="0"/>
                </a:lnTo>
                <a:lnTo>
                  <a:pt x="715518" y="582930"/>
                </a:lnTo>
                <a:lnTo>
                  <a:pt x="2146681" y="582930"/>
                </a:lnTo>
                <a:lnTo>
                  <a:pt x="2146681"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9" name="object 9"/>
          <p:cNvSpPr/>
          <p:nvPr/>
        </p:nvSpPr>
        <p:spPr>
          <a:xfrm>
            <a:off x="4224401" y="3962400"/>
            <a:ext cx="2862580" cy="1143000"/>
          </a:xfrm>
          <a:custGeom>
            <a:avLst/>
            <a:gdLst/>
            <a:ahLst/>
            <a:cxnLst/>
            <a:rect l="l" t="t" r="r" b="b"/>
            <a:pathLst>
              <a:path w="2862579" h="1143000">
                <a:moveTo>
                  <a:pt x="0" y="582930"/>
                </a:moveTo>
                <a:lnTo>
                  <a:pt x="715518" y="582930"/>
                </a:lnTo>
                <a:lnTo>
                  <a:pt x="715518" y="0"/>
                </a:lnTo>
                <a:lnTo>
                  <a:pt x="2146681" y="0"/>
                </a:lnTo>
                <a:lnTo>
                  <a:pt x="2146681" y="582930"/>
                </a:lnTo>
                <a:lnTo>
                  <a:pt x="2862199" y="582930"/>
                </a:lnTo>
                <a:lnTo>
                  <a:pt x="1431036" y="1143000"/>
                </a:lnTo>
                <a:lnTo>
                  <a:pt x="0" y="582930"/>
                </a:lnTo>
                <a:close/>
              </a:path>
            </a:pathLst>
          </a:custGeom>
          <a:ln w="25400">
            <a:solidFill>
              <a:srgbClr val="946E00"/>
            </a:solidFill>
          </a:ln>
        </p:spPr>
        <p:txBody>
          <a:bodyPr wrap="square" lIns="0" tIns="0" rIns="0" bIns="0" rtlCol="0"/>
          <a:lstStyle/>
          <a:p>
            <a:endParaRPr/>
          </a:p>
        </p:txBody>
      </p:sp>
      <p:sp>
        <p:nvSpPr>
          <p:cNvPr id="10" name="object 10"/>
          <p:cNvSpPr txBox="1"/>
          <p:nvPr/>
        </p:nvSpPr>
        <p:spPr>
          <a:xfrm>
            <a:off x="5106670" y="4220717"/>
            <a:ext cx="109918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0000"/>
                </a:solidFill>
                <a:latin typeface="Times New Roman"/>
                <a:cs typeface="Times New Roman"/>
              </a:rPr>
              <a:t>Kesinti</a:t>
            </a:r>
            <a:r>
              <a:rPr sz="2000" b="1" spc="-10" dirty="0">
                <a:solidFill>
                  <a:srgbClr val="FF0000"/>
                </a:solidFill>
                <a:latin typeface="Times New Roman"/>
                <a:cs typeface="Times New Roman"/>
              </a:rPr>
              <a:t>l</a:t>
            </a:r>
            <a:r>
              <a:rPr sz="2000" b="1" dirty="0">
                <a:solidFill>
                  <a:srgbClr val="FF0000"/>
                </a:solidFill>
                <a:latin typeface="Times New Roman"/>
                <a:cs typeface="Times New Roman"/>
              </a:rPr>
              <a:t>er</a:t>
            </a:r>
            <a:endParaRPr sz="2000">
              <a:latin typeface="Times New Roman"/>
              <a:cs typeface="Times New Roman"/>
            </a:endParaRPr>
          </a:p>
        </p:txBody>
      </p:sp>
      <p:sp>
        <p:nvSpPr>
          <p:cNvPr id="11" name="object 11"/>
          <p:cNvSpPr/>
          <p:nvPr/>
        </p:nvSpPr>
        <p:spPr>
          <a:xfrm>
            <a:off x="3312414" y="4748784"/>
            <a:ext cx="1564640" cy="882015"/>
          </a:xfrm>
          <a:custGeom>
            <a:avLst/>
            <a:gdLst/>
            <a:ahLst/>
            <a:cxnLst/>
            <a:rect l="l" t="t" r="r" b="b"/>
            <a:pathLst>
              <a:path w="1564639" h="882014">
                <a:moveTo>
                  <a:pt x="782193" y="0"/>
                </a:moveTo>
                <a:lnTo>
                  <a:pt x="721057" y="1326"/>
                </a:lnTo>
                <a:lnTo>
                  <a:pt x="661209" y="5239"/>
                </a:lnTo>
                <a:lnTo>
                  <a:pt x="602824" y="11641"/>
                </a:lnTo>
                <a:lnTo>
                  <a:pt x="546074" y="20434"/>
                </a:lnTo>
                <a:lnTo>
                  <a:pt x="491134" y="31520"/>
                </a:lnTo>
                <a:lnTo>
                  <a:pt x="438177" y="44801"/>
                </a:lnTo>
                <a:lnTo>
                  <a:pt x="387378" y="60179"/>
                </a:lnTo>
                <a:lnTo>
                  <a:pt x="338909" y="77555"/>
                </a:lnTo>
                <a:lnTo>
                  <a:pt x="292945" y="96831"/>
                </a:lnTo>
                <a:lnTo>
                  <a:pt x="249660" y="117910"/>
                </a:lnTo>
                <a:lnTo>
                  <a:pt x="209227" y="140694"/>
                </a:lnTo>
                <a:lnTo>
                  <a:pt x="171819" y="165083"/>
                </a:lnTo>
                <a:lnTo>
                  <a:pt x="137612" y="190981"/>
                </a:lnTo>
                <a:lnTo>
                  <a:pt x="106778" y="218289"/>
                </a:lnTo>
                <a:lnTo>
                  <a:pt x="79492" y="246909"/>
                </a:lnTo>
                <a:lnTo>
                  <a:pt x="36256" y="307693"/>
                </a:lnTo>
                <a:lnTo>
                  <a:pt x="9295" y="372548"/>
                </a:lnTo>
                <a:lnTo>
                  <a:pt x="0" y="440690"/>
                </a:lnTo>
                <a:lnTo>
                  <a:pt x="2352" y="475139"/>
                </a:lnTo>
                <a:lnTo>
                  <a:pt x="20655" y="541763"/>
                </a:lnTo>
                <a:lnTo>
                  <a:pt x="55927" y="604701"/>
                </a:lnTo>
                <a:lnTo>
                  <a:pt x="106778" y="663170"/>
                </a:lnTo>
                <a:lnTo>
                  <a:pt x="137612" y="690482"/>
                </a:lnTo>
                <a:lnTo>
                  <a:pt x="171819" y="716384"/>
                </a:lnTo>
                <a:lnTo>
                  <a:pt x="209227" y="740776"/>
                </a:lnTo>
                <a:lnTo>
                  <a:pt x="249660" y="763562"/>
                </a:lnTo>
                <a:lnTo>
                  <a:pt x="292945" y="784642"/>
                </a:lnTo>
                <a:lnTo>
                  <a:pt x="338909" y="803919"/>
                </a:lnTo>
                <a:lnTo>
                  <a:pt x="387378" y="821294"/>
                </a:lnTo>
                <a:lnTo>
                  <a:pt x="438177" y="836671"/>
                </a:lnTo>
                <a:lnTo>
                  <a:pt x="491134" y="849951"/>
                </a:lnTo>
                <a:lnTo>
                  <a:pt x="546074" y="861036"/>
                </a:lnTo>
                <a:lnTo>
                  <a:pt x="602824" y="869828"/>
                </a:lnTo>
                <a:lnTo>
                  <a:pt x="661209" y="876230"/>
                </a:lnTo>
                <a:lnTo>
                  <a:pt x="721057" y="880142"/>
                </a:lnTo>
                <a:lnTo>
                  <a:pt x="782193" y="881468"/>
                </a:lnTo>
                <a:lnTo>
                  <a:pt x="843312" y="880142"/>
                </a:lnTo>
                <a:lnTo>
                  <a:pt x="903146" y="876230"/>
                </a:lnTo>
                <a:lnTo>
                  <a:pt x="961521" y="869828"/>
                </a:lnTo>
                <a:lnTo>
                  <a:pt x="1018263" y="861036"/>
                </a:lnTo>
                <a:lnTo>
                  <a:pt x="1073198" y="849951"/>
                </a:lnTo>
                <a:lnTo>
                  <a:pt x="1126152" y="836671"/>
                </a:lnTo>
                <a:lnTo>
                  <a:pt x="1176951" y="821294"/>
                </a:lnTo>
                <a:lnTo>
                  <a:pt x="1225420" y="803919"/>
                </a:lnTo>
                <a:lnTo>
                  <a:pt x="1271387" y="784642"/>
                </a:lnTo>
                <a:lnTo>
                  <a:pt x="1314675" y="763562"/>
                </a:lnTo>
                <a:lnTo>
                  <a:pt x="1355113" y="740776"/>
                </a:lnTo>
                <a:lnTo>
                  <a:pt x="1392526" y="716384"/>
                </a:lnTo>
                <a:lnTo>
                  <a:pt x="1426739" y="690482"/>
                </a:lnTo>
                <a:lnTo>
                  <a:pt x="1457579" y="663170"/>
                </a:lnTo>
                <a:lnTo>
                  <a:pt x="1484871" y="634543"/>
                </a:lnTo>
                <a:lnTo>
                  <a:pt x="1528118" y="573742"/>
                </a:lnTo>
                <a:lnTo>
                  <a:pt x="1555086" y="508863"/>
                </a:lnTo>
                <a:lnTo>
                  <a:pt x="1564386" y="440690"/>
                </a:lnTo>
                <a:lnTo>
                  <a:pt x="1562032" y="406257"/>
                </a:lnTo>
                <a:lnTo>
                  <a:pt x="1543724" y="339660"/>
                </a:lnTo>
                <a:lnTo>
                  <a:pt x="1508442" y="276743"/>
                </a:lnTo>
                <a:lnTo>
                  <a:pt x="1457579" y="218289"/>
                </a:lnTo>
                <a:lnTo>
                  <a:pt x="1426739" y="190981"/>
                </a:lnTo>
                <a:lnTo>
                  <a:pt x="1392526" y="165083"/>
                </a:lnTo>
                <a:lnTo>
                  <a:pt x="1355113" y="140694"/>
                </a:lnTo>
                <a:lnTo>
                  <a:pt x="1314675" y="117910"/>
                </a:lnTo>
                <a:lnTo>
                  <a:pt x="1271387" y="96831"/>
                </a:lnTo>
                <a:lnTo>
                  <a:pt x="1225420" y="77555"/>
                </a:lnTo>
                <a:lnTo>
                  <a:pt x="1176951" y="60179"/>
                </a:lnTo>
                <a:lnTo>
                  <a:pt x="1126152" y="44801"/>
                </a:lnTo>
                <a:lnTo>
                  <a:pt x="1073198" y="31520"/>
                </a:lnTo>
                <a:lnTo>
                  <a:pt x="1018263" y="20434"/>
                </a:lnTo>
                <a:lnTo>
                  <a:pt x="961521" y="11641"/>
                </a:lnTo>
                <a:lnTo>
                  <a:pt x="903146" y="5239"/>
                </a:lnTo>
                <a:lnTo>
                  <a:pt x="843312" y="1326"/>
                </a:lnTo>
                <a:lnTo>
                  <a:pt x="782193" y="0"/>
                </a:lnTo>
                <a:close/>
              </a:path>
            </a:pathLst>
          </a:custGeom>
          <a:solidFill>
            <a:srgbClr val="FFFFFF"/>
          </a:solidFill>
        </p:spPr>
        <p:txBody>
          <a:bodyPr wrap="square" lIns="0" tIns="0" rIns="0" bIns="0" rtlCol="0"/>
          <a:lstStyle/>
          <a:p>
            <a:endParaRPr/>
          </a:p>
        </p:txBody>
      </p:sp>
      <p:sp>
        <p:nvSpPr>
          <p:cNvPr id="12" name="object 12"/>
          <p:cNvSpPr/>
          <p:nvPr/>
        </p:nvSpPr>
        <p:spPr>
          <a:xfrm>
            <a:off x="3299714" y="4736236"/>
            <a:ext cx="1589786" cy="906780"/>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3703446" y="4833620"/>
            <a:ext cx="781050" cy="695960"/>
          </a:xfrm>
          <a:prstGeom prst="rect">
            <a:avLst/>
          </a:prstGeom>
        </p:spPr>
        <p:txBody>
          <a:bodyPr vert="horz" wrap="square" lIns="0" tIns="12065" rIns="0" bIns="0" rtlCol="0">
            <a:spAutoFit/>
          </a:bodyPr>
          <a:lstStyle/>
          <a:p>
            <a:pPr marL="12700" marR="5080" indent="91440">
              <a:lnSpc>
                <a:spcPct val="100000"/>
              </a:lnSpc>
              <a:spcBef>
                <a:spcPts val="95"/>
              </a:spcBef>
            </a:pPr>
            <a:r>
              <a:rPr sz="2200" spc="-5" dirty="0">
                <a:solidFill>
                  <a:srgbClr val="006FC0"/>
                </a:solidFill>
                <a:latin typeface="Times New Roman"/>
                <a:cs typeface="Times New Roman"/>
              </a:rPr>
              <a:t>Gelir  ve</a:t>
            </a:r>
            <a:r>
              <a:rPr sz="2200" spc="-40" dirty="0">
                <a:solidFill>
                  <a:srgbClr val="006FC0"/>
                </a:solidFill>
                <a:latin typeface="Times New Roman"/>
                <a:cs typeface="Times New Roman"/>
              </a:rPr>
              <a:t>r</a:t>
            </a:r>
            <a:r>
              <a:rPr sz="2200" spc="-5" dirty="0">
                <a:solidFill>
                  <a:srgbClr val="006FC0"/>
                </a:solidFill>
                <a:latin typeface="Times New Roman"/>
                <a:cs typeface="Times New Roman"/>
              </a:rPr>
              <a:t>gisi</a:t>
            </a:r>
            <a:endParaRPr sz="2200">
              <a:latin typeface="Times New Roman"/>
              <a:cs typeface="Times New Roman"/>
            </a:endParaRPr>
          </a:p>
        </p:txBody>
      </p:sp>
      <p:sp>
        <p:nvSpPr>
          <p:cNvPr id="14" name="object 14"/>
          <p:cNvSpPr/>
          <p:nvPr/>
        </p:nvSpPr>
        <p:spPr>
          <a:xfrm>
            <a:off x="6324600" y="4876800"/>
            <a:ext cx="1447800" cy="914400"/>
          </a:xfrm>
          <a:custGeom>
            <a:avLst/>
            <a:gdLst/>
            <a:ahLst/>
            <a:cxnLst/>
            <a:rect l="l" t="t" r="r" b="b"/>
            <a:pathLst>
              <a:path w="1447800" h="914400">
                <a:moveTo>
                  <a:pt x="723900" y="0"/>
                </a:moveTo>
                <a:lnTo>
                  <a:pt x="664529" y="1515"/>
                </a:lnTo>
                <a:lnTo>
                  <a:pt x="606480" y="5984"/>
                </a:lnTo>
                <a:lnTo>
                  <a:pt x="549939" y="13289"/>
                </a:lnTo>
                <a:lnTo>
                  <a:pt x="495092" y="23311"/>
                </a:lnTo>
                <a:lnTo>
                  <a:pt x="442126" y="35933"/>
                </a:lnTo>
                <a:lnTo>
                  <a:pt x="391227" y="51037"/>
                </a:lnTo>
                <a:lnTo>
                  <a:pt x="342581" y="68505"/>
                </a:lnTo>
                <a:lnTo>
                  <a:pt x="296375" y="88221"/>
                </a:lnTo>
                <a:lnTo>
                  <a:pt x="252794" y="110065"/>
                </a:lnTo>
                <a:lnTo>
                  <a:pt x="212026" y="133921"/>
                </a:lnTo>
                <a:lnTo>
                  <a:pt x="174256" y="159670"/>
                </a:lnTo>
                <a:lnTo>
                  <a:pt x="139671" y="187195"/>
                </a:lnTo>
                <a:lnTo>
                  <a:pt x="108457" y="216379"/>
                </a:lnTo>
                <a:lnTo>
                  <a:pt x="80800" y="247102"/>
                </a:lnTo>
                <a:lnTo>
                  <a:pt x="56888" y="279249"/>
                </a:lnTo>
                <a:lnTo>
                  <a:pt x="36905" y="312700"/>
                </a:lnTo>
                <a:lnTo>
                  <a:pt x="9474" y="383046"/>
                </a:lnTo>
                <a:lnTo>
                  <a:pt x="0" y="457200"/>
                </a:lnTo>
                <a:lnTo>
                  <a:pt x="2399" y="494693"/>
                </a:lnTo>
                <a:lnTo>
                  <a:pt x="21038" y="567061"/>
                </a:lnTo>
                <a:lnTo>
                  <a:pt x="56888" y="635150"/>
                </a:lnTo>
                <a:lnTo>
                  <a:pt x="80800" y="667297"/>
                </a:lnTo>
                <a:lnTo>
                  <a:pt x="108457" y="698020"/>
                </a:lnTo>
                <a:lnTo>
                  <a:pt x="139671" y="727204"/>
                </a:lnTo>
                <a:lnTo>
                  <a:pt x="174256" y="754729"/>
                </a:lnTo>
                <a:lnTo>
                  <a:pt x="212026" y="780478"/>
                </a:lnTo>
                <a:lnTo>
                  <a:pt x="252794" y="804334"/>
                </a:lnTo>
                <a:lnTo>
                  <a:pt x="296375" y="826178"/>
                </a:lnTo>
                <a:lnTo>
                  <a:pt x="342581" y="845894"/>
                </a:lnTo>
                <a:lnTo>
                  <a:pt x="391227" y="863362"/>
                </a:lnTo>
                <a:lnTo>
                  <a:pt x="442126" y="878466"/>
                </a:lnTo>
                <a:lnTo>
                  <a:pt x="495092" y="891088"/>
                </a:lnTo>
                <a:lnTo>
                  <a:pt x="549939" y="901110"/>
                </a:lnTo>
                <a:lnTo>
                  <a:pt x="606480" y="908415"/>
                </a:lnTo>
                <a:lnTo>
                  <a:pt x="664529" y="912884"/>
                </a:lnTo>
                <a:lnTo>
                  <a:pt x="723900" y="914400"/>
                </a:lnTo>
                <a:lnTo>
                  <a:pt x="783270" y="912884"/>
                </a:lnTo>
                <a:lnTo>
                  <a:pt x="841319" y="908415"/>
                </a:lnTo>
                <a:lnTo>
                  <a:pt x="897860" y="901110"/>
                </a:lnTo>
                <a:lnTo>
                  <a:pt x="952707" y="891088"/>
                </a:lnTo>
                <a:lnTo>
                  <a:pt x="1005673" y="878466"/>
                </a:lnTo>
                <a:lnTo>
                  <a:pt x="1056572" y="863362"/>
                </a:lnTo>
                <a:lnTo>
                  <a:pt x="1105218" y="845894"/>
                </a:lnTo>
                <a:lnTo>
                  <a:pt x="1151424" y="826178"/>
                </a:lnTo>
                <a:lnTo>
                  <a:pt x="1195005" y="804334"/>
                </a:lnTo>
                <a:lnTo>
                  <a:pt x="1235773" y="780478"/>
                </a:lnTo>
                <a:lnTo>
                  <a:pt x="1273543" y="754729"/>
                </a:lnTo>
                <a:lnTo>
                  <a:pt x="1308128" y="727204"/>
                </a:lnTo>
                <a:lnTo>
                  <a:pt x="1339342" y="698020"/>
                </a:lnTo>
                <a:lnTo>
                  <a:pt x="1366999" y="667297"/>
                </a:lnTo>
                <a:lnTo>
                  <a:pt x="1390911" y="635150"/>
                </a:lnTo>
                <a:lnTo>
                  <a:pt x="1410894" y="601699"/>
                </a:lnTo>
                <a:lnTo>
                  <a:pt x="1438325" y="531353"/>
                </a:lnTo>
                <a:lnTo>
                  <a:pt x="1447800" y="457200"/>
                </a:lnTo>
                <a:lnTo>
                  <a:pt x="1445400" y="419706"/>
                </a:lnTo>
                <a:lnTo>
                  <a:pt x="1426761" y="347338"/>
                </a:lnTo>
                <a:lnTo>
                  <a:pt x="1390911" y="279249"/>
                </a:lnTo>
                <a:lnTo>
                  <a:pt x="1366999" y="247102"/>
                </a:lnTo>
                <a:lnTo>
                  <a:pt x="1339342" y="216379"/>
                </a:lnTo>
                <a:lnTo>
                  <a:pt x="1308128" y="187195"/>
                </a:lnTo>
                <a:lnTo>
                  <a:pt x="1273543" y="159670"/>
                </a:lnTo>
                <a:lnTo>
                  <a:pt x="1235773" y="133921"/>
                </a:lnTo>
                <a:lnTo>
                  <a:pt x="1195005" y="110065"/>
                </a:lnTo>
                <a:lnTo>
                  <a:pt x="1151424" y="88221"/>
                </a:lnTo>
                <a:lnTo>
                  <a:pt x="1105218" y="68505"/>
                </a:lnTo>
                <a:lnTo>
                  <a:pt x="1056572" y="51037"/>
                </a:lnTo>
                <a:lnTo>
                  <a:pt x="1005673" y="35933"/>
                </a:lnTo>
                <a:lnTo>
                  <a:pt x="952707" y="23311"/>
                </a:lnTo>
                <a:lnTo>
                  <a:pt x="897860" y="13289"/>
                </a:lnTo>
                <a:lnTo>
                  <a:pt x="841319" y="5984"/>
                </a:lnTo>
                <a:lnTo>
                  <a:pt x="783270" y="1515"/>
                </a:lnTo>
                <a:lnTo>
                  <a:pt x="723900" y="0"/>
                </a:lnTo>
                <a:close/>
              </a:path>
            </a:pathLst>
          </a:custGeom>
          <a:solidFill>
            <a:srgbClr val="FFFFFF"/>
          </a:solidFill>
        </p:spPr>
        <p:txBody>
          <a:bodyPr wrap="square" lIns="0" tIns="0" rIns="0" bIns="0" rtlCol="0"/>
          <a:lstStyle/>
          <a:p>
            <a:endParaRPr/>
          </a:p>
        </p:txBody>
      </p:sp>
      <p:sp>
        <p:nvSpPr>
          <p:cNvPr id="15" name="object 15"/>
          <p:cNvSpPr/>
          <p:nvPr/>
        </p:nvSpPr>
        <p:spPr>
          <a:xfrm>
            <a:off x="6311900" y="4864100"/>
            <a:ext cx="1473200" cy="939800"/>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6632193" y="4978146"/>
            <a:ext cx="833119" cy="695960"/>
          </a:xfrm>
          <a:prstGeom prst="rect">
            <a:avLst/>
          </a:prstGeom>
        </p:spPr>
        <p:txBody>
          <a:bodyPr vert="horz" wrap="square" lIns="0" tIns="12065" rIns="0" bIns="0" rtlCol="0">
            <a:spAutoFit/>
          </a:bodyPr>
          <a:lstStyle/>
          <a:p>
            <a:pPr algn="ctr">
              <a:lnSpc>
                <a:spcPct val="100000"/>
              </a:lnSpc>
              <a:spcBef>
                <a:spcPts val="95"/>
              </a:spcBef>
            </a:pPr>
            <a:r>
              <a:rPr sz="2200" spc="-5" dirty="0">
                <a:solidFill>
                  <a:srgbClr val="006FC0"/>
                </a:solidFill>
                <a:latin typeface="Times New Roman"/>
                <a:cs typeface="Times New Roman"/>
              </a:rPr>
              <a:t>Si</a:t>
            </a:r>
            <a:r>
              <a:rPr sz="2200" dirty="0">
                <a:solidFill>
                  <a:srgbClr val="006FC0"/>
                </a:solidFill>
                <a:latin typeface="Times New Roman"/>
                <a:cs typeface="Times New Roman"/>
              </a:rPr>
              <a:t>g</a:t>
            </a:r>
            <a:r>
              <a:rPr sz="2200" spc="-5" dirty="0">
                <a:solidFill>
                  <a:srgbClr val="006FC0"/>
                </a:solidFill>
                <a:latin typeface="Times New Roman"/>
                <a:cs typeface="Times New Roman"/>
              </a:rPr>
              <a:t>orta</a:t>
            </a:r>
            <a:endParaRPr sz="2200" dirty="0">
              <a:latin typeface="Times New Roman"/>
              <a:cs typeface="Times New Roman"/>
            </a:endParaRPr>
          </a:p>
          <a:p>
            <a:pPr algn="ctr">
              <a:lnSpc>
                <a:spcPct val="100000"/>
              </a:lnSpc>
            </a:pPr>
            <a:r>
              <a:rPr sz="2200" spc="-5" dirty="0">
                <a:solidFill>
                  <a:srgbClr val="006FC0"/>
                </a:solidFill>
                <a:latin typeface="Times New Roman"/>
                <a:cs typeface="Times New Roman"/>
              </a:rPr>
              <a:t>primi</a:t>
            </a:r>
            <a:endParaRPr sz="2200" dirty="0">
              <a:latin typeface="Times New Roman"/>
              <a:cs typeface="Times New Roman"/>
            </a:endParaRPr>
          </a:p>
        </p:txBody>
      </p:sp>
      <p:sp>
        <p:nvSpPr>
          <p:cNvPr id="17" name="object 17"/>
          <p:cNvSpPr/>
          <p:nvPr/>
        </p:nvSpPr>
        <p:spPr>
          <a:xfrm>
            <a:off x="4729860" y="5273675"/>
            <a:ext cx="1595120" cy="822325"/>
          </a:xfrm>
          <a:custGeom>
            <a:avLst/>
            <a:gdLst/>
            <a:ahLst/>
            <a:cxnLst/>
            <a:rect l="l" t="t" r="r" b="b"/>
            <a:pathLst>
              <a:path w="1595120" h="822325">
                <a:moveTo>
                  <a:pt x="797433" y="0"/>
                </a:moveTo>
                <a:lnTo>
                  <a:pt x="735110" y="1236"/>
                </a:lnTo>
                <a:lnTo>
                  <a:pt x="674100" y="4885"/>
                </a:lnTo>
                <a:lnTo>
                  <a:pt x="614580" y="10855"/>
                </a:lnTo>
                <a:lnTo>
                  <a:pt x="556727" y="19055"/>
                </a:lnTo>
                <a:lnTo>
                  <a:pt x="500718" y="29394"/>
                </a:lnTo>
                <a:lnTo>
                  <a:pt x="446730" y="41779"/>
                </a:lnTo>
                <a:lnTo>
                  <a:pt x="394941" y="56121"/>
                </a:lnTo>
                <a:lnTo>
                  <a:pt x="345528" y="72327"/>
                </a:lnTo>
                <a:lnTo>
                  <a:pt x="298668" y="90306"/>
                </a:lnTo>
                <a:lnTo>
                  <a:pt x="254538" y="109967"/>
                </a:lnTo>
                <a:lnTo>
                  <a:pt x="213316" y="131219"/>
                </a:lnTo>
                <a:lnTo>
                  <a:pt x="175178" y="153971"/>
                </a:lnTo>
                <a:lnTo>
                  <a:pt x="140303" y="178130"/>
                </a:lnTo>
                <a:lnTo>
                  <a:pt x="108867" y="203606"/>
                </a:lnTo>
                <a:lnTo>
                  <a:pt x="81047" y="230307"/>
                </a:lnTo>
                <a:lnTo>
                  <a:pt x="36966" y="287021"/>
                </a:lnTo>
                <a:lnTo>
                  <a:pt x="9477" y="347541"/>
                </a:lnTo>
                <a:lnTo>
                  <a:pt x="0" y="411137"/>
                </a:lnTo>
                <a:lnTo>
                  <a:pt x="2399" y="443270"/>
                </a:lnTo>
                <a:lnTo>
                  <a:pt x="21059" y="505417"/>
                </a:lnTo>
                <a:lnTo>
                  <a:pt x="57021" y="564127"/>
                </a:lnTo>
                <a:lnTo>
                  <a:pt x="108867" y="618669"/>
                </a:lnTo>
                <a:lnTo>
                  <a:pt x="140303" y="644149"/>
                </a:lnTo>
                <a:lnTo>
                  <a:pt x="175178" y="668312"/>
                </a:lnTo>
                <a:lnTo>
                  <a:pt x="213316" y="691067"/>
                </a:lnTo>
                <a:lnTo>
                  <a:pt x="254538" y="712324"/>
                </a:lnTo>
                <a:lnTo>
                  <a:pt x="298668" y="731990"/>
                </a:lnTo>
                <a:lnTo>
                  <a:pt x="345528" y="749974"/>
                </a:lnTo>
                <a:lnTo>
                  <a:pt x="394941" y="766184"/>
                </a:lnTo>
                <a:lnTo>
                  <a:pt x="446730" y="780530"/>
                </a:lnTo>
                <a:lnTo>
                  <a:pt x="500718" y="792920"/>
                </a:lnTo>
                <a:lnTo>
                  <a:pt x="556727" y="803262"/>
                </a:lnTo>
                <a:lnTo>
                  <a:pt x="614580" y="811465"/>
                </a:lnTo>
                <a:lnTo>
                  <a:pt x="674100" y="817437"/>
                </a:lnTo>
                <a:lnTo>
                  <a:pt x="735110" y="821087"/>
                </a:lnTo>
                <a:lnTo>
                  <a:pt x="797433" y="822325"/>
                </a:lnTo>
                <a:lnTo>
                  <a:pt x="859737" y="821087"/>
                </a:lnTo>
                <a:lnTo>
                  <a:pt x="920732" y="817437"/>
                </a:lnTo>
                <a:lnTo>
                  <a:pt x="980238" y="811465"/>
                </a:lnTo>
                <a:lnTo>
                  <a:pt x="1038078" y="803262"/>
                </a:lnTo>
                <a:lnTo>
                  <a:pt x="1094076" y="792920"/>
                </a:lnTo>
                <a:lnTo>
                  <a:pt x="1148054" y="780530"/>
                </a:lnTo>
                <a:lnTo>
                  <a:pt x="1199834" y="766184"/>
                </a:lnTo>
                <a:lnTo>
                  <a:pt x="1249240" y="749974"/>
                </a:lnTo>
                <a:lnTo>
                  <a:pt x="1296094" y="731990"/>
                </a:lnTo>
                <a:lnTo>
                  <a:pt x="1340218" y="712324"/>
                </a:lnTo>
                <a:lnTo>
                  <a:pt x="1381436" y="691067"/>
                </a:lnTo>
                <a:lnTo>
                  <a:pt x="1419570" y="668312"/>
                </a:lnTo>
                <a:lnTo>
                  <a:pt x="1454442" y="644149"/>
                </a:lnTo>
                <a:lnTo>
                  <a:pt x="1485876" y="618669"/>
                </a:lnTo>
                <a:lnTo>
                  <a:pt x="1513694" y="591965"/>
                </a:lnTo>
                <a:lnTo>
                  <a:pt x="1557773" y="535247"/>
                </a:lnTo>
                <a:lnTo>
                  <a:pt x="1585261" y="474727"/>
                </a:lnTo>
                <a:lnTo>
                  <a:pt x="1594739" y="411137"/>
                </a:lnTo>
                <a:lnTo>
                  <a:pt x="1592340" y="379000"/>
                </a:lnTo>
                <a:lnTo>
                  <a:pt x="1573679" y="316851"/>
                </a:lnTo>
                <a:lnTo>
                  <a:pt x="1537719" y="258143"/>
                </a:lnTo>
                <a:lnTo>
                  <a:pt x="1485876" y="203606"/>
                </a:lnTo>
                <a:lnTo>
                  <a:pt x="1454442" y="178130"/>
                </a:lnTo>
                <a:lnTo>
                  <a:pt x="1419570" y="153971"/>
                </a:lnTo>
                <a:lnTo>
                  <a:pt x="1381436" y="131219"/>
                </a:lnTo>
                <a:lnTo>
                  <a:pt x="1340218" y="109967"/>
                </a:lnTo>
                <a:lnTo>
                  <a:pt x="1296094" y="90306"/>
                </a:lnTo>
                <a:lnTo>
                  <a:pt x="1249240" y="72327"/>
                </a:lnTo>
                <a:lnTo>
                  <a:pt x="1199834" y="56121"/>
                </a:lnTo>
                <a:lnTo>
                  <a:pt x="1148054" y="41779"/>
                </a:lnTo>
                <a:lnTo>
                  <a:pt x="1094076" y="29394"/>
                </a:lnTo>
                <a:lnTo>
                  <a:pt x="1038078" y="19055"/>
                </a:lnTo>
                <a:lnTo>
                  <a:pt x="980238" y="10855"/>
                </a:lnTo>
                <a:lnTo>
                  <a:pt x="920732" y="4885"/>
                </a:lnTo>
                <a:lnTo>
                  <a:pt x="859737" y="1236"/>
                </a:lnTo>
                <a:lnTo>
                  <a:pt x="797433" y="0"/>
                </a:lnTo>
                <a:close/>
              </a:path>
            </a:pathLst>
          </a:custGeom>
          <a:solidFill>
            <a:srgbClr val="FFFFFF"/>
          </a:solidFill>
        </p:spPr>
        <p:txBody>
          <a:bodyPr wrap="square" lIns="0" tIns="0" rIns="0" bIns="0" rtlCol="0"/>
          <a:lstStyle/>
          <a:p>
            <a:endParaRPr/>
          </a:p>
        </p:txBody>
      </p:sp>
      <p:sp>
        <p:nvSpPr>
          <p:cNvPr id="18" name="object 18"/>
          <p:cNvSpPr/>
          <p:nvPr/>
        </p:nvSpPr>
        <p:spPr>
          <a:xfrm>
            <a:off x="4717288" y="5261609"/>
            <a:ext cx="1620012" cy="847090"/>
          </a:xfrm>
          <a:prstGeom prst="rect">
            <a:avLst/>
          </a:prstGeom>
          <a:blipFill>
            <a:blip r:embed="rId6" cstate="print"/>
            <a:stretch>
              <a:fillRect/>
            </a:stretch>
          </a:blipFill>
        </p:spPr>
        <p:txBody>
          <a:bodyPr wrap="square" lIns="0" tIns="0" rIns="0" bIns="0" rtlCol="0"/>
          <a:lstStyle/>
          <a:p>
            <a:endParaRPr/>
          </a:p>
        </p:txBody>
      </p:sp>
      <p:sp>
        <p:nvSpPr>
          <p:cNvPr id="19" name="object 19"/>
          <p:cNvSpPr txBox="1"/>
          <p:nvPr/>
        </p:nvSpPr>
        <p:spPr>
          <a:xfrm>
            <a:off x="5113146" y="5328920"/>
            <a:ext cx="828040" cy="695960"/>
          </a:xfrm>
          <a:prstGeom prst="rect">
            <a:avLst/>
          </a:prstGeom>
        </p:spPr>
        <p:txBody>
          <a:bodyPr vert="horz" wrap="square" lIns="0" tIns="12065" rIns="0" bIns="0" rtlCol="0">
            <a:spAutoFit/>
          </a:bodyPr>
          <a:lstStyle/>
          <a:p>
            <a:pPr marL="36830" marR="5080" indent="-24765">
              <a:lnSpc>
                <a:spcPct val="100000"/>
              </a:lnSpc>
              <a:spcBef>
                <a:spcPts val="95"/>
              </a:spcBef>
            </a:pPr>
            <a:r>
              <a:rPr sz="2200" spc="-5" dirty="0">
                <a:solidFill>
                  <a:srgbClr val="006FC0"/>
                </a:solidFill>
                <a:latin typeface="Times New Roman"/>
                <a:cs typeface="Times New Roman"/>
              </a:rPr>
              <a:t>Da</a:t>
            </a:r>
            <a:r>
              <a:rPr sz="2200" spc="-30" dirty="0">
                <a:solidFill>
                  <a:srgbClr val="006FC0"/>
                </a:solidFill>
                <a:latin typeface="Times New Roman"/>
                <a:cs typeface="Times New Roman"/>
              </a:rPr>
              <a:t>m</a:t>
            </a:r>
            <a:r>
              <a:rPr sz="2200" spc="-5" dirty="0">
                <a:solidFill>
                  <a:srgbClr val="006FC0"/>
                </a:solidFill>
                <a:latin typeface="Times New Roman"/>
                <a:cs typeface="Times New Roman"/>
              </a:rPr>
              <a:t>ga  </a:t>
            </a:r>
            <a:r>
              <a:rPr sz="2200" spc="-10" dirty="0">
                <a:solidFill>
                  <a:srgbClr val="006FC0"/>
                </a:solidFill>
                <a:latin typeface="Times New Roman"/>
                <a:cs typeface="Times New Roman"/>
              </a:rPr>
              <a:t>vergisi</a:t>
            </a:r>
            <a:endParaRPr sz="2200">
              <a:latin typeface="Times New Roman"/>
              <a:cs typeface="Times New Roman"/>
            </a:endParaRPr>
          </a:p>
        </p:txBody>
      </p:sp>
      <p:sp>
        <p:nvSpPr>
          <p:cNvPr id="2" name="Başlık 1"/>
          <p:cNvSpPr>
            <a:spLocks noGrp="1"/>
          </p:cNvSpPr>
          <p:nvPr>
            <p:ph type="title"/>
          </p:nvPr>
        </p:nvSpPr>
        <p:spPr>
          <a:xfrm>
            <a:off x="381000" y="457200"/>
            <a:ext cx="7543800" cy="539242"/>
          </a:xfrm>
        </p:spPr>
        <p:txBody>
          <a:bodyPr>
            <a:normAutofit fontScale="90000"/>
          </a:bodyPr>
          <a:lstStyle/>
          <a:p>
            <a:pPr algn="ctr"/>
            <a:r>
              <a:rPr lang="tr-TR" b="1" dirty="0" smtClean="0">
                <a:solidFill>
                  <a:schemeClr val="accent2">
                    <a:lumMod val="50000"/>
                  </a:schemeClr>
                </a:solidFill>
              </a:rPr>
              <a:t>AYLIKLAR /gösterge aylığı</a:t>
            </a:r>
            <a:endParaRPr lang="tr-TR" b="1" dirty="0">
              <a:solidFill>
                <a:schemeClr val="accent2">
                  <a:lumMod val="50000"/>
                </a:schemeClr>
              </a:solidFill>
            </a:endParaRPr>
          </a:p>
        </p:txBody>
      </p:sp>
      <p:sp>
        <p:nvSpPr>
          <p:cNvPr id="21" name="İçerik Yer Tutucusu 20"/>
          <p:cNvSpPr>
            <a:spLocks noGrp="1"/>
          </p:cNvSpPr>
          <p:nvPr>
            <p:ph sz="quarter" idx="1"/>
          </p:nvPr>
        </p:nvSpPr>
        <p:spPr>
          <a:xfrm>
            <a:off x="457200" y="914400"/>
            <a:ext cx="8153400" cy="2362200"/>
          </a:xfrm>
        </p:spPr>
        <p:txBody>
          <a:bodyPr/>
          <a:lstStyle/>
          <a:p>
            <a:pPr marL="12700" marR="5715" indent="358140" algn="just">
              <a:lnSpc>
                <a:spcPct val="94800"/>
              </a:lnSpc>
              <a:spcBef>
                <a:spcPts val="229"/>
              </a:spcBef>
              <a:buNone/>
            </a:pPr>
            <a:r>
              <a:rPr lang="tr-TR" b="1" spc="-5" dirty="0" smtClean="0">
                <a:solidFill>
                  <a:srgbClr val="FF0000"/>
                </a:solidFill>
                <a:latin typeface="Times New Roman"/>
                <a:cs typeface="Times New Roman"/>
              </a:rPr>
              <a:t>Gösterge </a:t>
            </a:r>
            <a:r>
              <a:rPr lang="tr-TR" b="1" spc="-25" dirty="0" smtClean="0">
                <a:solidFill>
                  <a:srgbClr val="FF0000"/>
                </a:solidFill>
                <a:latin typeface="Times New Roman"/>
                <a:cs typeface="Times New Roman"/>
              </a:rPr>
              <a:t>Aylığı: </a:t>
            </a:r>
            <a:r>
              <a:rPr lang="tr-TR" spc="-5" dirty="0" smtClean="0">
                <a:solidFill>
                  <a:srgbClr val="006FC0"/>
                </a:solidFill>
                <a:latin typeface="Times New Roman"/>
                <a:cs typeface="Times New Roman"/>
              </a:rPr>
              <a:t>Memurun </a:t>
            </a:r>
            <a:r>
              <a:rPr lang="tr-TR" dirty="0" smtClean="0">
                <a:solidFill>
                  <a:srgbClr val="006FC0"/>
                </a:solidFill>
                <a:latin typeface="Times New Roman"/>
                <a:cs typeface="Times New Roman"/>
              </a:rPr>
              <a:t>bulunduğu </a:t>
            </a:r>
            <a:r>
              <a:rPr lang="tr-TR" spc="-5" dirty="0" smtClean="0">
                <a:solidFill>
                  <a:srgbClr val="006FC0"/>
                </a:solidFill>
                <a:latin typeface="Times New Roman"/>
                <a:cs typeface="Times New Roman"/>
              </a:rPr>
              <a:t>derece </a:t>
            </a:r>
            <a:r>
              <a:rPr lang="tr-TR" dirty="0" smtClean="0">
                <a:solidFill>
                  <a:srgbClr val="006FC0"/>
                </a:solidFill>
                <a:latin typeface="Times New Roman"/>
                <a:cs typeface="Times New Roman"/>
              </a:rPr>
              <a:t>ve </a:t>
            </a:r>
            <a:r>
              <a:rPr lang="tr-TR" spc="-5" dirty="0" smtClean="0">
                <a:solidFill>
                  <a:srgbClr val="006FC0"/>
                </a:solidFill>
                <a:latin typeface="Times New Roman"/>
                <a:cs typeface="Times New Roman"/>
              </a:rPr>
              <a:t>kademenin  </a:t>
            </a:r>
            <a:r>
              <a:rPr lang="tr-TR" spc="-85" dirty="0" smtClean="0">
                <a:solidFill>
                  <a:srgbClr val="006FC0"/>
                </a:solidFill>
                <a:latin typeface="Times New Roman"/>
                <a:cs typeface="Times New Roman"/>
              </a:rPr>
              <a:t>karşılığı </a:t>
            </a:r>
            <a:r>
              <a:rPr lang="tr-TR" spc="-5" dirty="0" smtClean="0">
                <a:solidFill>
                  <a:srgbClr val="006FC0"/>
                </a:solidFill>
                <a:latin typeface="Times New Roman"/>
                <a:cs typeface="Times New Roman"/>
              </a:rPr>
              <a:t>olan </a:t>
            </a:r>
            <a:r>
              <a:rPr lang="tr-TR" spc="-10" dirty="0" smtClean="0">
                <a:solidFill>
                  <a:srgbClr val="006FC0"/>
                </a:solidFill>
                <a:latin typeface="Times New Roman"/>
                <a:cs typeface="Times New Roman"/>
              </a:rPr>
              <a:t>gösterge </a:t>
            </a:r>
            <a:r>
              <a:rPr lang="tr-TR" spc="-5" dirty="0" smtClean="0">
                <a:solidFill>
                  <a:srgbClr val="006FC0"/>
                </a:solidFill>
                <a:latin typeface="Times New Roman"/>
                <a:cs typeface="Times New Roman"/>
              </a:rPr>
              <a:t>rakamı ile </a:t>
            </a:r>
            <a:r>
              <a:rPr lang="tr-TR" dirty="0" smtClean="0">
                <a:solidFill>
                  <a:srgbClr val="006FC0"/>
                </a:solidFill>
                <a:latin typeface="Times New Roman"/>
                <a:cs typeface="Times New Roman"/>
              </a:rPr>
              <a:t>aylık </a:t>
            </a:r>
            <a:r>
              <a:rPr lang="tr-TR" spc="-5" dirty="0" smtClean="0">
                <a:solidFill>
                  <a:srgbClr val="006FC0"/>
                </a:solidFill>
                <a:latin typeface="Times New Roman"/>
                <a:cs typeface="Times New Roman"/>
              </a:rPr>
              <a:t>katsayısının çarpımı </a:t>
            </a:r>
            <a:r>
              <a:rPr lang="tr-TR" dirty="0" smtClean="0">
                <a:solidFill>
                  <a:srgbClr val="006FC0"/>
                </a:solidFill>
                <a:latin typeface="Times New Roman"/>
                <a:cs typeface="Times New Roman"/>
              </a:rPr>
              <a:t>sonucu  bulunan</a:t>
            </a:r>
            <a:r>
              <a:rPr lang="tr-TR" spc="-25" dirty="0" smtClean="0">
                <a:solidFill>
                  <a:srgbClr val="006FC0"/>
                </a:solidFill>
                <a:latin typeface="Times New Roman"/>
                <a:cs typeface="Times New Roman"/>
              </a:rPr>
              <a:t> </a:t>
            </a:r>
            <a:r>
              <a:rPr lang="tr-TR" spc="-15" dirty="0" smtClean="0">
                <a:solidFill>
                  <a:srgbClr val="006FC0"/>
                </a:solidFill>
                <a:latin typeface="Times New Roman"/>
                <a:cs typeface="Times New Roman"/>
              </a:rPr>
              <a:t>tutardır.</a:t>
            </a:r>
            <a:endParaRPr lang="tr-TR" dirty="0" smtClean="0">
              <a:latin typeface="Times New Roman"/>
              <a:cs typeface="Times New Roman"/>
            </a:endParaRPr>
          </a:p>
          <a:p>
            <a:pPr marL="12700" marR="5080" indent="358140" algn="just">
              <a:lnSpc>
                <a:spcPct val="94800"/>
              </a:lnSpc>
              <a:spcBef>
                <a:spcPts val="1195"/>
              </a:spcBef>
              <a:buNone/>
            </a:pPr>
            <a:r>
              <a:rPr lang="tr-TR" dirty="0" smtClean="0">
                <a:solidFill>
                  <a:srgbClr val="006FC0"/>
                </a:solidFill>
                <a:latin typeface="Times New Roman"/>
                <a:cs typeface="Times New Roman"/>
              </a:rPr>
              <a:t>Bütün </a:t>
            </a:r>
            <a:r>
              <a:rPr lang="tr-TR" spc="-5" dirty="0" smtClean="0">
                <a:solidFill>
                  <a:srgbClr val="006FC0"/>
                </a:solidFill>
                <a:latin typeface="Times New Roman"/>
                <a:cs typeface="Times New Roman"/>
              </a:rPr>
              <a:t>sınıflar </a:t>
            </a:r>
            <a:r>
              <a:rPr lang="tr-TR" dirty="0" smtClean="0">
                <a:solidFill>
                  <a:srgbClr val="006FC0"/>
                </a:solidFill>
                <a:latin typeface="Times New Roman"/>
                <a:cs typeface="Times New Roman"/>
              </a:rPr>
              <a:t>itibariyle </a:t>
            </a:r>
            <a:r>
              <a:rPr lang="tr-TR" spc="-5" dirty="0" smtClean="0">
                <a:solidFill>
                  <a:srgbClr val="006FC0"/>
                </a:solidFill>
                <a:latin typeface="Times New Roman"/>
                <a:cs typeface="Times New Roman"/>
              </a:rPr>
              <a:t>her derece </a:t>
            </a:r>
            <a:r>
              <a:rPr lang="tr-TR" dirty="0" smtClean="0">
                <a:solidFill>
                  <a:srgbClr val="006FC0"/>
                </a:solidFill>
                <a:latin typeface="Times New Roman"/>
                <a:cs typeface="Times New Roman"/>
              </a:rPr>
              <a:t>ve </a:t>
            </a:r>
            <a:r>
              <a:rPr lang="tr-TR" spc="-5" dirty="0" smtClean="0">
                <a:solidFill>
                  <a:srgbClr val="006FC0"/>
                </a:solidFill>
                <a:latin typeface="Times New Roman"/>
                <a:cs typeface="Times New Roman"/>
              </a:rPr>
              <a:t>kademenin </a:t>
            </a:r>
            <a:r>
              <a:rPr lang="tr-TR" dirty="0" smtClean="0">
                <a:solidFill>
                  <a:srgbClr val="006FC0"/>
                </a:solidFill>
                <a:latin typeface="Times New Roman"/>
                <a:cs typeface="Times New Roman"/>
              </a:rPr>
              <a:t>aylıklarının  </a:t>
            </a:r>
            <a:r>
              <a:rPr lang="tr-TR" spc="-5" dirty="0" smtClean="0">
                <a:solidFill>
                  <a:srgbClr val="006FC0"/>
                </a:solidFill>
                <a:latin typeface="Times New Roman"/>
                <a:cs typeface="Times New Roman"/>
              </a:rPr>
              <a:t>hesaplanmasında esas </a:t>
            </a:r>
            <a:r>
              <a:rPr lang="tr-TR" spc="-125" dirty="0" smtClean="0">
                <a:solidFill>
                  <a:srgbClr val="006FC0"/>
                </a:solidFill>
                <a:latin typeface="Times New Roman"/>
                <a:cs typeface="Times New Roman"/>
              </a:rPr>
              <a:t>teşkil </a:t>
            </a:r>
            <a:r>
              <a:rPr lang="tr-TR" spc="-5" dirty="0" smtClean="0">
                <a:solidFill>
                  <a:srgbClr val="006FC0"/>
                </a:solidFill>
                <a:latin typeface="Times New Roman"/>
                <a:cs typeface="Times New Roman"/>
              </a:rPr>
              <a:t>eden </a:t>
            </a:r>
            <a:r>
              <a:rPr lang="tr-TR" spc="-40" dirty="0" smtClean="0">
                <a:solidFill>
                  <a:srgbClr val="006FC0"/>
                </a:solidFill>
                <a:latin typeface="Times New Roman"/>
                <a:cs typeface="Times New Roman"/>
              </a:rPr>
              <a:t>"Aylık </a:t>
            </a:r>
            <a:r>
              <a:rPr lang="tr-TR" spc="-10" dirty="0" smtClean="0">
                <a:solidFill>
                  <a:srgbClr val="006FC0"/>
                </a:solidFill>
                <a:latin typeface="Times New Roman"/>
                <a:cs typeface="Times New Roman"/>
              </a:rPr>
              <a:t>Gösterge </a:t>
            </a:r>
            <a:r>
              <a:rPr lang="tr-TR" spc="-20" dirty="0" smtClean="0">
                <a:solidFill>
                  <a:srgbClr val="006FC0"/>
                </a:solidFill>
                <a:latin typeface="Times New Roman"/>
                <a:cs typeface="Times New Roman"/>
              </a:rPr>
              <a:t>Tablosu", </a:t>
            </a:r>
            <a:r>
              <a:rPr lang="tr-TR" dirty="0" smtClean="0">
                <a:solidFill>
                  <a:srgbClr val="006FC0"/>
                </a:solidFill>
                <a:latin typeface="Times New Roman"/>
                <a:cs typeface="Times New Roman"/>
              </a:rPr>
              <a:t>657  </a:t>
            </a:r>
            <a:r>
              <a:rPr lang="tr-TR" spc="-5" dirty="0" smtClean="0">
                <a:solidFill>
                  <a:srgbClr val="006FC0"/>
                </a:solidFill>
                <a:latin typeface="Times New Roman"/>
                <a:cs typeface="Times New Roman"/>
              </a:rPr>
              <a:t>sayılı </a:t>
            </a:r>
            <a:r>
              <a:rPr lang="tr-TR" dirty="0" smtClean="0">
                <a:solidFill>
                  <a:srgbClr val="006FC0"/>
                </a:solidFill>
                <a:latin typeface="Times New Roman"/>
                <a:cs typeface="Times New Roman"/>
              </a:rPr>
              <a:t>Kanunun </a:t>
            </a:r>
            <a:r>
              <a:rPr lang="tr-TR" u="heavy" dirty="0" smtClean="0">
                <a:solidFill>
                  <a:srgbClr val="996600"/>
                </a:solidFill>
                <a:uFill>
                  <a:solidFill>
                    <a:srgbClr val="996600"/>
                  </a:solidFill>
                </a:uFill>
                <a:latin typeface="Times New Roman"/>
                <a:cs typeface="Times New Roman"/>
              </a:rPr>
              <a:t>43/A</a:t>
            </a:r>
            <a:r>
              <a:rPr lang="tr-TR" dirty="0" smtClean="0">
                <a:solidFill>
                  <a:srgbClr val="996600"/>
                </a:solidFill>
                <a:latin typeface="Times New Roman"/>
                <a:cs typeface="Times New Roman"/>
              </a:rPr>
              <a:t> </a:t>
            </a:r>
            <a:r>
              <a:rPr lang="tr-TR" spc="-5" dirty="0" smtClean="0">
                <a:solidFill>
                  <a:srgbClr val="006FC0"/>
                </a:solidFill>
                <a:latin typeface="Times New Roman"/>
                <a:cs typeface="Times New Roman"/>
              </a:rPr>
              <a:t>maddesi ile</a:t>
            </a:r>
            <a:r>
              <a:rPr lang="tr-TR" spc="-150" dirty="0" smtClean="0">
                <a:solidFill>
                  <a:srgbClr val="006FC0"/>
                </a:solidFill>
                <a:latin typeface="Times New Roman"/>
                <a:cs typeface="Times New Roman"/>
              </a:rPr>
              <a:t> </a:t>
            </a:r>
            <a:r>
              <a:rPr lang="tr-TR" spc="-60" dirty="0" smtClean="0">
                <a:solidFill>
                  <a:srgbClr val="006FC0"/>
                </a:solidFill>
                <a:latin typeface="Times New Roman"/>
                <a:cs typeface="Times New Roman"/>
              </a:rPr>
              <a:t>düzenlenmiştir.</a:t>
            </a:r>
            <a:endParaRPr lang="tr-TR" dirty="0" smtClean="0">
              <a:latin typeface="Times New Roman"/>
              <a:cs typeface="Times New Roman"/>
            </a:endParaRPr>
          </a:p>
          <a:p>
            <a:pPr marL="0" indent="0">
              <a:buNone/>
            </a:pPr>
            <a:endParaRPr lang="tr-TR" dirty="0"/>
          </a:p>
        </p:txBody>
      </p:sp>
      <p:sp>
        <p:nvSpPr>
          <p:cNvPr id="20" name="object 20"/>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14</a:t>
            </a:fld>
            <a:r>
              <a:rPr strike="sngStrike" spc="120" dirty="0"/>
              <a:t> </a:t>
            </a:r>
          </a:p>
        </p:txBody>
      </p:sp>
      <p:sp>
        <p:nvSpPr>
          <p:cNvPr id="22" name="object 16"/>
          <p:cNvSpPr/>
          <p:nvPr/>
        </p:nvSpPr>
        <p:spPr>
          <a:xfrm>
            <a:off x="6172200" y="5943600"/>
            <a:ext cx="1447800" cy="914400"/>
          </a:xfrm>
          <a:prstGeom prst="rect">
            <a:avLst/>
          </a:prstGeom>
          <a:blipFill>
            <a:blip r:embed="rId7" cstate="print"/>
            <a:stretch>
              <a:fillRect/>
            </a:stretch>
          </a:blipFill>
        </p:spPr>
        <p:txBody>
          <a:bodyPr wrap="square" lIns="0" tIns="0" rIns="0" bIns="0" rtlCol="0"/>
          <a:lstStyle/>
          <a:p>
            <a:endParaRPr dirty="0"/>
          </a:p>
        </p:txBody>
      </p:sp>
      <p:sp>
        <p:nvSpPr>
          <p:cNvPr id="23" name="object 16"/>
          <p:cNvSpPr/>
          <p:nvPr/>
        </p:nvSpPr>
        <p:spPr>
          <a:xfrm>
            <a:off x="3352800" y="5759450"/>
            <a:ext cx="1447800" cy="869950"/>
          </a:xfrm>
          <a:prstGeom prst="rect">
            <a:avLst/>
          </a:prstGeom>
          <a:blipFill>
            <a:blip r:embed="rId7" cstate="print"/>
            <a:stretch>
              <a:fillRect/>
            </a:stretch>
          </a:blipFill>
        </p:spPr>
        <p:txBody>
          <a:bodyPr wrap="square" lIns="0" tIns="0" rIns="0" bIns="0" rtlCol="0"/>
          <a:lstStyle/>
          <a:p>
            <a:endParaRPr dirty="0"/>
          </a:p>
        </p:txBody>
      </p:sp>
      <p:sp>
        <p:nvSpPr>
          <p:cNvPr id="26" name="25 Metin kutusu"/>
          <p:cNvSpPr txBox="1"/>
          <p:nvPr/>
        </p:nvSpPr>
        <p:spPr>
          <a:xfrm>
            <a:off x="3581400" y="58674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7" name="26 Metin kutusu"/>
          <p:cNvSpPr txBox="1"/>
          <p:nvPr/>
        </p:nvSpPr>
        <p:spPr>
          <a:xfrm>
            <a:off x="6248400" y="6019800"/>
            <a:ext cx="1219200" cy="646331"/>
          </a:xfrm>
          <a:prstGeom prst="rect">
            <a:avLst/>
          </a:prstGeom>
          <a:noFill/>
        </p:spPr>
        <p:txBody>
          <a:bodyPr wrap="square" rtlCol="0">
            <a:spAutoFit/>
          </a:bodyPr>
          <a:lstStyle/>
          <a:p>
            <a:pPr algn="ctr"/>
            <a:r>
              <a:rPr lang="tr-TR" dirty="0" smtClean="0">
                <a:solidFill>
                  <a:schemeClr val="accent2">
                    <a:lumMod val="75000"/>
                  </a:schemeClr>
                </a:solidFill>
              </a:rPr>
              <a:t>BES Kesintisi</a:t>
            </a:r>
            <a:endParaRPr lang="tr-TR" dirty="0">
              <a:solidFill>
                <a:schemeClr val="accent2">
                  <a:lumMod val="75000"/>
                </a:schemeClr>
              </a:solidFill>
            </a:endParaRPr>
          </a:p>
        </p:txBody>
      </p:sp>
    </p:spTree>
    <p:extLst>
      <p:ext uri="{BB962C8B-B14F-4D97-AF65-F5344CB8AC3E}">
        <p14:creationId xmlns:p14="http://schemas.microsoft.com/office/powerpoint/2010/main" val="3147076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layt Numarası Yer Tutucusu"/>
          <p:cNvSpPr>
            <a:spLocks noGrp="1"/>
          </p:cNvSpPr>
          <p:nvPr>
            <p:ph type="sldNum" sz="quarter" idx="7"/>
          </p:nvPr>
        </p:nvSpPr>
        <p:spPr/>
        <p:txBody>
          <a:bodyPr/>
          <a:lstStyle/>
          <a:p>
            <a:pPr>
              <a:defRPr/>
            </a:pPr>
            <a:fld id="{E3854DC6-BE32-48E7-A086-7287B980290C}" type="slidenum">
              <a:rPr lang="tr-TR" smtClean="0"/>
              <a:pPr>
                <a:defRPr/>
              </a:pPr>
              <a:t>15</a:t>
            </a:fld>
            <a:endParaRPr lang="tr-TR" dirty="0"/>
          </a:p>
        </p:txBody>
      </p:sp>
      <p:graphicFrame>
        <p:nvGraphicFramePr>
          <p:cNvPr id="3" name="Tablo Yer Tutucusu 2"/>
          <p:cNvGraphicFramePr>
            <a:graphicFrameLocks noGrp="1"/>
          </p:cNvGraphicFramePr>
          <p:nvPr>
            <p:ph sz="quarter" idx="4294967295"/>
            <p:extLst>
              <p:ext uri="{D42A27DB-BD31-4B8C-83A1-F6EECF244321}">
                <p14:modId xmlns:p14="http://schemas.microsoft.com/office/powerpoint/2010/main" val="4149771762"/>
              </p:ext>
            </p:extLst>
          </p:nvPr>
        </p:nvGraphicFramePr>
        <p:xfrm>
          <a:off x="609600" y="533400"/>
          <a:ext cx="7315201" cy="5669894"/>
        </p:xfrm>
        <a:graphic>
          <a:graphicData uri="http://schemas.openxmlformats.org/drawingml/2006/table">
            <a:tbl>
              <a:tblPr/>
              <a:tblGrid>
                <a:gridCol w="709011"/>
                <a:gridCol w="731520"/>
                <a:gridCol w="832155"/>
                <a:gridCol w="639192"/>
                <a:gridCol w="852257"/>
                <a:gridCol w="639192"/>
                <a:gridCol w="639192"/>
                <a:gridCol w="568171"/>
                <a:gridCol w="624111"/>
                <a:gridCol w="540200"/>
                <a:gridCol w="540200"/>
              </a:tblGrid>
              <a:tr h="457200">
                <a:tc gridSpan="11">
                  <a:txBody>
                    <a:bodyPr/>
                    <a:lstStyle/>
                    <a:p>
                      <a:pPr algn="ctr" fontAlgn="ctr"/>
                      <a:r>
                        <a:rPr lang="tr-TR" sz="1600" b="1" i="0" u="none" strike="noStrike" dirty="0" smtClean="0">
                          <a:solidFill>
                            <a:srgbClr val="FFFF00"/>
                          </a:solidFill>
                          <a:effectLst/>
                          <a:latin typeface="Arial"/>
                        </a:rPr>
                        <a:t>GÖSTERGE</a:t>
                      </a:r>
                      <a:r>
                        <a:rPr lang="tr-TR" sz="1600" b="1" i="0" u="none" strike="noStrike" baseline="0" dirty="0" smtClean="0">
                          <a:solidFill>
                            <a:srgbClr val="FFFF00"/>
                          </a:solidFill>
                          <a:effectLst/>
                          <a:latin typeface="Arial"/>
                        </a:rPr>
                        <a:t> TABLOSU(657 SK 43/A MADDESİ)</a:t>
                      </a:r>
                      <a:endParaRPr lang="tr-TR" sz="1600" b="1" i="0" u="none" strike="noStrike" dirty="0">
                        <a:solidFill>
                          <a:srgbClr val="FFFF00"/>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tr-TR"/>
                    </a:p>
                  </a:txBody>
                  <a:tcPr/>
                </a:tc>
                <a:tc hMerge="1">
                  <a:txBody>
                    <a:bodyPr/>
                    <a:lstStyle/>
                    <a:p>
                      <a:pPr algn="ctr" fontAlgn="ctr"/>
                      <a:endParaRPr lang="tr-TR" sz="1600" b="1" i="0" u="none" strike="noStrike" dirty="0">
                        <a:effectLst/>
                        <a:latin typeface="Arial"/>
                      </a:endParaRP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6106">
                <a:tc rowSpan="2" gridSpan="2">
                  <a:txBody>
                    <a:bodyPr/>
                    <a:lstStyle/>
                    <a:p>
                      <a:pPr algn="ctr" fontAlgn="ctr"/>
                      <a:r>
                        <a:rPr lang="tr-TR" sz="1100" b="1" i="0" u="none" strike="noStrike" dirty="0">
                          <a:solidFill>
                            <a:srgbClr val="FFFF00"/>
                          </a:solidFill>
                          <a:effectLst/>
                          <a:latin typeface="Arial"/>
                        </a:rPr>
                        <a:t>GÖSTERGELER</a:t>
                      </a:r>
                    </a:p>
                  </a:txBody>
                  <a:tcPr marL="0" marR="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3366"/>
                    </a:solidFill>
                  </a:tcPr>
                </a:tc>
                <a:tc rowSpan="2" hMerge="1">
                  <a:txBody>
                    <a:bodyPr/>
                    <a:lstStyle/>
                    <a:p>
                      <a:endParaRPr lang="tr-TR"/>
                    </a:p>
                  </a:txBody>
                  <a:tcPr/>
                </a:tc>
                <a:tc gridSpan="9">
                  <a:txBody>
                    <a:bodyPr/>
                    <a:lstStyle/>
                    <a:p>
                      <a:pPr algn="ctr" fontAlgn="ctr"/>
                      <a:r>
                        <a:rPr lang="tr-TR" sz="1600" b="1" i="0" u="none" strike="noStrike" dirty="0">
                          <a:effectLst/>
                          <a:latin typeface="Arial"/>
                        </a:rPr>
                        <a:t>K  A  D  E  M  E</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8274">
                <a:tc gridSpan="2" vMerge="1">
                  <a:txBody>
                    <a:bodyPr/>
                    <a:lstStyle/>
                    <a:p>
                      <a:endParaRPr lang="tr-TR"/>
                    </a:p>
                  </a:txBody>
                  <a:tcPr/>
                </a:tc>
                <a:tc hMerge="1" vMerge="1">
                  <a:txBody>
                    <a:bodyPr/>
                    <a:lstStyle/>
                    <a:p>
                      <a:endParaRPr lang="tr-TR"/>
                    </a:p>
                  </a:txBody>
                  <a:tcPr/>
                </a:tc>
                <a:tc>
                  <a:txBody>
                    <a:bodyPr/>
                    <a:lstStyle/>
                    <a:p>
                      <a:pPr algn="ctr" fontAlgn="b"/>
                      <a:r>
                        <a:rPr lang="tr-TR" sz="1200" b="1" i="0" u="none" strike="noStrike" dirty="0">
                          <a:solidFill>
                            <a:srgbClr val="0000FF"/>
                          </a:solidFill>
                          <a:effectLst/>
                          <a:latin typeface="Arial"/>
                        </a:rPr>
                        <a:t>1</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200" b="1" i="0" u="none" strike="noStrike" dirty="0">
                          <a:solidFill>
                            <a:srgbClr val="0000FF"/>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200" b="1" i="0" u="none" strike="noStrike" dirty="0">
                          <a:solidFill>
                            <a:srgbClr val="0000FF"/>
                          </a:solidFill>
                          <a:effectLst/>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200" b="1" i="0" u="none" strike="noStrike">
                          <a:solidFill>
                            <a:srgbClr val="0000FF"/>
                          </a:solidFill>
                          <a:effectLst/>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200" b="1" i="0" u="none" strike="noStrike" dirty="0">
                          <a:solidFill>
                            <a:srgbClr val="0000FF"/>
                          </a:solidFill>
                          <a:effectLst/>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200" b="1" i="0" u="none" strike="noStrike" dirty="0">
                          <a:solidFill>
                            <a:srgbClr val="0000FF"/>
                          </a:solidFill>
                          <a:effectLst/>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200" b="1" i="0" u="none" strike="noStrike" dirty="0">
                          <a:solidFill>
                            <a:srgbClr val="0000FF"/>
                          </a:solidFill>
                          <a:effectLst/>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200" b="1" i="0" u="none" strike="noStrike" dirty="0">
                          <a:solidFill>
                            <a:srgbClr val="0000FF"/>
                          </a:solidFill>
                          <a:effectLst/>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200" b="1" i="0" u="none" strike="noStrike" dirty="0">
                          <a:solidFill>
                            <a:srgbClr val="0000FF"/>
                          </a:solidFill>
                          <a:effectLst/>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60000"/>
                        <a:lumOff val="40000"/>
                      </a:schemeClr>
                    </a:solidFill>
                  </a:tcPr>
                </a:tc>
              </a:tr>
              <a:tr h="312478">
                <a:tc rowSpan="15">
                  <a:txBody>
                    <a:bodyPr/>
                    <a:lstStyle/>
                    <a:p>
                      <a:pPr algn="ctr" fontAlgn="ctr"/>
                      <a:r>
                        <a:rPr lang="pt-BR" sz="1400" b="1" i="0" u="none" strike="noStrike" dirty="0">
                          <a:effectLst/>
                          <a:latin typeface="Arial"/>
                        </a:rPr>
                        <a:t>D  E  R  E  C  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tr-TR" sz="1200" b="1" i="0" u="none" strike="noStrike" dirty="0">
                          <a:solidFill>
                            <a:srgbClr val="0000FF"/>
                          </a:solidFill>
                          <a:effectLst/>
                          <a:latin typeface="Arial"/>
                        </a:rPr>
                        <a:t>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dirty="0">
                          <a:solidFill>
                            <a:srgbClr val="FF0000"/>
                          </a:solidFill>
                          <a:effectLst/>
                          <a:latin typeface="Arial"/>
                        </a:rPr>
                        <a:t>1320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2</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dirty="0">
                          <a:solidFill>
                            <a:srgbClr val="FF0000"/>
                          </a:solidFill>
                          <a:effectLst/>
                          <a:latin typeface="Arial"/>
                        </a:rPr>
                        <a:t>1155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1020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1065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1320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915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1020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1110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1155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1210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1265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835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915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1020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1065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1110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6</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760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915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985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7</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705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835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865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8</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660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760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785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620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705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740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10</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590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675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11</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560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620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645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ctr"/>
                      <a:r>
                        <a:rPr lang="tr-TR" sz="1200" b="1" i="0" u="none" strike="noStrike" dirty="0">
                          <a:solidFill>
                            <a:srgbClr val="0000FF"/>
                          </a:solidFill>
                          <a:effectLst/>
                          <a:latin typeface="Arial"/>
                        </a:rPr>
                        <a:t>12</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000" b="1" i="0" u="none" strike="noStrike">
                          <a:solidFill>
                            <a:srgbClr val="FF0000"/>
                          </a:solidFill>
                          <a:effectLst/>
                          <a:latin typeface="Arial"/>
                        </a:rPr>
                        <a:t>545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1" i="0" u="none" strike="noStrike">
                          <a:solidFill>
                            <a:srgbClr val="FF0000"/>
                          </a:solidFill>
                          <a:effectLst/>
                          <a:latin typeface="Arial"/>
                        </a:rPr>
                        <a:t>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1" i="0" u="none" strike="noStrike">
                          <a:solidFill>
                            <a:srgbClr val="FF0000"/>
                          </a:solidFill>
                          <a:effectLst/>
                          <a:latin typeface="Arial"/>
                        </a:rPr>
                        <a:t>555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1" i="0" u="none" strike="noStrike">
                          <a:solidFill>
                            <a:srgbClr val="FF0000"/>
                          </a:solidFill>
                          <a:effectLst/>
                          <a:latin typeface="Arial"/>
                        </a:rPr>
                        <a:t>560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1" i="0" u="none" strike="noStrike">
                          <a:solidFill>
                            <a:srgbClr val="FF0000"/>
                          </a:solidFill>
                          <a:effectLst/>
                          <a:latin typeface="Arial"/>
                        </a:rPr>
                        <a:t>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1" i="0" u="none" strike="noStrike">
                          <a:solidFill>
                            <a:srgbClr val="FF0000"/>
                          </a:solidFill>
                          <a:effectLst/>
                          <a:latin typeface="Arial"/>
                        </a:rPr>
                        <a:t>580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1" i="0" u="none" strike="noStrike">
                          <a:solidFill>
                            <a:srgbClr val="FF0000"/>
                          </a:solidFill>
                          <a:effectLst/>
                          <a:latin typeface="Arial"/>
                        </a:rPr>
                        <a:t>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1" i="0" u="none" strike="noStrike" dirty="0">
                          <a:solidFill>
                            <a:srgbClr val="FF0000"/>
                          </a:solidFill>
                          <a:effectLst/>
                          <a:latin typeface="Arial"/>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000" b="1" i="0" u="none" strike="noStrike" dirty="0">
                          <a:solidFill>
                            <a:srgbClr val="FF0000"/>
                          </a:solidFill>
                          <a:effectLst/>
                          <a:latin typeface="Arial"/>
                        </a:rPr>
                        <a:t>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13</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530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570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14</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515</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550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555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8274">
                <a:tc vMerge="1">
                  <a:txBody>
                    <a:bodyPr/>
                    <a:lstStyle/>
                    <a:p>
                      <a:endParaRPr lang="tr-TR"/>
                    </a:p>
                  </a:txBody>
                  <a:tcPr/>
                </a:tc>
                <a:tc>
                  <a:txBody>
                    <a:bodyPr/>
                    <a:lstStyle/>
                    <a:p>
                      <a:pPr algn="ctr" fontAlgn="b"/>
                      <a:r>
                        <a:rPr lang="tr-TR" sz="1200" b="1" i="0" u="none" strike="noStrike" dirty="0">
                          <a:solidFill>
                            <a:srgbClr val="0000FF"/>
                          </a:solidFill>
                          <a:effectLst/>
                          <a:latin typeface="Arial"/>
                        </a:rPr>
                        <a:t>15</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tr-TR" sz="1000" b="1" i="0" u="none" strike="noStrike">
                          <a:solidFill>
                            <a:srgbClr val="FF0000"/>
                          </a:solidFill>
                          <a:effectLst/>
                          <a:latin typeface="Arial"/>
                        </a:rPr>
                        <a:t>500</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a:solidFill>
                            <a:srgbClr val="FF0000"/>
                          </a:solidFill>
                          <a:effectLst/>
                          <a:latin typeface="Arial"/>
                        </a:rPr>
                        <a:t>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535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tr-TR" sz="1000" b="1" i="0" u="none" strike="noStrike" dirty="0">
                          <a:solidFill>
                            <a:srgbClr val="FF0000"/>
                          </a:solidFill>
                          <a:effectLst/>
                          <a:latin typeface="Arial"/>
                        </a:rPr>
                        <a:t>540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38222487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7985" y="359272"/>
            <a:ext cx="5675630" cy="473848"/>
          </a:xfrm>
          <a:prstGeom prst="rect">
            <a:avLst/>
          </a:prstGeom>
        </p:spPr>
        <p:txBody>
          <a:bodyPr vert="horz" wrap="square" lIns="0" tIns="12065" rIns="0" bIns="0" rtlCol="0">
            <a:spAutoFit/>
          </a:bodyPr>
          <a:lstStyle/>
          <a:p>
            <a:pPr marL="238760" algn="ctr">
              <a:lnSpc>
                <a:spcPct val="100000"/>
              </a:lnSpc>
              <a:spcBef>
                <a:spcPts val="95"/>
              </a:spcBef>
            </a:pPr>
            <a:r>
              <a:rPr lang="tr-TR" b="1" spc="-5" dirty="0" smtClean="0">
                <a:solidFill>
                  <a:schemeClr val="accent2">
                    <a:lumMod val="50000"/>
                  </a:schemeClr>
                </a:solidFill>
              </a:rPr>
              <a:t>AYLIKLAR / kıdem aylığı</a:t>
            </a:r>
            <a:endParaRPr b="1" spc="-5" dirty="0">
              <a:solidFill>
                <a:schemeClr val="accent2">
                  <a:lumMod val="50000"/>
                </a:schemeClr>
              </a:solidFill>
            </a:endParaRPr>
          </a:p>
        </p:txBody>
      </p:sp>
      <p:sp>
        <p:nvSpPr>
          <p:cNvPr id="22" name="object 22"/>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8007350" algn="l"/>
              </a:tabLst>
            </a:pPr>
            <a:r>
              <a:rPr strike="sngStrike" dirty="0">
                <a:solidFill>
                  <a:prstClr val="black"/>
                </a:solidFill>
              </a:rPr>
              <a:t> 	</a:t>
            </a:r>
            <a:fld id="{81D60167-4931-47E6-BA6A-407CBD079E47}" type="slidenum">
              <a:rPr strike="sngStrike" dirty="0">
                <a:solidFill>
                  <a:prstClr val="black"/>
                </a:solidFill>
              </a:rPr>
              <a:pPr marL="12700">
                <a:lnSpc>
                  <a:spcPts val="1375"/>
                </a:lnSpc>
                <a:tabLst>
                  <a:tab pos="8007350" algn="l"/>
                </a:tabLst>
              </a:pPr>
              <a:t>16</a:t>
            </a:fld>
            <a:r>
              <a:rPr strike="sngStrike" spc="120" dirty="0">
                <a:solidFill>
                  <a:prstClr val="black"/>
                </a:solidFill>
              </a:rPr>
              <a:t> </a:t>
            </a:r>
          </a:p>
        </p:txBody>
      </p:sp>
      <p:sp>
        <p:nvSpPr>
          <p:cNvPr id="3" name="object 3"/>
          <p:cNvSpPr txBox="1"/>
          <p:nvPr/>
        </p:nvSpPr>
        <p:spPr>
          <a:xfrm>
            <a:off x="647191" y="920242"/>
            <a:ext cx="8148955" cy="2343974"/>
          </a:xfrm>
          <a:prstGeom prst="rect">
            <a:avLst/>
          </a:prstGeom>
        </p:spPr>
        <p:txBody>
          <a:bodyPr vert="horz" wrap="square" lIns="0" tIns="29209" rIns="0" bIns="0" rtlCol="0">
            <a:spAutoFit/>
          </a:bodyPr>
          <a:lstStyle/>
          <a:p>
            <a:pPr marL="12700" marR="5080" indent="358140" algn="just">
              <a:lnSpc>
                <a:spcPct val="94800"/>
              </a:lnSpc>
              <a:spcBef>
                <a:spcPts val="229"/>
              </a:spcBef>
            </a:pPr>
            <a:r>
              <a:rPr sz="2200" b="1" spc="-5" dirty="0">
                <a:solidFill>
                  <a:srgbClr val="FF0000"/>
                </a:solidFill>
                <a:latin typeface="Times New Roman"/>
                <a:cs typeface="Times New Roman"/>
              </a:rPr>
              <a:t>Kıdem </a:t>
            </a:r>
            <a:r>
              <a:rPr sz="2200" b="1" spc="-25" dirty="0" err="1">
                <a:solidFill>
                  <a:srgbClr val="FF0000"/>
                </a:solidFill>
                <a:latin typeface="Times New Roman"/>
                <a:cs typeface="Times New Roman"/>
              </a:rPr>
              <a:t>Aylığı</a:t>
            </a:r>
            <a:r>
              <a:rPr sz="2200" b="1" spc="-25" dirty="0" smtClean="0">
                <a:solidFill>
                  <a:srgbClr val="FF0000"/>
                </a:solidFill>
                <a:latin typeface="Times New Roman"/>
                <a:cs typeface="Times New Roman"/>
              </a:rPr>
              <a:t>: </a:t>
            </a:r>
            <a:r>
              <a:rPr lang="tr-TR" sz="2200" spc="-5" dirty="0" smtClean="0">
                <a:solidFill>
                  <a:srgbClr val="006FC0"/>
                </a:solidFill>
                <a:latin typeface="Times New Roman"/>
                <a:cs typeface="Times New Roman"/>
              </a:rPr>
              <a:t>375 sayılı </a:t>
            </a:r>
            <a:r>
              <a:rPr lang="tr-TR" sz="2200" spc="-40" dirty="0" smtClean="0">
                <a:solidFill>
                  <a:srgbClr val="006FC0"/>
                </a:solidFill>
                <a:latin typeface="Times New Roman"/>
                <a:cs typeface="Times New Roman"/>
              </a:rPr>
              <a:t>KHK‟</a:t>
            </a:r>
            <a:r>
              <a:rPr lang="tr-TR" sz="2200" spc="-40" dirty="0" err="1" smtClean="0">
                <a:solidFill>
                  <a:srgbClr val="006FC0"/>
                </a:solidFill>
                <a:latin typeface="Times New Roman"/>
                <a:cs typeface="Times New Roman"/>
              </a:rPr>
              <a:t>nın</a:t>
            </a:r>
            <a:r>
              <a:rPr lang="tr-TR" sz="2200" spc="-40" dirty="0" smtClean="0">
                <a:solidFill>
                  <a:srgbClr val="006FC0"/>
                </a:solidFill>
                <a:latin typeface="Times New Roman"/>
                <a:cs typeface="Times New Roman"/>
              </a:rPr>
              <a:t> </a:t>
            </a:r>
            <a:r>
              <a:rPr lang="tr-TR" sz="2200" u="heavy" spc="-5" dirty="0" smtClean="0">
                <a:solidFill>
                  <a:srgbClr val="996600"/>
                </a:solidFill>
                <a:uFill>
                  <a:solidFill>
                    <a:srgbClr val="996600"/>
                  </a:solidFill>
                </a:uFill>
                <a:latin typeface="Times New Roman"/>
                <a:cs typeface="Times New Roman"/>
              </a:rPr>
              <a:t>1 inci </a:t>
            </a:r>
            <a:r>
              <a:rPr lang="tr-TR" sz="2200" spc="-5" dirty="0" smtClean="0">
                <a:solidFill>
                  <a:srgbClr val="996600"/>
                </a:solidFill>
                <a:latin typeface="Times New Roman"/>
                <a:cs typeface="Times New Roman"/>
              </a:rPr>
              <a:t> </a:t>
            </a:r>
            <a:r>
              <a:rPr lang="tr-TR" sz="2200" spc="-5" dirty="0" smtClean="0">
                <a:solidFill>
                  <a:srgbClr val="006FC0"/>
                </a:solidFill>
                <a:latin typeface="Times New Roman"/>
                <a:cs typeface="Times New Roman"/>
              </a:rPr>
              <a:t>maddesinde</a:t>
            </a:r>
            <a:r>
              <a:rPr lang="tr-TR" sz="2200" spc="10" dirty="0" smtClean="0">
                <a:solidFill>
                  <a:srgbClr val="006FC0"/>
                </a:solidFill>
                <a:latin typeface="Times New Roman"/>
                <a:cs typeface="Times New Roman"/>
              </a:rPr>
              <a:t> </a:t>
            </a:r>
            <a:r>
              <a:rPr lang="tr-TR" sz="2200" spc="-60" dirty="0" smtClean="0">
                <a:solidFill>
                  <a:srgbClr val="006FC0"/>
                </a:solidFill>
                <a:latin typeface="Times New Roman"/>
                <a:cs typeface="Times New Roman"/>
              </a:rPr>
              <a:t>düzenlenmiştir. </a:t>
            </a:r>
            <a:r>
              <a:rPr sz="2200" spc="-5" dirty="0" smtClean="0">
                <a:solidFill>
                  <a:srgbClr val="006FC0"/>
                </a:solidFill>
                <a:latin typeface="Times New Roman"/>
                <a:cs typeface="Times New Roman"/>
              </a:rPr>
              <a:t>Her </a:t>
            </a:r>
            <a:r>
              <a:rPr sz="2200" spc="-5" dirty="0">
                <a:solidFill>
                  <a:srgbClr val="006FC0"/>
                </a:solidFill>
                <a:latin typeface="Times New Roman"/>
                <a:cs typeface="Times New Roman"/>
              </a:rPr>
              <a:t>bir hizmet </a:t>
            </a:r>
            <a:r>
              <a:rPr sz="2200" dirty="0">
                <a:solidFill>
                  <a:srgbClr val="006FC0"/>
                </a:solidFill>
                <a:latin typeface="Times New Roman"/>
                <a:cs typeface="Times New Roman"/>
              </a:rPr>
              <a:t>yılı </a:t>
            </a:r>
            <a:r>
              <a:rPr sz="2200" spc="-5" dirty="0">
                <a:solidFill>
                  <a:srgbClr val="006FC0"/>
                </a:solidFill>
                <a:latin typeface="Times New Roman"/>
                <a:cs typeface="Times New Roman"/>
              </a:rPr>
              <a:t>için </a:t>
            </a:r>
            <a:r>
              <a:rPr sz="2200" dirty="0">
                <a:solidFill>
                  <a:srgbClr val="006FC0"/>
                </a:solidFill>
                <a:latin typeface="Times New Roman"/>
                <a:cs typeface="Times New Roman"/>
              </a:rPr>
              <a:t>20 </a:t>
            </a:r>
            <a:r>
              <a:rPr sz="2200" spc="-10" dirty="0">
                <a:solidFill>
                  <a:srgbClr val="006FC0"/>
                </a:solidFill>
                <a:latin typeface="Times New Roman"/>
                <a:cs typeface="Times New Roman"/>
              </a:rPr>
              <a:t>gösterge </a:t>
            </a:r>
            <a:r>
              <a:rPr sz="2200" spc="-5" dirty="0">
                <a:solidFill>
                  <a:srgbClr val="006FC0"/>
                </a:solidFill>
                <a:latin typeface="Times New Roman"/>
                <a:cs typeface="Times New Roman"/>
              </a:rPr>
              <a:t>rakamı ile aylık  katsayısının </a:t>
            </a:r>
            <a:r>
              <a:rPr sz="2200" spc="-5" dirty="0" err="1">
                <a:solidFill>
                  <a:srgbClr val="006FC0"/>
                </a:solidFill>
                <a:latin typeface="Times New Roman"/>
                <a:cs typeface="Times New Roman"/>
              </a:rPr>
              <a:t>çarpımından</a:t>
            </a:r>
            <a:r>
              <a:rPr sz="2200" spc="-5" dirty="0">
                <a:solidFill>
                  <a:srgbClr val="006FC0"/>
                </a:solidFill>
                <a:latin typeface="Times New Roman"/>
                <a:cs typeface="Times New Roman"/>
              </a:rPr>
              <a:t> </a:t>
            </a:r>
            <a:r>
              <a:rPr sz="2200" spc="-125" dirty="0" err="1" smtClean="0">
                <a:solidFill>
                  <a:srgbClr val="006FC0"/>
                </a:solidFill>
                <a:latin typeface="Times New Roman"/>
                <a:cs typeface="Times New Roman"/>
              </a:rPr>
              <a:t>olu</a:t>
            </a:r>
            <a:r>
              <a:rPr lang="tr-TR" sz="2200" spc="-125" dirty="0" smtClean="0">
                <a:solidFill>
                  <a:srgbClr val="006FC0"/>
                </a:solidFill>
                <a:latin typeface="Times New Roman"/>
                <a:cs typeface="Times New Roman"/>
              </a:rPr>
              <a:t>ş</a:t>
            </a:r>
            <a:r>
              <a:rPr sz="2200" spc="-125" dirty="0" err="1" smtClean="0">
                <a:solidFill>
                  <a:srgbClr val="006FC0"/>
                </a:solidFill>
                <a:latin typeface="Times New Roman"/>
                <a:cs typeface="Times New Roman"/>
              </a:rPr>
              <a:t>ur</a:t>
            </a:r>
            <a:r>
              <a:rPr sz="2200" spc="-125" dirty="0" smtClean="0">
                <a:solidFill>
                  <a:srgbClr val="006FC0"/>
                </a:solidFill>
                <a:latin typeface="Times New Roman"/>
                <a:cs typeface="Times New Roman"/>
              </a:rPr>
              <a:t>.</a:t>
            </a:r>
            <a:endParaRPr lang="tr-TR" sz="2200" spc="-125" dirty="0" smtClean="0">
              <a:solidFill>
                <a:srgbClr val="006FC0"/>
              </a:solidFill>
              <a:latin typeface="Times New Roman"/>
              <a:cs typeface="Times New Roman"/>
            </a:endParaRPr>
          </a:p>
          <a:p>
            <a:pPr marL="12700" marR="5080" indent="358140" algn="just">
              <a:lnSpc>
                <a:spcPct val="94800"/>
              </a:lnSpc>
              <a:spcBef>
                <a:spcPts val="229"/>
              </a:spcBef>
              <a:buFont typeface="Wingdings" pitchFamily="2" charset="2"/>
              <a:buChar char="Ø"/>
            </a:pPr>
            <a:r>
              <a:rPr sz="2200" spc="-125" dirty="0" smtClean="0">
                <a:solidFill>
                  <a:srgbClr val="006FC0"/>
                </a:solidFill>
                <a:latin typeface="Times New Roman"/>
                <a:cs typeface="Times New Roman"/>
              </a:rPr>
              <a:t> </a:t>
            </a:r>
            <a:r>
              <a:rPr sz="2200" dirty="0" smtClean="0">
                <a:solidFill>
                  <a:srgbClr val="006FC0"/>
                </a:solidFill>
                <a:latin typeface="Times New Roman"/>
                <a:cs typeface="Times New Roman"/>
              </a:rPr>
              <a:t>25 </a:t>
            </a:r>
            <a:r>
              <a:rPr sz="2200" dirty="0" err="1" smtClean="0">
                <a:solidFill>
                  <a:srgbClr val="006FC0"/>
                </a:solidFill>
                <a:latin typeface="Times New Roman"/>
                <a:cs typeface="Times New Roman"/>
              </a:rPr>
              <a:t>ve</a:t>
            </a:r>
            <a:r>
              <a:rPr sz="2200"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daha</a:t>
            </a:r>
            <a:r>
              <a:rPr sz="2200" spc="-5" dirty="0" smtClean="0">
                <a:solidFill>
                  <a:srgbClr val="006FC0"/>
                </a:solidFill>
                <a:latin typeface="Times New Roman"/>
                <a:cs typeface="Times New Roman"/>
              </a:rPr>
              <a:t> </a:t>
            </a:r>
            <a:r>
              <a:rPr sz="2200" dirty="0" err="1" smtClean="0">
                <a:solidFill>
                  <a:srgbClr val="006FC0"/>
                </a:solidFill>
                <a:latin typeface="Times New Roman"/>
                <a:cs typeface="Times New Roman"/>
              </a:rPr>
              <a:t>fazla</a:t>
            </a:r>
            <a:r>
              <a:rPr sz="2200"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hizmet</a:t>
            </a:r>
            <a:r>
              <a:rPr sz="2200" spc="-5" dirty="0" smtClean="0">
                <a:solidFill>
                  <a:srgbClr val="006FC0"/>
                </a:solidFill>
                <a:latin typeface="Times New Roman"/>
                <a:cs typeface="Times New Roman"/>
              </a:rPr>
              <a:t> </a:t>
            </a:r>
            <a:r>
              <a:rPr sz="2200" dirty="0" err="1" smtClean="0">
                <a:solidFill>
                  <a:srgbClr val="006FC0"/>
                </a:solidFill>
                <a:latin typeface="Times New Roman"/>
                <a:cs typeface="Times New Roman"/>
              </a:rPr>
              <a:t>yılını</a:t>
            </a:r>
            <a:r>
              <a:rPr sz="2200" dirty="0" smtClean="0">
                <a:solidFill>
                  <a:srgbClr val="006FC0"/>
                </a:solidFill>
                <a:latin typeface="Times New Roman"/>
                <a:cs typeface="Times New Roman"/>
              </a:rPr>
              <a:t>  </a:t>
            </a:r>
            <a:r>
              <a:rPr sz="2200" dirty="0" err="1" smtClean="0">
                <a:solidFill>
                  <a:srgbClr val="006FC0"/>
                </a:solidFill>
                <a:latin typeface="Times New Roman"/>
                <a:cs typeface="Times New Roman"/>
              </a:rPr>
              <a:t>dolduranlar</a:t>
            </a:r>
            <a:r>
              <a:rPr sz="2200"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için</a:t>
            </a:r>
            <a:r>
              <a:rPr sz="2200" spc="-5" dirty="0" smtClean="0">
                <a:solidFill>
                  <a:srgbClr val="006FC0"/>
                </a:solidFill>
                <a:latin typeface="Times New Roman"/>
                <a:cs typeface="Times New Roman"/>
              </a:rPr>
              <a:t> 25 </a:t>
            </a:r>
            <a:r>
              <a:rPr sz="2200" spc="-5" dirty="0" err="1" smtClean="0">
                <a:solidFill>
                  <a:srgbClr val="006FC0"/>
                </a:solidFill>
                <a:latin typeface="Times New Roman"/>
                <a:cs typeface="Times New Roman"/>
              </a:rPr>
              <a:t>hizmet</a:t>
            </a:r>
            <a:r>
              <a:rPr sz="2200" spc="-5" dirty="0" smtClean="0">
                <a:solidFill>
                  <a:srgbClr val="006FC0"/>
                </a:solidFill>
                <a:latin typeface="Times New Roman"/>
                <a:cs typeface="Times New Roman"/>
              </a:rPr>
              <a:t> </a:t>
            </a:r>
            <a:r>
              <a:rPr sz="2200" dirty="0" err="1" smtClean="0">
                <a:solidFill>
                  <a:srgbClr val="006FC0"/>
                </a:solidFill>
                <a:latin typeface="Times New Roman"/>
                <a:cs typeface="Times New Roman"/>
              </a:rPr>
              <a:t>yılının</a:t>
            </a:r>
            <a:r>
              <a:rPr sz="2200" dirty="0" smtClean="0">
                <a:solidFill>
                  <a:srgbClr val="006FC0"/>
                </a:solidFill>
                <a:latin typeface="Times New Roman"/>
                <a:cs typeface="Times New Roman"/>
              </a:rPr>
              <a:t> </a:t>
            </a:r>
            <a:r>
              <a:rPr sz="2200" spc="-85" dirty="0" err="1" smtClean="0">
                <a:solidFill>
                  <a:srgbClr val="006FC0"/>
                </a:solidFill>
                <a:latin typeface="Times New Roman"/>
                <a:cs typeface="Times New Roman"/>
              </a:rPr>
              <a:t>kar</a:t>
            </a:r>
            <a:r>
              <a:rPr lang="tr-TR" sz="2200" spc="-85" dirty="0" smtClean="0">
                <a:solidFill>
                  <a:srgbClr val="006FC0"/>
                </a:solidFill>
                <a:latin typeface="Times New Roman"/>
                <a:cs typeface="Times New Roman"/>
              </a:rPr>
              <a:t>ş</a:t>
            </a:r>
            <a:r>
              <a:rPr sz="2200" spc="-85" dirty="0" err="1" smtClean="0">
                <a:solidFill>
                  <a:srgbClr val="006FC0"/>
                </a:solidFill>
                <a:latin typeface="Times New Roman"/>
                <a:cs typeface="Times New Roman"/>
              </a:rPr>
              <a:t>ılığı</a:t>
            </a:r>
            <a:r>
              <a:rPr sz="2200" spc="-8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olan</a:t>
            </a:r>
            <a:r>
              <a:rPr sz="2200" spc="-5" dirty="0" smtClean="0">
                <a:solidFill>
                  <a:srgbClr val="006FC0"/>
                </a:solidFill>
                <a:latin typeface="Times New Roman"/>
                <a:cs typeface="Times New Roman"/>
              </a:rPr>
              <a:t> 500 </a:t>
            </a:r>
            <a:r>
              <a:rPr sz="2200" spc="-10" dirty="0" err="1" smtClean="0">
                <a:solidFill>
                  <a:srgbClr val="006FC0"/>
                </a:solidFill>
                <a:latin typeface="Times New Roman"/>
                <a:cs typeface="Times New Roman"/>
              </a:rPr>
              <a:t>gösterge</a:t>
            </a:r>
            <a:r>
              <a:rPr sz="2200" spc="-10"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rakamı</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dikkate</a:t>
            </a:r>
            <a:r>
              <a:rPr sz="2200" spc="-5" dirty="0" smtClean="0">
                <a:solidFill>
                  <a:srgbClr val="006FC0"/>
                </a:solidFill>
                <a:latin typeface="Times New Roman"/>
                <a:cs typeface="Times New Roman"/>
              </a:rPr>
              <a:t> </a:t>
            </a:r>
            <a:r>
              <a:rPr sz="2200" spc="-15" dirty="0" err="1" smtClean="0">
                <a:solidFill>
                  <a:srgbClr val="006FC0"/>
                </a:solidFill>
                <a:latin typeface="Times New Roman"/>
                <a:cs typeface="Times New Roman"/>
              </a:rPr>
              <a:t>alınmaktadır</a:t>
            </a:r>
            <a:r>
              <a:rPr sz="2200" spc="-15" dirty="0" smtClean="0">
                <a:solidFill>
                  <a:srgbClr val="006FC0"/>
                </a:solidFill>
                <a:latin typeface="Times New Roman"/>
                <a:cs typeface="Times New Roman"/>
              </a:rPr>
              <a:t>.</a:t>
            </a:r>
            <a:endParaRPr lang="tr-TR" sz="2200" dirty="0" smtClean="0">
              <a:solidFill>
                <a:prstClr val="black"/>
              </a:solidFill>
              <a:latin typeface="Times New Roman"/>
              <a:cs typeface="Times New Roman"/>
            </a:endParaRPr>
          </a:p>
          <a:p>
            <a:pPr marL="12700" marR="5080" indent="358140" algn="just">
              <a:lnSpc>
                <a:spcPct val="94800"/>
              </a:lnSpc>
              <a:spcBef>
                <a:spcPts val="229"/>
              </a:spcBef>
              <a:buFont typeface="Wingdings" pitchFamily="2" charset="2"/>
              <a:buChar char="Ø"/>
            </a:pPr>
            <a:r>
              <a:rPr sz="2200" spc="-5" dirty="0" err="1" smtClean="0">
                <a:solidFill>
                  <a:srgbClr val="006FC0"/>
                </a:solidFill>
                <a:latin typeface="Times New Roman"/>
                <a:cs typeface="Times New Roman"/>
              </a:rPr>
              <a:t>Kıdem</a:t>
            </a:r>
            <a:r>
              <a:rPr lang="tr-T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aylığının</a:t>
            </a:r>
            <a:r>
              <a:rPr lang="tr-T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tespitinde</a:t>
            </a:r>
            <a:r>
              <a:rPr lang="tr-TR" sz="2200" spc="-5" dirty="0" smtClean="0">
                <a:solidFill>
                  <a:srgbClr val="006FC0"/>
                </a:solidFill>
                <a:latin typeface="Times New Roman"/>
                <a:cs typeface="Times New Roman"/>
              </a:rPr>
              <a:t> </a:t>
            </a:r>
            <a:r>
              <a:rPr sz="2200" u="sng" spc="-80" dirty="0" err="1" smtClean="0">
                <a:solidFill>
                  <a:srgbClr val="006FC0"/>
                </a:solidFill>
                <a:latin typeface="Times New Roman"/>
                <a:cs typeface="Times New Roman"/>
              </a:rPr>
              <a:t>kazanılmı</a:t>
            </a:r>
            <a:r>
              <a:rPr lang="tr-TR" sz="2200" u="sng" spc="-80" dirty="0" smtClean="0">
                <a:solidFill>
                  <a:srgbClr val="006FC0"/>
                </a:solidFill>
                <a:latin typeface="Times New Roman"/>
                <a:cs typeface="Times New Roman"/>
              </a:rPr>
              <a:t>ş</a:t>
            </a:r>
            <a:r>
              <a:rPr sz="2200" u="sng" spc="-80" dirty="0">
                <a:solidFill>
                  <a:srgbClr val="006FC0"/>
                </a:solidFill>
                <a:latin typeface="Times New Roman"/>
                <a:cs typeface="Times New Roman"/>
              </a:rPr>
              <a:t>	</a:t>
            </a:r>
            <a:r>
              <a:rPr sz="2200" u="sng" spc="-5" dirty="0" err="1" smtClean="0">
                <a:solidFill>
                  <a:srgbClr val="006FC0"/>
                </a:solidFill>
                <a:latin typeface="Times New Roman"/>
                <a:cs typeface="Times New Roman"/>
              </a:rPr>
              <a:t>hak</a:t>
            </a:r>
            <a:r>
              <a:rPr lang="tr-TR" sz="2200" u="sng" spc="-5" dirty="0" smtClean="0">
                <a:solidFill>
                  <a:srgbClr val="006FC0"/>
                </a:solidFill>
                <a:latin typeface="Times New Roman"/>
                <a:cs typeface="Times New Roman"/>
              </a:rPr>
              <a:t> </a:t>
            </a:r>
            <a:r>
              <a:rPr sz="2200" u="sng" spc="-5" dirty="0" err="1" smtClean="0">
                <a:solidFill>
                  <a:srgbClr val="006FC0"/>
                </a:solidFill>
                <a:latin typeface="Times New Roman"/>
                <a:cs typeface="Times New Roman"/>
              </a:rPr>
              <a:t>aylığının</a:t>
            </a:r>
            <a:r>
              <a:rPr lang="tr-TR" sz="2200" u="sng"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hesabında</a:t>
            </a:r>
            <a:endParaRPr sz="2200" dirty="0" smtClean="0">
              <a:solidFill>
                <a:prstClr val="black"/>
              </a:solidFill>
              <a:latin typeface="Times New Roman"/>
              <a:cs typeface="Times New Roman"/>
            </a:endParaRPr>
          </a:p>
          <a:p>
            <a:pPr marL="12700">
              <a:lnSpc>
                <a:spcPts val="2570"/>
              </a:lnSpc>
            </a:pPr>
            <a:r>
              <a:rPr sz="2200" spc="-5" dirty="0" err="1" smtClean="0">
                <a:solidFill>
                  <a:srgbClr val="006FC0"/>
                </a:solidFill>
                <a:latin typeface="Times New Roman"/>
                <a:cs typeface="Times New Roman"/>
              </a:rPr>
              <a:t>değerlendirilen</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süreler</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esas</a:t>
            </a:r>
            <a:r>
              <a:rPr sz="2200" spc="25" dirty="0" smtClean="0">
                <a:solidFill>
                  <a:srgbClr val="006FC0"/>
                </a:solidFill>
                <a:latin typeface="Times New Roman"/>
                <a:cs typeface="Times New Roman"/>
              </a:rPr>
              <a:t> </a:t>
            </a:r>
            <a:r>
              <a:rPr sz="2200" spc="-15" dirty="0" err="1" smtClean="0">
                <a:solidFill>
                  <a:srgbClr val="006FC0"/>
                </a:solidFill>
                <a:latin typeface="Times New Roman"/>
                <a:cs typeface="Times New Roman"/>
              </a:rPr>
              <a:t>alınmaktadır</a:t>
            </a:r>
            <a:r>
              <a:rPr sz="2200" spc="-15" dirty="0" smtClean="0">
                <a:solidFill>
                  <a:srgbClr val="006FC0"/>
                </a:solidFill>
                <a:latin typeface="Times New Roman"/>
                <a:cs typeface="Times New Roman"/>
              </a:rPr>
              <a:t>.</a:t>
            </a:r>
            <a:endParaRPr sz="2200" dirty="0">
              <a:solidFill>
                <a:prstClr val="black"/>
              </a:solidFill>
              <a:latin typeface="Times New Roman"/>
              <a:cs typeface="Times New Roman"/>
            </a:endParaRPr>
          </a:p>
        </p:txBody>
      </p:sp>
      <p:sp>
        <p:nvSpPr>
          <p:cNvPr id="4" name="object 4"/>
          <p:cNvSpPr/>
          <p:nvPr/>
        </p:nvSpPr>
        <p:spPr>
          <a:xfrm>
            <a:off x="739063" y="3568700"/>
            <a:ext cx="2158949" cy="6350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object 5"/>
          <p:cNvSpPr txBox="1"/>
          <p:nvPr/>
        </p:nvSpPr>
        <p:spPr>
          <a:xfrm>
            <a:off x="1139139" y="3712845"/>
            <a:ext cx="1358265" cy="330835"/>
          </a:xfrm>
          <a:prstGeom prst="rect">
            <a:avLst/>
          </a:prstGeom>
        </p:spPr>
        <p:txBody>
          <a:bodyPr vert="horz" wrap="square" lIns="0" tIns="12700" rIns="0" bIns="0" rtlCol="0">
            <a:spAutoFit/>
          </a:bodyPr>
          <a:lstStyle/>
          <a:p>
            <a:pPr marL="12700">
              <a:spcBef>
                <a:spcPts val="100"/>
              </a:spcBef>
            </a:pPr>
            <a:r>
              <a:rPr sz="2000" spc="-5" dirty="0">
                <a:solidFill>
                  <a:srgbClr val="FF0000"/>
                </a:solidFill>
                <a:latin typeface="Times New Roman"/>
                <a:cs typeface="Times New Roman"/>
              </a:rPr>
              <a:t>Kıdem</a:t>
            </a:r>
            <a:r>
              <a:rPr sz="2000" spc="-65" dirty="0">
                <a:solidFill>
                  <a:srgbClr val="FF0000"/>
                </a:solidFill>
                <a:latin typeface="Times New Roman"/>
                <a:cs typeface="Times New Roman"/>
              </a:rPr>
              <a:t> </a:t>
            </a:r>
            <a:r>
              <a:rPr sz="2000" spc="-5" dirty="0">
                <a:solidFill>
                  <a:srgbClr val="FF0000"/>
                </a:solidFill>
                <a:latin typeface="Times New Roman"/>
                <a:cs typeface="Times New Roman"/>
              </a:rPr>
              <a:t>aylığı</a:t>
            </a:r>
            <a:endParaRPr sz="2000">
              <a:solidFill>
                <a:prstClr val="black"/>
              </a:solidFill>
              <a:latin typeface="Times New Roman"/>
              <a:cs typeface="Times New Roman"/>
            </a:endParaRPr>
          </a:p>
        </p:txBody>
      </p:sp>
      <p:sp>
        <p:nvSpPr>
          <p:cNvPr id="6" name="object 6"/>
          <p:cNvSpPr/>
          <p:nvPr/>
        </p:nvSpPr>
        <p:spPr>
          <a:xfrm>
            <a:off x="3133725" y="3733800"/>
            <a:ext cx="598805" cy="304800"/>
          </a:xfrm>
          <a:custGeom>
            <a:avLst/>
            <a:gdLst/>
            <a:ahLst/>
            <a:cxnLst/>
            <a:rect l="l" t="t" r="r" b="b"/>
            <a:pathLst>
              <a:path w="598804" h="304800">
                <a:moveTo>
                  <a:pt x="446150" y="0"/>
                </a:moveTo>
                <a:lnTo>
                  <a:pt x="446150" y="76200"/>
                </a:lnTo>
                <a:lnTo>
                  <a:pt x="0" y="76200"/>
                </a:lnTo>
                <a:lnTo>
                  <a:pt x="0" y="228600"/>
                </a:lnTo>
                <a:lnTo>
                  <a:pt x="446150" y="228600"/>
                </a:lnTo>
                <a:lnTo>
                  <a:pt x="446150" y="304800"/>
                </a:lnTo>
                <a:lnTo>
                  <a:pt x="598551" y="152400"/>
                </a:lnTo>
                <a:lnTo>
                  <a:pt x="44615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solidFill>
                <a:prstClr val="black"/>
              </a:solidFill>
            </a:endParaRPr>
          </a:p>
        </p:txBody>
      </p:sp>
      <p:sp>
        <p:nvSpPr>
          <p:cNvPr id="7" name="object 7"/>
          <p:cNvSpPr/>
          <p:nvPr/>
        </p:nvSpPr>
        <p:spPr>
          <a:xfrm>
            <a:off x="3133725" y="3733800"/>
            <a:ext cx="598805" cy="304800"/>
          </a:xfrm>
          <a:custGeom>
            <a:avLst/>
            <a:gdLst/>
            <a:ahLst/>
            <a:cxnLst/>
            <a:rect l="l" t="t" r="r" b="b"/>
            <a:pathLst>
              <a:path w="598804" h="304800">
                <a:moveTo>
                  <a:pt x="0" y="76200"/>
                </a:moveTo>
                <a:lnTo>
                  <a:pt x="446150" y="76200"/>
                </a:lnTo>
                <a:lnTo>
                  <a:pt x="446150" y="0"/>
                </a:lnTo>
                <a:lnTo>
                  <a:pt x="598551" y="152400"/>
                </a:lnTo>
                <a:lnTo>
                  <a:pt x="446150" y="304800"/>
                </a:lnTo>
                <a:lnTo>
                  <a:pt x="446150" y="228600"/>
                </a:lnTo>
                <a:lnTo>
                  <a:pt x="0" y="228600"/>
                </a:lnTo>
                <a:lnTo>
                  <a:pt x="0" y="76200"/>
                </a:lnTo>
                <a:close/>
              </a:path>
            </a:pathLst>
          </a:custGeom>
          <a:ln w="25400">
            <a:solidFill>
              <a:srgbClr val="946E00"/>
            </a:solidFill>
          </a:ln>
        </p:spPr>
        <p:txBody>
          <a:bodyPr wrap="square" lIns="0" tIns="0" rIns="0" bIns="0" rtlCol="0"/>
          <a:lstStyle/>
          <a:p>
            <a:endParaRPr>
              <a:solidFill>
                <a:prstClr val="black"/>
              </a:solidFill>
            </a:endParaRPr>
          </a:p>
        </p:txBody>
      </p:sp>
      <p:sp>
        <p:nvSpPr>
          <p:cNvPr id="8" name="object 8"/>
          <p:cNvSpPr/>
          <p:nvPr/>
        </p:nvSpPr>
        <p:spPr>
          <a:xfrm>
            <a:off x="3873500" y="3564382"/>
            <a:ext cx="4292600" cy="644143"/>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9" name="object 9"/>
          <p:cNvSpPr txBox="1"/>
          <p:nvPr/>
        </p:nvSpPr>
        <p:spPr>
          <a:xfrm>
            <a:off x="4307840" y="3713226"/>
            <a:ext cx="3426460" cy="330835"/>
          </a:xfrm>
          <a:prstGeom prst="rect">
            <a:avLst/>
          </a:prstGeom>
        </p:spPr>
        <p:txBody>
          <a:bodyPr vert="horz" wrap="square" lIns="0" tIns="12700" rIns="0" bIns="0" rtlCol="0">
            <a:spAutoFit/>
          </a:bodyPr>
          <a:lstStyle/>
          <a:p>
            <a:pPr marL="12700">
              <a:spcBef>
                <a:spcPts val="100"/>
              </a:spcBef>
            </a:pPr>
            <a:r>
              <a:rPr sz="2000" dirty="0">
                <a:solidFill>
                  <a:srgbClr val="006FC0"/>
                </a:solidFill>
                <a:latin typeface="Times New Roman"/>
                <a:cs typeface="Times New Roman"/>
              </a:rPr>
              <a:t>20 x </a:t>
            </a:r>
            <a:r>
              <a:rPr sz="2000" spc="-10" dirty="0">
                <a:solidFill>
                  <a:srgbClr val="006FC0"/>
                </a:solidFill>
                <a:latin typeface="Times New Roman"/>
                <a:cs typeface="Times New Roman"/>
              </a:rPr>
              <a:t>Hizmet </a:t>
            </a:r>
            <a:r>
              <a:rPr sz="2000" spc="-5" dirty="0">
                <a:solidFill>
                  <a:srgbClr val="006FC0"/>
                </a:solidFill>
                <a:latin typeface="Times New Roman"/>
                <a:cs typeface="Times New Roman"/>
              </a:rPr>
              <a:t>yılı </a:t>
            </a:r>
            <a:r>
              <a:rPr sz="2000" dirty="0">
                <a:solidFill>
                  <a:srgbClr val="006FC0"/>
                </a:solidFill>
                <a:latin typeface="Times New Roman"/>
                <a:cs typeface="Times New Roman"/>
              </a:rPr>
              <a:t>x </a:t>
            </a:r>
            <a:r>
              <a:rPr sz="2000" spc="-40" dirty="0">
                <a:solidFill>
                  <a:srgbClr val="006FC0"/>
                </a:solidFill>
                <a:latin typeface="Times New Roman"/>
                <a:cs typeface="Times New Roman"/>
              </a:rPr>
              <a:t>Aylık</a:t>
            </a:r>
            <a:r>
              <a:rPr sz="2000" spc="-175" dirty="0">
                <a:solidFill>
                  <a:srgbClr val="006FC0"/>
                </a:solidFill>
                <a:latin typeface="Times New Roman"/>
                <a:cs typeface="Times New Roman"/>
              </a:rPr>
              <a:t> </a:t>
            </a:r>
            <a:r>
              <a:rPr sz="2000" dirty="0">
                <a:solidFill>
                  <a:srgbClr val="006FC0"/>
                </a:solidFill>
                <a:latin typeface="Times New Roman"/>
                <a:cs typeface="Times New Roman"/>
              </a:rPr>
              <a:t>katsayısı</a:t>
            </a:r>
            <a:endParaRPr sz="2000">
              <a:solidFill>
                <a:prstClr val="black"/>
              </a:solidFill>
              <a:latin typeface="Times New Roman"/>
              <a:cs typeface="Times New Roman"/>
            </a:endParaRPr>
          </a:p>
        </p:txBody>
      </p:sp>
      <p:sp>
        <p:nvSpPr>
          <p:cNvPr id="10" name="object 10"/>
          <p:cNvSpPr/>
          <p:nvPr/>
        </p:nvSpPr>
        <p:spPr>
          <a:xfrm>
            <a:off x="4495800" y="4267200"/>
            <a:ext cx="2133600" cy="1009650"/>
          </a:xfrm>
          <a:custGeom>
            <a:avLst/>
            <a:gdLst/>
            <a:ahLst/>
            <a:cxnLst/>
            <a:rect l="l" t="t" r="r" b="b"/>
            <a:pathLst>
              <a:path w="2133600" h="1009650">
                <a:moveTo>
                  <a:pt x="2133600" y="433705"/>
                </a:moveTo>
                <a:lnTo>
                  <a:pt x="0" y="433705"/>
                </a:lnTo>
                <a:lnTo>
                  <a:pt x="1066800" y="1009650"/>
                </a:lnTo>
                <a:lnTo>
                  <a:pt x="2133600" y="433705"/>
                </a:lnTo>
                <a:close/>
              </a:path>
              <a:path w="2133600" h="1009650">
                <a:moveTo>
                  <a:pt x="1600200" y="0"/>
                </a:moveTo>
                <a:lnTo>
                  <a:pt x="533400" y="0"/>
                </a:lnTo>
                <a:lnTo>
                  <a:pt x="533400" y="433705"/>
                </a:lnTo>
                <a:lnTo>
                  <a:pt x="1600200" y="433705"/>
                </a:lnTo>
                <a:lnTo>
                  <a:pt x="16002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solidFill>
                <a:prstClr val="black"/>
              </a:solidFill>
            </a:endParaRPr>
          </a:p>
        </p:txBody>
      </p:sp>
      <p:sp>
        <p:nvSpPr>
          <p:cNvPr id="11" name="object 11"/>
          <p:cNvSpPr/>
          <p:nvPr/>
        </p:nvSpPr>
        <p:spPr>
          <a:xfrm>
            <a:off x="4495800" y="4267200"/>
            <a:ext cx="2133600" cy="1009650"/>
          </a:xfrm>
          <a:custGeom>
            <a:avLst/>
            <a:gdLst/>
            <a:ahLst/>
            <a:cxnLst/>
            <a:rect l="l" t="t" r="r" b="b"/>
            <a:pathLst>
              <a:path w="2133600" h="1009650">
                <a:moveTo>
                  <a:pt x="0" y="433705"/>
                </a:moveTo>
                <a:lnTo>
                  <a:pt x="533400" y="433705"/>
                </a:lnTo>
                <a:lnTo>
                  <a:pt x="533400" y="0"/>
                </a:lnTo>
                <a:lnTo>
                  <a:pt x="1600200" y="0"/>
                </a:lnTo>
                <a:lnTo>
                  <a:pt x="1600200" y="433705"/>
                </a:lnTo>
                <a:lnTo>
                  <a:pt x="2133600" y="433705"/>
                </a:lnTo>
                <a:lnTo>
                  <a:pt x="1066800" y="1009650"/>
                </a:lnTo>
                <a:lnTo>
                  <a:pt x="0" y="433705"/>
                </a:lnTo>
                <a:close/>
              </a:path>
            </a:pathLst>
          </a:custGeom>
          <a:ln w="25400">
            <a:solidFill>
              <a:srgbClr val="946E00"/>
            </a:solidFill>
          </a:ln>
        </p:spPr>
        <p:txBody>
          <a:bodyPr wrap="square" lIns="0" tIns="0" rIns="0" bIns="0" rtlCol="0"/>
          <a:lstStyle/>
          <a:p>
            <a:endParaRPr>
              <a:solidFill>
                <a:prstClr val="black"/>
              </a:solidFill>
            </a:endParaRPr>
          </a:p>
        </p:txBody>
      </p:sp>
      <p:sp>
        <p:nvSpPr>
          <p:cNvPr id="12" name="object 12"/>
          <p:cNvSpPr txBox="1"/>
          <p:nvPr/>
        </p:nvSpPr>
        <p:spPr>
          <a:xfrm>
            <a:off x="5108828" y="4488560"/>
            <a:ext cx="880744" cy="269240"/>
          </a:xfrm>
          <a:prstGeom prst="rect">
            <a:avLst/>
          </a:prstGeom>
        </p:spPr>
        <p:txBody>
          <a:bodyPr vert="horz" wrap="square" lIns="0" tIns="12065" rIns="0" bIns="0" rtlCol="0">
            <a:spAutoFit/>
          </a:bodyPr>
          <a:lstStyle/>
          <a:p>
            <a:pPr marL="12700">
              <a:spcBef>
                <a:spcPts val="95"/>
              </a:spcBef>
            </a:pPr>
            <a:r>
              <a:rPr sz="1600" b="1" spc="-15" dirty="0">
                <a:solidFill>
                  <a:srgbClr val="FF0000"/>
                </a:solidFill>
                <a:latin typeface="Times New Roman"/>
                <a:cs typeface="Times New Roman"/>
              </a:rPr>
              <a:t>K</a:t>
            </a:r>
            <a:r>
              <a:rPr sz="1600" b="1" spc="-5" dirty="0">
                <a:solidFill>
                  <a:srgbClr val="FF0000"/>
                </a:solidFill>
                <a:latin typeface="Times New Roman"/>
                <a:cs typeface="Times New Roman"/>
              </a:rPr>
              <a:t>esintiler</a:t>
            </a:r>
            <a:endParaRPr sz="1600">
              <a:solidFill>
                <a:prstClr val="black"/>
              </a:solidFill>
              <a:latin typeface="Times New Roman"/>
              <a:cs typeface="Times New Roman"/>
            </a:endParaRPr>
          </a:p>
        </p:txBody>
      </p:sp>
      <p:sp>
        <p:nvSpPr>
          <p:cNvPr id="13" name="object 13"/>
          <p:cNvSpPr/>
          <p:nvPr/>
        </p:nvSpPr>
        <p:spPr>
          <a:xfrm>
            <a:off x="3672204" y="4844160"/>
            <a:ext cx="1309370" cy="713740"/>
          </a:xfrm>
          <a:custGeom>
            <a:avLst/>
            <a:gdLst/>
            <a:ahLst/>
            <a:cxnLst/>
            <a:rect l="l" t="t" r="r" b="b"/>
            <a:pathLst>
              <a:path w="1309370" h="713739">
                <a:moveTo>
                  <a:pt x="654431" y="0"/>
                </a:moveTo>
                <a:lnTo>
                  <a:pt x="594862" y="1457"/>
                </a:lnTo>
                <a:lnTo>
                  <a:pt x="536793" y="5744"/>
                </a:lnTo>
                <a:lnTo>
                  <a:pt x="480453" y="12737"/>
                </a:lnTo>
                <a:lnTo>
                  <a:pt x="426074" y="22308"/>
                </a:lnTo>
                <a:lnTo>
                  <a:pt x="373887" y="34332"/>
                </a:lnTo>
                <a:lnTo>
                  <a:pt x="324122" y="48683"/>
                </a:lnTo>
                <a:lnTo>
                  <a:pt x="277011" y="65235"/>
                </a:lnTo>
                <a:lnTo>
                  <a:pt x="232785" y="83863"/>
                </a:lnTo>
                <a:lnTo>
                  <a:pt x="191674" y="104441"/>
                </a:lnTo>
                <a:lnTo>
                  <a:pt x="153910" y="126843"/>
                </a:lnTo>
                <a:lnTo>
                  <a:pt x="119724" y="150942"/>
                </a:lnTo>
                <a:lnTo>
                  <a:pt x="89346" y="176614"/>
                </a:lnTo>
                <a:lnTo>
                  <a:pt x="40941" y="232171"/>
                </a:lnTo>
                <a:lnTo>
                  <a:pt x="10543" y="292507"/>
                </a:lnTo>
                <a:lnTo>
                  <a:pt x="0" y="356615"/>
                </a:lnTo>
                <a:lnTo>
                  <a:pt x="2674" y="389078"/>
                </a:lnTo>
                <a:lnTo>
                  <a:pt x="23376" y="451426"/>
                </a:lnTo>
                <a:lnTo>
                  <a:pt x="63008" y="509499"/>
                </a:lnTo>
                <a:lnTo>
                  <a:pt x="119724" y="562289"/>
                </a:lnTo>
                <a:lnTo>
                  <a:pt x="153910" y="586388"/>
                </a:lnTo>
                <a:lnTo>
                  <a:pt x="191674" y="608790"/>
                </a:lnTo>
                <a:lnTo>
                  <a:pt x="232785" y="629368"/>
                </a:lnTo>
                <a:lnTo>
                  <a:pt x="277011" y="647996"/>
                </a:lnTo>
                <a:lnTo>
                  <a:pt x="324122" y="664548"/>
                </a:lnTo>
                <a:lnTo>
                  <a:pt x="373887" y="678899"/>
                </a:lnTo>
                <a:lnTo>
                  <a:pt x="426074" y="690923"/>
                </a:lnTo>
                <a:lnTo>
                  <a:pt x="480453" y="700494"/>
                </a:lnTo>
                <a:lnTo>
                  <a:pt x="536793" y="707487"/>
                </a:lnTo>
                <a:lnTo>
                  <a:pt x="594862" y="711774"/>
                </a:lnTo>
                <a:lnTo>
                  <a:pt x="654431" y="713232"/>
                </a:lnTo>
                <a:lnTo>
                  <a:pt x="713999" y="711774"/>
                </a:lnTo>
                <a:lnTo>
                  <a:pt x="772068" y="707487"/>
                </a:lnTo>
                <a:lnTo>
                  <a:pt x="828408" y="700494"/>
                </a:lnTo>
                <a:lnTo>
                  <a:pt x="882787" y="690923"/>
                </a:lnTo>
                <a:lnTo>
                  <a:pt x="934974" y="678899"/>
                </a:lnTo>
                <a:lnTo>
                  <a:pt x="984739" y="664548"/>
                </a:lnTo>
                <a:lnTo>
                  <a:pt x="1031850" y="647996"/>
                </a:lnTo>
                <a:lnTo>
                  <a:pt x="1076076" y="629368"/>
                </a:lnTo>
                <a:lnTo>
                  <a:pt x="1117187" y="608790"/>
                </a:lnTo>
                <a:lnTo>
                  <a:pt x="1154951" y="586388"/>
                </a:lnTo>
                <a:lnTo>
                  <a:pt x="1189137" y="562289"/>
                </a:lnTo>
                <a:lnTo>
                  <a:pt x="1219515" y="536617"/>
                </a:lnTo>
                <a:lnTo>
                  <a:pt x="1267920" y="481060"/>
                </a:lnTo>
                <a:lnTo>
                  <a:pt x="1298318" y="420724"/>
                </a:lnTo>
                <a:lnTo>
                  <a:pt x="1308862" y="356615"/>
                </a:lnTo>
                <a:lnTo>
                  <a:pt x="1306187" y="324153"/>
                </a:lnTo>
                <a:lnTo>
                  <a:pt x="1285485" y="261805"/>
                </a:lnTo>
                <a:lnTo>
                  <a:pt x="1245853" y="203732"/>
                </a:lnTo>
                <a:lnTo>
                  <a:pt x="1189137" y="150942"/>
                </a:lnTo>
                <a:lnTo>
                  <a:pt x="1154951" y="126843"/>
                </a:lnTo>
                <a:lnTo>
                  <a:pt x="1117187" y="104441"/>
                </a:lnTo>
                <a:lnTo>
                  <a:pt x="1076076" y="83863"/>
                </a:lnTo>
                <a:lnTo>
                  <a:pt x="1031850" y="65235"/>
                </a:lnTo>
                <a:lnTo>
                  <a:pt x="984739" y="48683"/>
                </a:lnTo>
                <a:lnTo>
                  <a:pt x="934974" y="34332"/>
                </a:lnTo>
                <a:lnTo>
                  <a:pt x="882787" y="22308"/>
                </a:lnTo>
                <a:lnTo>
                  <a:pt x="828408" y="12737"/>
                </a:lnTo>
                <a:lnTo>
                  <a:pt x="772068" y="5744"/>
                </a:lnTo>
                <a:lnTo>
                  <a:pt x="713999" y="1457"/>
                </a:lnTo>
                <a:lnTo>
                  <a:pt x="654431" y="0"/>
                </a:lnTo>
                <a:close/>
              </a:path>
            </a:pathLst>
          </a:custGeom>
          <a:solidFill>
            <a:srgbClr val="FFFFFF"/>
          </a:solidFill>
        </p:spPr>
        <p:txBody>
          <a:bodyPr wrap="square" lIns="0" tIns="0" rIns="0" bIns="0" rtlCol="0"/>
          <a:lstStyle/>
          <a:p>
            <a:endParaRPr>
              <a:solidFill>
                <a:prstClr val="black"/>
              </a:solidFill>
            </a:endParaRPr>
          </a:p>
        </p:txBody>
      </p:sp>
      <p:sp>
        <p:nvSpPr>
          <p:cNvPr id="14" name="object 14"/>
          <p:cNvSpPr/>
          <p:nvPr/>
        </p:nvSpPr>
        <p:spPr>
          <a:xfrm>
            <a:off x="3659632" y="4832222"/>
            <a:ext cx="1334134" cy="73786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5" name="object 15"/>
          <p:cNvSpPr txBox="1"/>
          <p:nvPr/>
        </p:nvSpPr>
        <p:spPr>
          <a:xfrm>
            <a:off x="3969511" y="4875402"/>
            <a:ext cx="716280" cy="635635"/>
          </a:xfrm>
          <a:prstGeom prst="rect">
            <a:avLst/>
          </a:prstGeom>
        </p:spPr>
        <p:txBody>
          <a:bodyPr vert="horz" wrap="square" lIns="0" tIns="12700" rIns="0" bIns="0" rtlCol="0">
            <a:spAutoFit/>
          </a:bodyPr>
          <a:lstStyle/>
          <a:p>
            <a:pPr marL="12700" marR="5080" indent="83820">
              <a:spcBef>
                <a:spcPts val="100"/>
              </a:spcBef>
            </a:pPr>
            <a:r>
              <a:rPr sz="2000" dirty="0">
                <a:solidFill>
                  <a:srgbClr val="006FC0"/>
                </a:solidFill>
                <a:latin typeface="Times New Roman"/>
                <a:cs typeface="Times New Roman"/>
              </a:rPr>
              <a:t>Gelir  </a:t>
            </a:r>
            <a:r>
              <a:rPr sz="2000" spc="5" dirty="0">
                <a:solidFill>
                  <a:srgbClr val="006FC0"/>
                </a:solidFill>
                <a:latin typeface="Times New Roman"/>
                <a:cs typeface="Times New Roman"/>
              </a:rPr>
              <a:t>v</a:t>
            </a:r>
            <a:r>
              <a:rPr sz="2000" dirty="0">
                <a:solidFill>
                  <a:srgbClr val="006FC0"/>
                </a:solidFill>
                <a:latin typeface="Times New Roman"/>
                <a:cs typeface="Times New Roman"/>
              </a:rPr>
              <a:t>e</a:t>
            </a:r>
            <a:r>
              <a:rPr sz="2000" spc="-30" dirty="0">
                <a:solidFill>
                  <a:srgbClr val="006FC0"/>
                </a:solidFill>
                <a:latin typeface="Times New Roman"/>
                <a:cs typeface="Times New Roman"/>
              </a:rPr>
              <a:t>r</a:t>
            </a:r>
            <a:r>
              <a:rPr sz="2000" spc="5" dirty="0">
                <a:solidFill>
                  <a:srgbClr val="006FC0"/>
                </a:solidFill>
                <a:latin typeface="Times New Roman"/>
                <a:cs typeface="Times New Roman"/>
              </a:rPr>
              <a:t>g</a:t>
            </a:r>
            <a:r>
              <a:rPr sz="2000" dirty="0">
                <a:solidFill>
                  <a:srgbClr val="006FC0"/>
                </a:solidFill>
                <a:latin typeface="Times New Roman"/>
                <a:cs typeface="Times New Roman"/>
              </a:rPr>
              <a:t>isi</a:t>
            </a:r>
            <a:endParaRPr sz="2000">
              <a:solidFill>
                <a:prstClr val="black"/>
              </a:solidFill>
              <a:latin typeface="Times New Roman"/>
              <a:cs typeface="Times New Roman"/>
            </a:endParaRPr>
          </a:p>
        </p:txBody>
      </p:sp>
      <p:sp>
        <p:nvSpPr>
          <p:cNvPr id="16" name="object 16"/>
          <p:cNvSpPr/>
          <p:nvPr/>
        </p:nvSpPr>
        <p:spPr>
          <a:xfrm>
            <a:off x="4957190" y="5431028"/>
            <a:ext cx="1308735" cy="713740"/>
          </a:xfrm>
          <a:custGeom>
            <a:avLst/>
            <a:gdLst/>
            <a:ahLst/>
            <a:cxnLst/>
            <a:rect l="l" t="t" r="r" b="b"/>
            <a:pathLst>
              <a:path w="1308735" h="713739">
                <a:moveTo>
                  <a:pt x="654304" y="0"/>
                </a:moveTo>
                <a:lnTo>
                  <a:pt x="594756" y="1456"/>
                </a:lnTo>
                <a:lnTo>
                  <a:pt x="536704" y="5743"/>
                </a:lnTo>
                <a:lnTo>
                  <a:pt x="480380" y="12734"/>
                </a:lnTo>
                <a:lnTo>
                  <a:pt x="426015" y="22303"/>
                </a:lnTo>
                <a:lnTo>
                  <a:pt x="373839" y="34324"/>
                </a:lnTo>
                <a:lnTo>
                  <a:pt x="324085" y="48672"/>
                </a:lnTo>
                <a:lnTo>
                  <a:pt x="276982" y="65221"/>
                </a:lnTo>
                <a:lnTo>
                  <a:pt x="232763" y="83845"/>
                </a:lnTo>
                <a:lnTo>
                  <a:pt x="191658" y="104419"/>
                </a:lnTo>
                <a:lnTo>
                  <a:pt x="153899" y="126816"/>
                </a:lnTo>
                <a:lnTo>
                  <a:pt x="119716" y="150911"/>
                </a:lnTo>
                <a:lnTo>
                  <a:pt x="89342" y="176578"/>
                </a:lnTo>
                <a:lnTo>
                  <a:pt x="40940" y="232126"/>
                </a:lnTo>
                <a:lnTo>
                  <a:pt x="10543" y="292453"/>
                </a:lnTo>
                <a:lnTo>
                  <a:pt x="0" y="356552"/>
                </a:lnTo>
                <a:lnTo>
                  <a:pt x="2674" y="389011"/>
                </a:lnTo>
                <a:lnTo>
                  <a:pt x="23375" y="451354"/>
                </a:lnTo>
                <a:lnTo>
                  <a:pt x="63006" y="509424"/>
                </a:lnTo>
                <a:lnTo>
                  <a:pt x="119716" y="562214"/>
                </a:lnTo>
                <a:lnTo>
                  <a:pt x="153899" y="586314"/>
                </a:lnTo>
                <a:lnTo>
                  <a:pt x="191658" y="608717"/>
                </a:lnTo>
                <a:lnTo>
                  <a:pt x="232763" y="629296"/>
                </a:lnTo>
                <a:lnTo>
                  <a:pt x="276982" y="647925"/>
                </a:lnTo>
                <a:lnTo>
                  <a:pt x="324085" y="664479"/>
                </a:lnTo>
                <a:lnTo>
                  <a:pt x="373839" y="678832"/>
                </a:lnTo>
                <a:lnTo>
                  <a:pt x="426015" y="690857"/>
                </a:lnTo>
                <a:lnTo>
                  <a:pt x="480380" y="700429"/>
                </a:lnTo>
                <a:lnTo>
                  <a:pt x="536704" y="707422"/>
                </a:lnTo>
                <a:lnTo>
                  <a:pt x="594756" y="711711"/>
                </a:lnTo>
                <a:lnTo>
                  <a:pt x="654304" y="713168"/>
                </a:lnTo>
                <a:lnTo>
                  <a:pt x="713872" y="711711"/>
                </a:lnTo>
                <a:lnTo>
                  <a:pt x="771941" y="707422"/>
                </a:lnTo>
                <a:lnTo>
                  <a:pt x="828281" y="700429"/>
                </a:lnTo>
                <a:lnTo>
                  <a:pt x="882660" y="690857"/>
                </a:lnTo>
                <a:lnTo>
                  <a:pt x="934847" y="678832"/>
                </a:lnTo>
                <a:lnTo>
                  <a:pt x="984612" y="664479"/>
                </a:lnTo>
                <a:lnTo>
                  <a:pt x="1031723" y="647925"/>
                </a:lnTo>
                <a:lnTo>
                  <a:pt x="1075949" y="629296"/>
                </a:lnTo>
                <a:lnTo>
                  <a:pt x="1117060" y="608717"/>
                </a:lnTo>
                <a:lnTo>
                  <a:pt x="1154824" y="586314"/>
                </a:lnTo>
                <a:lnTo>
                  <a:pt x="1189010" y="562214"/>
                </a:lnTo>
                <a:lnTo>
                  <a:pt x="1219388" y="536542"/>
                </a:lnTo>
                <a:lnTo>
                  <a:pt x="1267793" y="480986"/>
                </a:lnTo>
                <a:lnTo>
                  <a:pt x="1298191" y="420654"/>
                </a:lnTo>
                <a:lnTo>
                  <a:pt x="1308735" y="356552"/>
                </a:lnTo>
                <a:lnTo>
                  <a:pt x="1306060" y="324094"/>
                </a:lnTo>
                <a:lnTo>
                  <a:pt x="1285358" y="261755"/>
                </a:lnTo>
                <a:lnTo>
                  <a:pt x="1245726" y="203692"/>
                </a:lnTo>
                <a:lnTo>
                  <a:pt x="1189010" y="150911"/>
                </a:lnTo>
                <a:lnTo>
                  <a:pt x="1154824" y="126816"/>
                </a:lnTo>
                <a:lnTo>
                  <a:pt x="1117060" y="104419"/>
                </a:lnTo>
                <a:lnTo>
                  <a:pt x="1075949" y="83845"/>
                </a:lnTo>
                <a:lnTo>
                  <a:pt x="1031723" y="65221"/>
                </a:lnTo>
                <a:lnTo>
                  <a:pt x="984612" y="48672"/>
                </a:lnTo>
                <a:lnTo>
                  <a:pt x="934847" y="34324"/>
                </a:lnTo>
                <a:lnTo>
                  <a:pt x="882660" y="22303"/>
                </a:lnTo>
                <a:lnTo>
                  <a:pt x="828281" y="12734"/>
                </a:lnTo>
                <a:lnTo>
                  <a:pt x="771941" y="5743"/>
                </a:lnTo>
                <a:lnTo>
                  <a:pt x="713872" y="1456"/>
                </a:lnTo>
                <a:lnTo>
                  <a:pt x="654304" y="0"/>
                </a:lnTo>
                <a:close/>
              </a:path>
            </a:pathLst>
          </a:custGeom>
          <a:solidFill>
            <a:srgbClr val="FFFFFF"/>
          </a:solidFill>
        </p:spPr>
        <p:txBody>
          <a:bodyPr wrap="square" lIns="0" tIns="0" rIns="0" bIns="0" rtlCol="0"/>
          <a:lstStyle/>
          <a:p>
            <a:endParaRPr>
              <a:solidFill>
                <a:prstClr val="black"/>
              </a:solidFill>
            </a:endParaRPr>
          </a:p>
        </p:txBody>
      </p:sp>
      <p:sp>
        <p:nvSpPr>
          <p:cNvPr id="17" name="object 17"/>
          <p:cNvSpPr/>
          <p:nvPr/>
        </p:nvSpPr>
        <p:spPr>
          <a:xfrm>
            <a:off x="4944490" y="5419026"/>
            <a:ext cx="1334262" cy="73787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8" name="object 18"/>
          <p:cNvSpPr txBox="1"/>
          <p:nvPr/>
        </p:nvSpPr>
        <p:spPr>
          <a:xfrm>
            <a:off x="5233542" y="5462422"/>
            <a:ext cx="758190" cy="635635"/>
          </a:xfrm>
          <a:prstGeom prst="rect">
            <a:avLst/>
          </a:prstGeom>
        </p:spPr>
        <p:txBody>
          <a:bodyPr vert="horz" wrap="square" lIns="0" tIns="12700" rIns="0" bIns="0" rtlCol="0">
            <a:spAutoFit/>
          </a:bodyPr>
          <a:lstStyle/>
          <a:p>
            <a:pPr marL="33655" marR="5080" indent="-21590">
              <a:spcBef>
                <a:spcPts val="100"/>
              </a:spcBef>
            </a:pPr>
            <a:r>
              <a:rPr sz="2000" dirty="0">
                <a:solidFill>
                  <a:srgbClr val="006FC0"/>
                </a:solidFill>
                <a:latin typeface="Times New Roman"/>
                <a:cs typeface="Times New Roman"/>
              </a:rPr>
              <a:t>Da</a:t>
            </a:r>
            <a:r>
              <a:rPr sz="2000" spc="-20" dirty="0">
                <a:solidFill>
                  <a:srgbClr val="006FC0"/>
                </a:solidFill>
                <a:latin typeface="Times New Roman"/>
                <a:cs typeface="Times New Roman"/>
              </a:rPr>
              <a:t>m</a:t>
            </a:r>
            <a:r>
              <a:rPr sz="2000" dirty="0">
                <a:solidFill>
                  <a:srgbClr val="006FC0"/>
                </a:solidFill>
                <a:latin typeface="Times New Roman"/>
                <a:cs typeface="Times New Roman"/>
              </a:rPr>
              <a:t>ga  </a:t>
            </a:r>
            <a:r>
              <a:rPr sz="2000" spc="-5" dirty="0">
                <a:solidFill>
                  <a:srgbClr val="006FC0"/>
                </a:solidFill>
                <a:latin typeface="Times New Roman"/>
                <a:cs typeface="Times New Roman"/>
              </a:rPr>
              <a:t>vergisi</a:t>
            </a:r>
            <a:endParaRPr sz="2000">
              <a:solidFill>
                <a:prstClr val="black"/>
              </a:solidFill>
              <a:latin typeface="Times New Roman"/>
              <a:cs typeface="Times New Roman"/>
            </a:endParaRPr>
          </a:p>
        </p:txBody>
      </p:sp>
      <p:sp>
        <p:nvSpPr>
          <p:cNvPr id="19" name="object 19"/>
          <p:cNvSpPr/>
          <p:nvPr/>
        </p:nvSpPr>
        <p:spPr>
          <a:xfrm>
            <a:off x="6172200" y="4844160"/>
            <a:ext cx="1309370" cy="713740"/>
          </a:xfrm>
          <a:custGeom>
            <a:avLst/>
            <a:gdLst/>
            <a:ahLst/>
            <a:cxnLst/>
            <a:rect l="l" t="t" r="r" b="b"/>
            <a:pathLst>
              <a:path w="1309370" h="713739">
                <a:moveTo>
                  <a:pt x="654430" y="0"/>
                </a:moveTo>
                <a:lnTo>
                  <a:pt x="594862" y="1457"/>
                </a:lnTo>
                <a:lnTo>
                  <a:pt x="536793" y="5744"/>
                </a:lnTo>
                <a:lnTo>
                  <a:pt x="480453" y="12737"/>
                </a:lnTo>
                <a:lnTo>
                  <a:pt x="426074" y="22308"/>
                </a:lnTo>
                <a:lnTo>
                  <a:pt x="373887" y="34332"/>
                </a:lnTo>
                <a:lnTo>
                  <a:pt x="324122" y="48683"/>
                </a:lnTo>
                <a:lnTo>
                  <a:pt x="277011" y="65235"/>
                </a:lnTo>
                <a:lnTo>
                  <a:pt x="232785" y="83863"/>
                </a:lnTo>
                <a:lnTo>
                  <a:pt x="191674" y="104441"/>
                </a:lnTo>
                <a:lnTo>
                  <a:pt x="153910" y="126843"/>
                </a:lnTo>
                <a:lnTo>
                  <a:pt x="119724" y="150942"/>
                </a:lnTo>
                <a:lnTo>
                  <a:pt x="89346" y="176614"/>
                </a:lnTo>
                <a:lnTo>
                  <a:pt x="40941" y="232171"/>
                </a:lnTo>
                <a:lnTo>
                  <a:pt x="10543" y="292507"/>
                </a:lnTo>
                <a:lnTo>
                  <a:pt x="0" y="356615"/>
                </a:lnTo>
                <a:lnTo>
                  <a:pt x="2674" y="389078"/>
                </a:lnTo>
                <a:lnTo>
                  <a:pt x="23376" y="451426"/>
                </a:lnTo>
                <a:lnTo>
                  <a:pt x="63008" y="509499"/>
                </a:lnTo>
                <a:lnTo>
                  <a:pt x="119724" y="562289"/>
                </a:lnTo>
                <a:lnTo>
                  <a:pt x="153910" y="586388"/>
                </a:lnTo>
                <a:lnTo>
                  <a:pt x="191674" y="608790"/>
                </a:lnTo>
                <a:lnTo>
                  <a:pt x="232785" y="629368"/>
                </a:lnTo>
                <a:lnTo>
                  <a:pt x="277011" y="647996"/>
                </a:lnTo>
                <a:lnTo>
                  <a:pt x="324122" y="664548"/>
                </a:lnTo>
                <a:lnTo>
                  <a:pt x="373887" y="678899"/>
                </a:lnTo>
                <a:lnTo>
                  <a:pt x="426074" y="690923"/>
                </a:lnTo>
                <a:lnTo>
                  <a:pt x="480453" y="700494"/>
                </a:lnTo>
                <a:lnTo>
                  <a:pt x="536793" y="707487"/>
                </a:lnTo>
                <a:lnTo>
                  <a:pt x="594862" y="711774"/>
                </a:lnTo>
                <a:lnTo>
                  <a:pt x="654430" y="713232"/>
                </a:lnTo>
                <a:lnTo>
                  <a:pt x="713999" y="711774"/>
                </a:lnTo>
                <a:lnTo>
                  <a:pt x="772068" y="707487"/>
                </a:lnTo>
                <a:lnTo>
                  <a:pt x="828408" y="700494"/>
                </a:lnTo>
                <a:lnTo>
                  <a:pt x="882787" y="690923"/>
                </a:lnTo>
                <a:lnTo>
                  <a:pt x="934974" y="678899"/>
                </a:lnTo>
                <a:lnTo>
                  <a:pt x="984739" y="664548"/>
                </a:lnTo>
                <a:lnTo>
                  <a:pt x="1031850" y="647996"/>
                </a:lnTo>
                <a:lnTo>
                  <a:pt x="1076076" y="629368"/>
                </a:lnTo>
                <a:lnTo>
                  <a:pt x="1117187" y="608790"/>
                </a:lnTo>
                <a:lnTo>
                  <a:pt x="1154951" y="586388"/>
                </a:lnTo>
                <a:lnTo>
                  <a:pt x="1189137" y="562289"/>
                </a:lnTo>
                <a:lnTo>
                  <a:pt x="1219515" y="536617"/>
                </a:lnTo>
                <a:lnTo>
                  <a:pt x="1267920" y="481060"/>
                </a:lnTo>
                <a:lnTo>
                  <a:pt x="1298318" y="420724"/>
                </a:lnTo>
                <a:lnTo>
                  <a:pt x="1308861" y="356615"/>
                </a:lnTo>
                <a:lnTo>
                  <a:pt x="1306187" y="324153"/>
                </a:lnTo>
                <a:lnTo>
                  <a:pt x="1285485" y="261805"/>
                </a:lnTo>
                <a:lnTo>
                  <a:pt x="1245853" y="203732"/>
                </a:lnTo>
                <a:lnTo>
                  <a:pt x="1189137" y="150942"/>
                </a:lnTo>
                <a:lnTo>
                  <a:pt x="1154951" y="126843"/>
                </a:lnTo>
                <a:lnTo>
                  <a:pt x="1117187" y="104441"/>
                </a:lnTo>
                <a:lnTo>
                  <a:pt x="1076076" y="83863"/>
                </a:lnTo>
                <a:lnTo>
                  <a:pt x="1031850" y="65235"/>
                </a:lnTo>
                <a:lnTo>
                  <a:pt x="984739" y="48683"/>
                </a:lnTo>
                <a:lnTo>
                  <a:pt x="934974" y="34332"/>
                </a:lnTo>
                <a:lnTo>
                  <a:pt x="882787" y="22308"/>
                </a:lnTo>
                <a:lnTo>
                  <a:pt x="828408" y="12737"/>
                </a:lnTo>
                <a:lnTo>
                  <a:pt x="772068" y="5744"/>
                </a:lnTo>
                <a:lnTo>
                  <a:pt x="713999" y="1457"/>
                </a:lnTo>
                <a:lnTo>
                  <a:pt x="654430" y="0"/>
                </a:lnTo>
                <a:close/>
              </a:path>
            </a:pathLst>
          </a:custGeom>
          <a:solidFill>
            <a:srgbClr val="FFFFFF"/>
          </a:solidFill>
        </p:spPr>
        <p:txBody>
          <a:bodyPr wrap="square" lIns="0" tIns="0" rIns="0" bIns="0" rtlCol="0"/>
          <a:lstStyle/>
          <a:p>
            <a:endParaRPr>
              <a:solidFill>
                <a:prstClr val="black"/>
              </a:solidFill>
            </a:endParaRPr>
          </a:p>
        </p:txBody>
      </p:sp>
      <p:sp>
        <p:nvSpPr>
          <p:cNvPr id="20" name="object 20"/>
          <p:cNvSpPr/>
          <p:nvPr/>
        </p:nvSpPr>
        <p:spPr>
          <a:xfrm>
            <a:off x="6159500" y="4832222"/>
            <a:ext cx="1334261" cy="73786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1" name="object 21"/>
          <p:cNvSpPr txBox="1"/>
          <p:nvPr/>
        </p:nvSpPr>
        <p:spPr>
          <a:xfrm>
            <a:off x="6447282" y="4875402"/>
            <a:ext cx="761365" cy="635635"/>
          </a:xfrm>
          <a:prstGeom prst="rect">
            <a:avLst/>
          </a:prstGeom>
        </p:spPr>
        <p:txBody>
          <a:bodyPr vert="horz" wrap="square" lIns="0" tIns="12700" rIns="0" bIns="0" rtlCol="0">
            <a:spAutoFit/>
          </a:bodyPr>
          <a:lstStyle/>
          <a:p>
            <a:pPr marL="105410" marR="5080" indent="-93345">
              <a:spcBef>
                <a:spcPts val="100"/>
              </a:spcBef>
            </a:pPr>
            <a:r>
              <a:rPr sz="2000" dirty="0">
                <a:solidFill>
                  <a:srgbClr val="006FC0"/>
                </a:solidFill>
                <a:latin typeface="Times New Roman"/>
                <a:cs typeface="Times New Roman"/>
              </a:rPr>
              <a:t>Sig</a:t>
            </a:r>
            <a:r>
              <a:rPr sz="2000" spc="5" dirty="0">
                <a:solidFill>
                  <a:srgbClr val="006FC0"/>
                </a:solidFill>
                <a:latin typeface="Times New Roman"/>
                <a:cs typeface="Times New Roman"/>
              </a:rPr>
              <a:t>o</a:t>
            </a:r>
            <a:r>
              <a:rPr sz="2000" dirty="0">
                <a:solidFill>
                  <a:srgbClr val="006FC0"/>
                </a:solidFill>
                <a:latin typeface="Times New Roman"/>
                <a:cs typeface="Times New Roman"/>
              </a:rPr>
              <a:t>rta  </a:t>
            </a:r>
            <a:r>
              <a:rPr sz="2000" spc="-5" dirty="0">
                <a:solidFill>
                  <a:srgbClr val="006FC0"/>
                </a:solidFill>
                <a:latin typeface="Times New Roman"/>
                <a:cs typeface="Times New Roman"/>
              </a:rPr>
              <a:t>primi</a:t>
            </a:r>
            <a:endParaRPr sz="2000">
              <a:solidFill>
                <a:prstClr val="black"/>
              </a:solidFill>
              <a:latin typeface="Times New Roman"/>
              <a:cs typeface="Times New Roman"/>
            </a:endParaRPr>
          </a:p>
        </p:txBody>
      </p:sp>
      <p:sp>
        <p:nvSpPr>
          <p:cNvPr id="23" name="object 16"/>
          <p:cNvSpPr/>
          <p:nvPr/>
        </p:nvSpPr>
        <p:spPr>
          <a:xfrm>
            <a:off x="6324600" y="5715000"/>
            <a:ext cx="1447800" cy="914400"/>
          </a:xfrm>
          <a:prstGeom prst="rect">
            <a:avLst/>
          </a:prstGeom>
          <a:blipFill>
            <a:blip r:embed="rId7" cstate="print"/>
            <a:stretch>
              <a:fillRect/>
            </a:stretch>
          </a:blipFill>
        </p:spPr>
        <p:txBody>
          <a:bodyPr wrap="square" lIns="0" tIns="0" rIns="0" bIns="0" rtlCol="0"/>
          <a:lstStyle/>
          <a:p>
            <a:endParaRPr dirty="0"/>
          </a:p>
        </p:txBody>
      </p:sp>
      <p:sp>
        <p:nvSpPr>
          <p:cNvPr id="24" name="object 16"/>
          <p:cNvSpPr/>
          <p:nvPr/>
        </p:nvSpPr>
        <p:spPr>
          <a:xfrm>
            <a:off x="3429000" y="5638800"/>
            <a:ext cx="1447800" cy="914400"/>
          </a:xfrm>
          <a:prstGeom prst="rect">
            <a:avLst/>
          </a:prstGeom>
          <a:blipFill>
            <a:blip r:embed="rId7" cstate="print"/>
            <a:stretch>
              <a:fillRect/>
            </a:stretch>
          </a:blipFill>
        </p:spPr>
        <p:txBody>
          <a:bodyPr wrap="square" lIns="0" tIns="0" rIns="0" bIns="0" rtlCol="0"/>
          <a:lstStyle/>
          <a:p>
            <a:endParaRPr dirty="0"/>
          </a:p>
        </p:txBody>
      </p:sp>
      <p:sp>
        <p:nvSpPr>
          <p:cNvPr id="25" name="24 Metin kutusu"/>
          <p:cNvSpPr txBox="1"/>
          <p:nvPr/>
        </p:nvSpPr>
        <p:spPr>
          <a:xfrm>
            <a:off x="6477000" y="5867400"/>
            <a:ext cx="1219200" cy="646331"/>
          </a:xfrm>
          <a:prstGeom prst="rect">
            <a:avLst/>
          </a:prstGeom>
          <a:noFill/>
        </p:spPr>
        <p:txBody>
          <a:bodyPr wrap="square" rtlCol="0">
            <a:spAutoFit/>
          </a:bodyPr>
          <a:lstStyle/>
          <a:p>
            <a:pPr algn="ctr"/>
            <a:r>
              <a:rPr lang="tr-TR" dirty="0" smtClean="0">
                <a:solidFill>
                  <a:schemeClr val="accent2">
                    <a:lumMod val="75000"/>
                  </a:schemeClr>
                </a:solidFill>
              </a:rPr>
              <a:t>BES Kesintisi</a:t>
            </a:r>
            <a:endParaRPr lang="tr-TR" dirty="0">
              <a:solidFill>
                <a:schemeClr val="accent2">
                  <a:lumMod val="75000"/>
                </a:schemeClr>
              </a:solidFill>
            </a:endParaRPr>
          </a:p>
        </p:txBody>
      </p:sp>
      <p:sp>
        <p:nvSpPr>
          <p:cNvPr id="27" name="26 Metin kutusu"/>
          <p:cNvSpPr txBox="1"/>
          <p:nvPr/>
        </p:nvSpPr>
        <p:spPr>
          <a:xfrm>
            <a:off x="3581400" y="57912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Tree>
    <p:extLst>
      <p:ext uri="{BB962C8B-B14F-4D97-AF65-F5344CB8AC3E}">
        <p14:creationId xmlns:p14="http://schemas.microsoft.com/office/powerpoint/2010/main" val="1726560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6553200"/>
            <a:ext cx="8229600" cy="0"/>
          </a:xfrm>
          <a:custGeom>
            <a:avLst/>
            <a:gdLst/>
            <a:ahLst/>
            <a:cxnLst/>
            <a:rect l="l" t="t" r="r" b="b"/>
            <a:pathLst>
              <a:path w="8229600">
                <a:moveTo>
                  <a:pt x="0" y="0"/>
                </a:moveTo>
                <a:lnTo>
                  <a:pt x="8229600" y="0"/>
                </a:lnTo>
              </a:path>
            </a:pathLst>
          </a:custGeom>
          <a:ln w="19050">
            <a:solidFill>
              <a:srgbClr val="CC9900"/>
            </a:solidFill>
          </a:ln>
        </p:spPr>
        <p:txBody>
          <a:bodyPr wrap="square" lIns="0" tIns="0" rIns="0" bIns="0" rtlCol="0"/>
          <a:lstStyle/>
          <a:p>
            <a:endParaRPr>
              <a:solidFill>
                <a:prstClr val="black"/>
              </a:solidFill>
            </a:endParaRPr>
          </a:p>
        </p:txBody>
      </p:sp>
      <p:sp>
        <p:nvSpPr>
          <p:cNvPr id="3" name="object 3"/>
          <p:cNvSpPr txBox="1">
            <a:spLocks noGrp="1"/>
          </p:cNvSpPr>
          <p:nvPr>
            <p:ph type="title"/>
          </p:nvPr>
        </p:nvSpPr>
        <p:spPr>
          <a:xfrm>
            <a:off x="1734185" y="334009"/>
            <a:ext cx="5675630" cy="452120"/>
          </a:xfrm>
          <a:prstGeom prst="rect">
            <a:avLst/>
          </a:prstGeom>
        </p:spPr>
        <p:txBody>
          <a:bodyPr vert="horz" wrap="square" lIns="0" tIns="12065" rIns="0" bIns="0" rtlCol="0">
            <a:spAutoFit/>
          </a:bodyPr>
          <a:lstStyle/>
          <a:p>
            <a:pPr marL="238760" algn="ctr">
              <a:lnSpc>
                <a:spcPct val="100000"/>
              </a:lnSpc>
              <a:spcBef>
                <a:spcPts val="95"/>
              </a:spcBef>
            </a:pPr>
            <a:r>
              <a:rPr lang="tr-TR" spc="-10" dirty="0" smtClean="0"/>
              <a:t>AYLIKLAR</a:t>
            </a:r>
            <a:endParaRPr spc="-5" dirty="0"/>
          </a:p>
        </p:txBody>
      </p:sp>
      <p:sp>
        <p:nvSpPr>
          <p:cNvPr id="4" name="object 4"/>
          <p:cNvSpPr/>
          <p:nvPr/>
        </p:nvSpPr>
        <p:spPr>
          <a:xfrm>
            <a:off x="749300" y="4565777"/>
            <a:ext cx="2387600" cy="552323"/>
          </a:xfrm>
          <a:prstGeom prst="rect">
            <a:avLst/>
          </a:prstGeom>
          <a:blipFill>
            <a:blip r:embed="rId2" cstate="print"/>
            <a:stretch>
              <a:fillRect/>
            </a:stretch>
          </a:blipFill>
        </p:spPr>
        <p:txBody>
          <a:bodyPr wrap="square" lIns="0" tIns="0" rIns="0" bIns="0" rtlCol="0" anchor="ctr"/>
          <a:lstStyle/>
          <a:p>
            <a:pPr algn="ctr"/>
            <a:r>
              <a:rPr lang="tr-TR" spc="-5" dirty="0" smtClean="0">
                <a:solidFill>
                  <a:srgbClr val="FF0000"/>
                </a:solidFill>
                <a:latin typeface="Times New Roman"/>
                <a:cs typeface="Times New Roman"/>
              </a:rPr>
              <a:t>Ek</a:t>
            </a:r>
            <a:r>
              <a:rPr lang="tr-TR" spc="10" dirty="0" smtClean="0">
                <a:solidFill>
                  <a:srgbClr val="FF0000"/>
                </a:solidFill>
                <a:latin typeface="Times New Roman"/>
                <a:cs typeface="Times New Roman"/>
              </a:rPr>
              <a:t> </a:t>
            </a:r>
            <a:r>
              <a:rPr lang="tr-TR" spc="-10" dirty="0" smtClean="0">
                <a:solidFill>
                  <a:srgbClr val="FF0000"/>
                </a:solidFill>
                <a:latin typeface="Times New Roman"/>
                <a:cs typeface="Times New Roman"/>
              </a:rPr>
              <a:t>gösterge</a:t>
            </a:r>
            <a:r>
              <a:rPr lang="tr-TR" dirty="0" smtClean="0">
                <a:solidFill>
                  <a:srgbClr val="FF0000"/>
                </a:solidFill>
                <a:latin typeface="Times New Roman"/>
                <a:cs typeface="Times New Roman"/>
              </a:rPr>
              <a:t> aylığı</a:t>
            </a:r>
            <a:endParaRPr dirty="0">
              <a:solidFill>
                <a:prstClr val="black"/>
              </a:solidFill>
            </a:endParaRPr>
          </a:p>
        </p:txBody>
      </p:sp>
      <p:sp>
        <p:nvSpPr>
          <p:cNvPr id="5" name="object 5"/>
          <p:cNvSpPr/>
          <p:nvPr/>
        </p:nvSpPr>
        <p:spPr>
          <a:xfrm>
            <a:off x="3276600" y="4578350"/>
            <a:ext cx="762000" cy="527050"/>
          </a:xfrm>
          <a:custGeom>
            <a:avLst/>
            <a:gdLst/>
            <a:ahLst/>
            <a:cxnLst/>
            <a:rect l="l" t="t" r="r" b="b"/>
            <a:pathLst>
              <a:path w="762000" h="527050">
                <a:moveTo>
                  <a:pt x="546608" y="0"/>
                </a:moveTo>
                <a:lnTo>
                  <a:pt x="546608" y="131825"/>
                </a:lnTo>
                <a:lnTo>
                  <a:pt x="0" y="131825"/>
                </a:lnTo>
                <a:lnTo>
                  <a:pt x="0" y="395350"/>
                </a:lnTo>
                <a:lnTo>
                  <a:pt x="546608" y="395350"/>
                </a:lnTo>
                <a:lnTo>
                  <a:pt x="546608" y="527050"/>
                </a:lnTo>
                <a:lnTo>
                  <a:pt x="762000" y="263525"/>
                </a:lnTo>
                <a:lnTo>
                  <a:pt x="546608"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solidFill>
                <a:prstClr val="black"/>
              </a:solidFill>
            </a:endParaRPr>
          </a:p>
        </p:txBody>
      </p:sp>
      <p:sp>
        <p:nvSpPr>
          <p:cNvPr id="6" name="object 6"/>
          <p:cNvSpPr/>
          <p:nvPr/>
        </p:nvSpPr>
        <p:spPr>
          <a:xfrm>
            <a:off x="3276600" y="4578350"/>
            <a:ext cx="762000" cy="527050"/>
          </a:xfrm>
          <a:custGeom>
            <a:avLst/>
            <a:gdLst/>
            <a:ahLst/>
            <a:cxnLst/>
            <a:rect l="l" t="t" r="r" b="b"/>
            <a:pathLst>
              <a:path w="762000" h="527050">
                <a:moveTo>
                  <a:pt x="0" y="131825"/>
                </a:moveTo>
                <a:lnTo>
                  <a:pt x="546608" y="131825"/>
                </a:lnTo>
                <a:lnTo>
                  <a:pt x="546608" y="0"/>
                </a:lnTo>
                <a:lnTo>
                  <a:pt x="762000" y="263525"/>
                </a:lnTo>
                <a:lnTo>
                  <a:pt x="546608" y="527050"/>
                </a:lnTo>
                <a:lnTo>
                  <a:pt x="546608" y="395350"/>
                </a:lnTo>
                <a:lnTo>
                  <a:pt x="0" y="395350"/>
                </a:lnTo>
                <a:lnTo>
                  <a:pt x="0" y="131825"/>
                </a:lnTo>
                <a:close/>
              </a:path>
            </a:pathLst>
          </a:custGeom>
          <a:ln w="25400">
            <a:solidFill>
              <a:srgbClr val="946E00"/>
            </a:solidFill>
          </a:ln>
        </p:spPr>
        <p:txBody>
          <a:bodyPr wrap="square" lIns="0" tIns="0" rIns="0" bIns="0" rtlCol="0"/>
          <a:lstStyle/>
          <a:p>
            <a:endParaRPr>
              <a:solidFill>
                <a:prstClr val="black"/>
              </a:solidFill>
            </a:endParaRPr>
          </a:p>
        </p:txBody>
      </p:sp>
      <p:sp>
        <p:nvSpPr>
          <p:cNvPr id="7" name="object 7"/>
          <p:cNvSpPr/>
          <p:nvPr/>
        </p:nvSpPr>
        <p:spPr>
          <a:xfrm>
            <a:off x="4216400" y="4565777"/>
            <a:ext cx="3568700" cy="552323"/>
          </a:xfrm>
          <a:prstGeom prst="rect">
            <a:avLst/>
          </a:prstGeom>
          <a:blipFill>
            <a:blip r:embed="rId3" cstate="print"/>
            <a:stretch>
              <a:fillRect/>
            </a:stretch>
          </a:blipFill>
        </p:spPr>
        <p:txBody>
          <a:bodyPr wrap="square" lIns="0" tIns="0" rIns="0" bIns="0" rtlCol="0" anchor="ctr"/>
          <a:lstStyle/>
          <a:p>
            <a:pPr algn="ctr"/>
            <a:r>
              <a:rPr lang="tr-TR" spc="-5" dirty="0" smtClean="0">
                <a:solidFill>
                  <a:srgbClr val="006FC0"/>
                </a:solidFill>
                <a:latin typeface="Times New Roman"/>
                <a:cs typeface="Times New Roman"/>
              </a:rPr>
              <a:t>Ek </a:t>
            </a:r>
            <a:r>
              <a:rPr lang="tr-TR" spc="-10" dirty="0" smtClean="0">
                <a:solidFill>
                  <a:srgbClr val="006FC0"/>
                </a:solidFill>
                <a:latin typeface="Times New Roman"/>
                <a:cs typeface="Times New Roman"/>
              </a:rPr>
              <a:t>Gösterge </a:t>
            </a:r>
            <a:r>
              <a:rPr lang="tr-TR" spc="-5" dirty="0" smtClean="0">
                <a:solidFill>
                  <a:srgbClr val="006FC0"/>
                </a:solidFill>
                <a:latin typeface="Times New Roman"/>
                <a:cs typeface="Times New Roman"/>
              </a:rPr>
              <a:t>x </a:t>
            </a:r>
            <a:r>
              <a:rPr lang="tr-TR" spc="-40" dirty="0" smtClean="0">
                <a:solidFill>
                  <a:srgbClr val="006FC0"/>
                </a:solidFill>
                <a:latin typeface="Times New Roman"/>
                <a:cs typeface="Times New Roman"/>
              </a:rPr>
              <a:t>Aylık</a:t>
            </a:r>
            <a:r>
              <a:rPr lang="tr-TR" spc="-114" dirty="0" smtClean="0">
                <a:solidFill>
                  <a:srgbClr val="006FC0"/>
                </a:solidFill>
                <a:latin typeface="Times New Roman"/>
                <a:cs typeface="Times New Roman"/>
              </a:rPr>
              <a:t> </a:t>
            </a:r>
            <a:r>
              <a:rPr lang="tr-TR" spc="-5" dirty="0" smtClean="0">
                <a:solidFill>
                  <a:srgbClr val="006FC0"/>
                </a:solidFill>
                <a:latin typeface="Times New Roman"/>
                <a:cs typeface="Times New Roman"/>
              </a:rPr>
              <a:t>katsayısı</a:t>
            </a:r>
            <a:endParaRPr dirty="0">
              <a:solidFill>
                <a:prstClr val="black"/>
              </a:solidFill>
            </a:endParaRPr>
          </a:p>
        </p:txBody>
      </p:sp>
      <p:sp>
        <p:nvSpPr>
          <p:cNvPr id="8" name="object 8"/>
          <p:cNvSpPr txBox="1"/>
          <p:nvPr/>
        </p:nvSpPr>
        <p:spPr>
          <a:xfrm>
            <a:off x="381000" y="762000"/>
            <a:ext cx="8379460" cy="3885038"/>
          </a:xfrm>
          <a:prstGeom prst="rect">
            <a:avLst/>
          </a:prstGeom>
        </p:spPr>
        <p:txBody>
          <a:bodyPr vert="horz" wrap="square" lIns="0" tIns="12065" rIns="0" bIns="0" rtlCol="0">
            <a:spAutoFit/>
          </a:bodyPr>
          <a:lstStyle/>
          <a:p>
            <a:pPr marL="12700" marR="5080" indent="358140" algn="just">
              <a:spcBef>
                <a:spcPts val="95"/>
              </a:spcBef>
            </a:pPr>
            <a:r>
              <a:rPr lang="tr-TR" sz="2200" b="1" spc="-10" dirty="0" smtClean="0">
                <a:solidFill>
                  <a:srgbClr val="FF0000"/>
                </a:solidFill>
                <a:latin typeface="Times New Roman"/>
                <a:cs typeface="Times New Roman"/>
              </a:rPr>
              <a:t> E</a:t>
            </a:r>
            <a:r>
              <a:rPr sz="2200" b="1" spc="-10" dirty="0" smtClean="0">
                <a:solidFill>
                  <a:srgbClr val="FF0000"/>
                </a:solidFill>
                <a:latin typeface="Times New Roman"/>
                <a:cs typeface="Times New Roman"/>
              </a:rPr>
              <a:t>k </a:t>
            </a:r>
            <a:r>
              <a:rPr sz="2200" b="1" spc="-5" dirty="0" err="1" smtClean="0">
                <a:solidFill>
                  <a:srgbClr val="FF0000"/>
                </a:solidFill>
                <a:latin typeface="Times New Roman"/>
                <a:cs typeface="Times New Roman"/>
              </a:rPr>
              <a:t>Gösterge</a:t>
            </a:r>
            <a:r>
              <a:rPr sz="2200" b="1" spc="-5" dirty="0" smtClean="0">
                <a:solidFill>
                  <a:srgbClr val="FF0000"/>
                </a:solidFill>
                <a:latin typeface="Times New Roman"/>
                <a:cs typeface="Times New Roman"/>
              </a:rPr>
              <a:t> </a:t>
            </a:r>
            <a:r>
              <a:rPr sz="2200" b="1" spc="-25" dirty="0" err="1" smtClean="0">
                <a:solidFill>
                  <a:srgbClr val="FF0000"/>
                </a:solidFill>
                <a:latin typeface="Times New Roman"/>
                <a:cs typeface="Times New Roman"/>
              </a:rPr>
              <a:t>Aylığı</a:t>
            </a:r>
            <a:r>
              <a:rPr lang="tr-TR" sz="2200" b="1" spc="-25" dirty="0" smtClean="0">
                <a:solidFill>
                  <a:srgbClr val="FF0000"/>
                </a:solidFill>
                <a:latin typeface="Times New Roman"/>
                <a:cs typeface="Times New Roman"/>
              </a:rPr>
              <a:t>(idari personel)</a:t>
            </a:r>
            <a:r>
              <a:rPr sz="2200" b="1" spc="-25" dirty="0" smtClean="0">
                <a:solidFill>
                  <a:srgbClr val="FF0000"/>
                </a:solidFill>
                <a:latin typeface="Times New Roman"/>
                <a:cs typeface="Times New Roman"/>
              </a:rPr>
              <a:t>: </a:t>
            </a:r>
            <a:r>
              <a:rPr sz="2200" dirty="0" smtClean="0">
                <a:solidFill>
                  <a:srgbClr val="006FC0"/>
                </a:solidFill>
                <a:latin typeface="Times New Roman"/>
                <a:cs typeface="Times New Roman"/>
              </a:rPr>
              <a:t>657 </a:t>
            </a:r>
            <a:r>
              <a:rPr sz="2200" spc="-5" dirty="0" err="1" smtClean="0">
                <a:solidFill>
                  <a:srgbClr val="006FC0"/>
                </a:solidFill>
                <a:latin typeface="Times New Roman"/>
                <a:cs typeface="Times New Roman"/>
              </a:rPr>
              <a:t>sayılı</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Kanunun</a:t>
            </a:r>
            <a:r>
              <a:rPr sz="2200" spc="-5" dirty="0" smtClean="0">
                <a:solidFill>
                  <a:srgbClr val="006FC0"/>
                </a:solidFill>
                <a:latin typeface="Times New Roman"/>
                <a:cs typeface="Times New Roman"/>
              </a:rPr>
              <a:t> </a:t>
            </a:r>
            <a:r>
              <a:rPr sz="2200" u="heavy" dirty="0" smtClean="0">
                <a:solidFill>
                  <a:srgbClr val="996600"/>
                </a:solidFill>
                <a:uFill>
                  <a:solidFill>
                    <a:srgbClr val="996600"/>
                  </a:solidFill>
                </a:uFill>
                <a:latin typeface="Times New Roman"/>
                <a:cs typeface="Times New Roman"/>
              </a:rPr>
              <a:t>43/B </a:t>
            </a:r>
            <a:r>
              <a:rPr sz="2200" u="heavy" spc="-5" dirty="0" err="1" smtClean="0">
                <a:solidFill>
                  <a:srgbClr val="996600"/>
                </a:solidFill>
                <a:uFill>
                  <a:solidFill>
                    <a:srgbClr val="996600"/>
                  </a:solidFill>
                </a:uFill>
                <a:latin typeface="Times New Roman"/>
                <a:cs typeface="Times New Roman"/>
              </a:rPr>
              <a:t>maddesi</a:t>
            </a:r>
            <a:r>
              <a:rPr sz="2200" spc="-5" dirty="0" smtClean="0">
                <a:solidFill>
                  <a:srgbClr val="996600"/>
                </a:solidFill>
                <a:latin typeface="Times New Roman"/>
                <a:cs typeface="Times New Roman"/>
              </a:rPr>
              <a:t> </a:t>
            </a:r>
            <a:r>
              <a:rPr sz="2200" spc="-5" dirty="0" err="1" smtClean="0">
                <a:solidFill>
                  <a:srgbClr val="006FC0"/>
                </a:solidFill>
                <a:latin typeface="Times New Roman"/>
                <a:cs typeface="Times New Roman"/>
              </a:rPr>
              <a:t>uyarınca</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anılan</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Kanuna</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ekli</a:t>
            </a:r>
            <a:r>
              <a:rPr sz="2200" spc="-5" dirty="0" smtClean="0">
                <a:solidFill>
                  <a:srgbClr val="006FC0"/>
                </a:solidFill>
                <a:latin typeface="Times New Roman"/>
                <a:cs typeface="Times New Roman"/>
              </a:rPr>
              <a:t> </a:t>
            </a:r>
            <a:r>
              <a:rPr sz="2200" u="heavy" spc="-5" dirty="0" smtClean="0">
                <a:solidFill>
                  <a:srgbClr val="996600"/>
                </a:solidFill>
                <a:uFill>
                  <a:solidFill>
                    <a:srgbClr val="996600"/>
                  </a:solidFill>
                </a:uFill>
                <a:latin typeface="Times New Roman"/>
                <a:cs typeface="Times New Roman"/>
              </a:rPr>
              <a:t>I </a:t>
            </a:r>
            <a:r>
              <a:rPr sz="2200" u="heavy" dirty="0" err="1" smtClean="0">
                <a:solidFill>
                  <a:srgbClr val="996600"/>
                </a:solidFill>
                <a:uFill>
                  <a:solidFill>
                    <a:srgbClr val="996600"/>
                  </a:solidFill>
                </a:uFill>
                <a:latin typeface="Times New Roman"/>
                <a:cs typeface="Times New Roman"/>
              </a:rPr>
              <a:t>ve</a:t>
            </a:r>
            <a:r>
              <a:rPr sz="2200" u="heavy" dirty="0" smtClean="0">
                <a:solidFill>
                  <a:srgbClr val="996600"/>
                </a:solidFill>
                <a:uFill>
                  <a:solidFill>
                    <a:srgbClr val="996600"/>
                  </a:solidFill>
                </a:uFill>
                <a:latin typeface="Times New Roman"/>
                <a:cs typeface="Times New Roman"/>
              </a:rPr>
              <a:t> </a:t>
            </a:r>
            <a:r>
              <a:rPr sz="2200" u="heavy" spc="-5" dirty="0" smtClean="0">
                <a:solidFill>
                  <a:srgbClr val="996600"/>
                </a:solidFill>
                <a:uFill>
                  <a:solidFill>
                    <a:srgbClr val="996600"/>
                  </a:solidFill>
                </a:uFill>
                <a:latin typeface="Times New Roman"/>
                <a:cs typeface="Times New Roman"/>
              </a:rPr>
              <a:t>II </a:t>
            </a:r>
            <a:r>
              <a:rPr sz="2200" u="heavy" dirty="0" err="1" smtClean="0">
                <a:solidFill>
                  <a:srgbClr val="996600"/>
                </a:solidFill>
                <a:uFill>
                  <a:solidFill>
                    <a:srgbClr val="996600"/>
                  </a:solidFill>
                </a:uFill>
                <a:latin typeface="Times New Roman"/>
                <a:cs typeface="Times New Roman"/>
              </a:rPr>
              <a:t>sayılı</a:t>
            </a:r>
            <a:r>
              <a:rPr sz="2200" u="heavy" dirty="0" smtClean="0">
                <a:solidFill>
                  <a:srgbClr val="996600"/>
                </a:solidFill>
                <a:uFill>
                  <a:solidFill>
                    <a:srgbClr val="996600"/>
                  </a:solidFill>
                </a:uFill>
                <a:latin typeface="Times New Roman"/>
                <a:cs typeface="Times New Roman"/>
              </a:rPr>
              <a:t> </a:t>
            </a:r>
            <a:r>
              <a:rPr sz="2200" u="heavy" spc="-5" dirty="0" err="1" smtClean="0">
                <a:solidFill>
                  <a:srgbClr val="996600"/>
                </a:solidFill>
                <a:uFill>
                  <a:solidFill>
                    <a:srgbClr val="996600"/>
                  </a:solidFill>
                </a:uFill>
                <a:latin typeface="Times New Roman"/>
                <a:cs typeface="Times New Roman"/>
              </a:rPr>
              <a:t>Cetvellerde</a:t>
            </a:r>
            <a:r>
              <a:rPr sz="2200" spc="-5" dirty="0" smtClean="0">
                <a:solidFill>
                  <a:srgbClr val="996600"/>
                </a:solidFill>
                <a:latin typeface="Times New Roman"/>
                <a:cs typeface="Times New Roman"/>
              </a:rPr>
              <a:t> </a:t>
            </a:r>
            <a:r>
              <a:rPr sz="2200" spc="-60" dirty="0" err="1" smtClean="0">
                <a:solidFill>
                  <a:srgbClr val="006FC0"/>
                </a:solidFill>
                <a:latin typeface="Times New Roman"/>
                <a:cs typeface="Times New Roman"/>
              </a:rPr>
              <a:t>düzenlenmi</a:t>
            </a:r>
            <a:r>
              <a:rPr lang="tr-TR" sz="2200" spc="-60" dirty="0" smtClean="0">
                <a:solidFill>
                  <a:srgbClr val="006FC0"/>
                </a:solidFill>
                <a:latin typeface="Times New Roman"/>
                <a:cs typeface="Times New Roman"/>
              </a:rPr>
              <a:t>ş</a:t>
            </a:r>
            <a:r>
              <a:rPr sz="2200" spc="-60" dirty="0" err="1" smtClean="0">
                <a:solidFill>
                  <a:srgbClr val="006FC0"/>
                </a:solidFill>
                <a:latin typeface="Times New Roman"/>
                <a:cs typeface="Times New Roman"/>
              </a:rPr>
              <a:t>tir</a:t>
            </a:r>
            <a:r>
              <a:rPr sz="2200" spc="-60"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Ek</a:t>
            </a:r>
            <a:r>
              <a:rPr sz="2200" spc="-5" dirty="0" smtClean="0">
                <a:solidFill>
                  <a:srgbClr val="006FC0"/>
                </a:solidFill>
                <a:latin typeface="Times New Roman"/>
                <a:cs typeface="Times New Roman"/>
              </a:rPr>
              <a:t> </a:t>
            </a:r>
            <a:r>
              <a:rPr sz="2200" spc="-10" dirty="0" err="1" smtClean="0">
                <a:solidFill>
                  <a:srgbClr val="006FC0"/>
                </a:solidFill>
                <a:latin typeface="Times New Roman"/>
                <a:cs typeface="Times New Roman"/>
              </a:rPr>
              <a:t>gösterge</a:t>
            </a:r>
            <a:r>
              <a:rPr sz="2200" spc="-10"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rakamları</a:t>
            </a:r>
            <a:r>
              <a:rPr sz="2200" spc="-5" dirty="0" smtClean="0">
                <a:solidFill>
                  <a:srgbClr val="006FC0"/>
                </a:solidFill>
                <a:latin typeface="Times New Roman"/>
                <a:cs typeface="Times New Roman"/>
              </a:rPr>
              <a:t> </a:t>
            </a:r>
            <a:r>
              <a:rPr sz="2200" dirty="0" err="1" smtClean="0">
                <a:solidFill>
                  <a:srgbClr val="006FC0"/>
                </a:solidFill>
                <a:latin typeface="Times New Roman"/>
                <a:cs typeface="Times New Roman"/>
              </a:rPr>
              <a:t>personelin</a:t>
            </a:r>
            <a:r>
              <a:rPr sz="2200" dirty="0" smtClean="0">
                <a:solidFill>
                  <a:srgbClr val="006FC0"/>
                </a:solidFill>
                <a:latin typeface="Times New Roman"/>
                <a:cs typeface="Times New Roman"/>
              </a:rPr>
              <a:t>; </a:t>
            </a:r>
            <a:r>
              <a:rPr sz="2200" b="1" spc="-10" dirty="0" err="1" smtClean="0">
                <a:solidFill>
                  <a:srgbClr val="006FC0"/>
                </a:solidFill>
                <a:latin typeface="Times New Roman"/>
                <a:cs typeface="Times New Roman"/>
              </a:rPr>
              <a:t>hizmet</a:t>
            </a:r>
            <a:r>
              <a:rPr sz="2200" b="1" spc="-10" dirty="0" smtClean="0">
                <a:solidFill>
                  <a:srgbClr val="006FC0"/>
                </a:solidFill>
                <a:latin typeface="Times New Roman"/>
                <a:cs typeface="Times New Roman"/>
              </a:rPr>
              <a:t> </a:t>
            </a:r>
            <a:r>
              <a:rPr sz="2200" b="1" spc="-5" dirty="0" err="1" smtClean="0">
                <a:solidFill>
                  <a:srgbClr val="006FC0"/>
                </a:solidFill>
                <a:latin typeface="Times New Roman"/>
                <a:cs typeface="Times New Roman"/>
              </a:rPr>
              <a:t>sınıfı</a:t>
            </a:r>
            <a:r>
              <a:rPr sz="2200" spc="-5" dirty="0" smtClean="0">
                <a:solidFill>
                  <a:srgbClr val="006FC0"/>
                </a:solidFill>
                <a:latin typeface="Times New Roman"/>
                <a:cs typeface="Times New Roman"/>
              </a:rPr>
              <a:t>, </a:t>
            </a:r>
            <a:r>
              <a:rPr sz="2200" b="1" spc="-10" dirty="0" err="1" smtClean="0">
                <a:solidFill>
                  <a:srgbClr val="006FC0"/>
                </a:solidFill>
                <a:latin typeface="Times New Roman"/>
                <a:cs typeface="Times New Roman"/>
              </a:rPr>
              <a:t>kadro</a:t>
            </a:r>
            <a:r>
              <a:rPr sz="2200" b="1" spc="-10" dirty="0" smtClean="0">
                <a:solidFill>
                  <a:srgbClr val="006FC0"/>
                </a:solidFill>
                <a:latin typeface="Times New Roman"/>
                <a:cs typeface="Times New Roman"/>
              </a:rPr>
              <a:t> </a:t>
            </a:r>
            <a:r>
              <a:rPr sz="2200" b="1" spc="-5" dirty="0" err="1" smtClean="0">
                <a:solidFill>
                  <a:srgbClr val="006FC0"/>
                </a:solidFill>
                <a:latin typeface="Times New Roman"/>
                <a:cs typeface="Times New Roman"/>
              </a:rPr>
              <a:t>unvanı</a:t>
            </a:r>
            <a:r>
              <a:rPr sz="2200" spc="-5" dirty="0" smtClean="0">
                <a:solidFill>
                  <a:srgbClr val="006FC0"/>
                </a:solidFill>
                <a:latin typeface="Times New Roman"/>
                <a:cs typeface="Times New Roman"/>
              </a:rPr>
              <a:t>, </a:t>
            </a:r>
            <a:r>
              <a:rPr sz="2200" b="1" spc="-5" dirty="0" err="1" smtClean="0">
                <a:solidFill>
                  <a:srgbClr val="006FC0"/>
                </a:solidFill>
                <a:latin typeface="Times New Roman"/>
                <a:cs typeface="Times New Roman"/>
              </a:rPr>
              <a:t>öğrenim</a:t>
            </a:r>
            <a:r>
              <a:rPr sz="2200" b="1" spc="-5" dirty="0" smtClean="0">
                <a:solidFill>
                  <a:srgbClr val="006FC0"/>
                </a:solidFill>
                <a:latin typeface="Times New Roman"/>
                <a:cs typeface="Times New Roman"/>
              </a:rPr>
              <a:t> </a:t>
            </a:r>
            <a:r>
              <a:rPr sz="2200" b="1" dirty="0" err="1" smtClean="0">
                <a:solidFill>
                  <a:srgbClr val="006FC0"/>
                </a:solidFill>
                <a:latin typeface="Times New Roman"/>
                <a:cs typeface="Times New Roman"/>
              </a:rPr>
              <a:t>durumu</a:t>
            </a:r>
            <a:r>
              <a:rPr sz="2200" b="1" dirty="0" smtClean="0">
                <a:solidFill>
                  <a:srgbClr val="006FC0"/>
                </a:solidFill>
                <a:latin typeface="Times New Roman"/>
                <a:cs typeface="Times New Roman"/>
              </a:rPr>
              <a:t> </a:t>
            </a:r>
            <a:r>
              <a:rPr sz="2200" dirty="0" err="1" smtClean="0">
                <a:solidFill>
                  <a:srgbClr val="006FC0"/>
                </a:solidFill>
                <a:latin typeface="Times New Roman"/>
                <a:cs typeface="Times New Roman"/>
              </a:rPr>
              <a:t>ve</a:t>
            </a:r>
            <a:r>
              <a:rPr sz="2200" dirty="0" smtClean="0">
                <a:solidFill>
                  <a:srgbClr val="006FC0"/>
                </a:solidFill>
                <a:latin typeface="Times New Roman"/>
                <a:cs typeface="Times New Roman"/>
              </a:rPr>
              <a:t>  </a:t>
            </a:r>
            <a:r>
              <a:rPr sz="2200" b="1" dirty="0" err="1" smtClean="0">
                <a:solidFill>
                  <a:srgbClr val="006FC0"/>
                </a:solidFill>
                <a:latin typeface="Times New Roman"/>
                <a:cs typeface="Times New Roman"/>
              </a:rPr>
              <a:t>aylık</a:t>
            </a:r>
            <a:r>
              <a:rPr sz="2200" b="1" dirty="0" smtClean="0">
                <a:solidFill>
                  <a:srgbClr val="006FC0"/>
                </a:solidFill>
                <a:latin typeface="Times New Roman"/>
                <a:cs typeface="Times New Roman"/>
              </a:rPr>
              <a:t> </a:t>
            </a:r>
            <a:r>
              <a:rPr sz="2200" b="1" spc="-5" dirty="0" err="1" smtClean="0">
                <a:solidFill>
                  <a:srgbClr val="006FC0"/>
                </a:solidFill>
                <a:latin typeface="Times New Roman"/>
                <a:cs typeface="Times New Roman"/>
              </a:rPr>
              <a:t>alınan</a:t>
            </a:r>
            <a:r>
              <a:rPr sz="2200" b="1" spc="-5" dirty="0" smtClean="0">
                <a:solidFill>
                  <a:srgbClr val="006FC0"/>
                </a:solidFill>
                <a:latin typeface="Times New Roman"/>
                <a:cs typeface="Times New Roman"/>
              </a:rPr>
              <a:t> </a:t>
            </a:r>
            <a:r>
              <a:rPr sz="2200" b="1" spc="-5" dirty="0" err="1" smtClean="0">
                <a:solidFill>
                  <a:srgbClr val="006FC0"/>
                </a:solidFill>
                <a:latin typeface="Times New Roman"/>
                <a:cs typeface="Times New Roman"/>
              </a:rPr>
              <a:t>derecelerine</a:t>
            </a:r>
            <a:r>
              <a:rPr sz="2200" b="1" spc="-5" dirty="0" smtClean="0">
                <a:solidFill>
                  <a:srgbClr val="006FC0"/>
                </a:solidFill>
                <a:latin typeface="Times New Roman"/>
                <a:cs typeface="Times New Roman"/>
              </a:rPr>
              <a:t> </a:t>
            </a:r>
            <a:r>
              <a:rPr sz="2200" dirty="0" err="1" smtClean="0">
                <a:solidFill>
                  <a:srgbClr val="006FC0"/>
                </a:solidFill>
                <a:latin typeface="Times New Roman"/>
                <a:cs typeface="Times New Roman"/>
              </a:rPr>
              <a:t>göre</a:t>
            </a:r>
            <a:r>
              <a:rPr sz="2200" spc="20" dirty="0" smtClean="0">
                <a:solidFill>
                  <a:srgbClr val="006FC0"/>
                </a:solidFill>
                <a:latin typeface="Times New Roman"/>
                <a:cs typeface="Times New Roman"/>
              </a:rPr>
              <a:t> </a:t>
            </a:r>
            <a:r>
              <a:rPr sz="2200" spc="-60" dirty="0" err="1" smtClean="0">
                <a:solidFill>
                  <a:srgbClr val="006FC0"/>
                </a:solidFill>
                <a:latin typeface="Times New Roman"/>
                <a:cs typeface="Times New Roman"/>
              </a:rPr>
              <a:t>düzenlenmi</a:t>
            </a:r>
            <a:r>
              <a:rPr lang="tr-TR" sz="2200" spc="-60" dirty="0" smtClean="0">
                <a:solidFill>
                  <a:srgbClr val="006FC0"/>
                </a:solidFill>
                <a:latin typeface="Times New Roman"/>
                <a:cs typeface="Times New Roman"/>
              </a:rPr>
              <a:t>ş</a:t>
            </a:r>
            <a:r>
              <a:rPr sz="2200" spc="-60" dirty="0" err="1" smtClean="0">
                <a:solidFill>
                  <a:srgbClr val="006FC0"/>
                </a:solidFill>
                <a:latin typeface="Times New Roman"/>
                <a:cs typeface="Times New Roman"/>
              </a:rPr>
              <a:t>tir</a:t>
            </a:r>
            <a:r>
              <a:rPr sz="2200" spc="-60" dirty="0" smtClean="0">
                <a:solidFill>
                  <a:srgbClr val="006FC0"/>
                </a:solidFill>
                <a:latin typeface="Times New Roman"/>
                <a:cs typeface="Times New Roman"/>
              </a:rPr>
              <a:t>.</a:t>
            </a:r>
            <a:endParaRPr sz="2200" dirty="0" smtClean="0">
              <a:solidFill>
                <a:prstClr val="black"/>
              </a:solidFill>
              <a:latin typeface="Times New Roman"/>
              <a:cs typeface="Times New Roman"/>
            </a:endParaRPr>
          </a:p>
          <a:p>
            <a:pPr marL="12700" indent="358140">
              <a:spcBef>
                <a:spcPts val="5"/>
              </a:spcBef>
              <a:buFontTx/>
              <a:buChar char="-"/>
              <a:tabLst>
                <a:tab pos="534670" algn="l"/>
              </a:tabLst>
            </a:pPr>
            <a:r>
              <a:rPr lang="tr-TR" sz="2200" spc="-145" dirty="0" smtClean="0">
                <a:solidFill>
                  <a:srgbClr val="006FC0"/>
                </a:solidFill>
                <a:latin typeface="Times New Roman"/>
                <a:cs typeface="Times New Roman"/>
              </a:rPr>
              <a:t>İ</a:t>
            </a:r>
            <a:r>
              <a:rPr sz="2200" spc="-145" dirty="0" err="1" smtClean="0">
                <a:solidFill>
                  <a:srgbClr val="006FC0"/>
                </a:solidFill>
                <a:latin typeface="Times New Roman"/>
                <a:cs typeface="Times New Roman"/>
              </a:rPr>
              <a:t>lgili</a:t>
            </a:r>
            <a:r>
              <a:rPr sz="2200" spc="-145" dirty="0" smtClean="0">
                <a:solidFill>
                  <a:srgbClr val="006FC0"/>
                </a:solidFill>
                <a:latin typeface="Times New Roman"/>
                <a:cs typeface="Times New Roman"/>
              </a:rPr>
              <a:t> </a:t>
            </a:r>
            <a:r>
              <a:rPr sz="2200" spc="-5" dirty="0">
                <a:solidFill>
                  <a:srgbClr val="006FC0"/>
                </a:solidFill>
                <a:latin typeface="Times New Roman"/>
                <a:cs typeface="Times New Roman"/>
              </a:rPr>
              <a:t>sınıf </a:t>
            </a:r>
            <a:r>
              <a:rPr sz="2200" dirty="0">
                <a:solidFill>
                  <a:srgbClr val="006FC0"/>
                </a:solidFill>
                <a:latin typeface="Times New Roman"/>
                <a:cs typeface="Times New Roman"/>
              </a:rPr>
              <a:t>ve </a:t>
            </a:r>
            <a:r>
              <a:rPr sz="2200" spc="-5" dirty="0">
                <a:solidFill>
                  <a:srgbClr val="006FC0"/>
                </a:solidFill>
                <a:latin typeface="Times New Roman"/>
                <a:cs typeface="Times New Roman"/>
              </a:rPr>
              <a:t>görevde bulunulduğu </a:t>
            </a:r>
            <a:r>
              <a:rPr sz="2200" spc="-10" dirty="0">
                <a:solidFill>
                  <a:srgbClr val="006FC0"/>
                </a:solidFill>
                <a:latin typeface="Times New Roman"/>
                <a:cs typeface="Times New Roman"/>
              </a:rPr>
              <a:t>sürece </a:t>
            </a:r>
            <a:r>
              <a:rPr sz="2200" spc="-5" dirty="0">
                <a:solidFill>
                  <a:srgbClr val="006FC0"/>
                </a:solidFill>
                <a:latin typeface="Times New Roman"/>
                <a:cs typeface="Times New Roman"/>
              </a:rPr>
              <a:t>ödemeye </a:t>
            </a:r>
            <a:r>
              <a:rPr sz="2200" spc="-10" dirty="0">
                <a:solidFill>
                  <a:srgbClr val="006FC0"/>
                </a:solidFill>
                <a:latin typeface="Times New Roman"/>
                <a:cs typeface="Times New Roman"/>
              </a:rPr>
              <a:t>esas</a:t>
            </a:r>
            <a:r>
              <a:rPr sz="2200" spc="-185" dirty="0">
                <a:solidFill>
                  <a:srgbClr val="006FC0"/>
                </a:solidFill>
                <a:latin typeface="Times New Roman"/>
                <a:cs typeface="Times New Roman"/>
              </a:rPr>
              <a:t> </a:t>
            </a:r>
            <a:r>
              <a:rPr sz="2200" spc="-5" dirty="0">
                <a:solidFill>
                  <a:srgbClr val="006FC0"/>
                </a:solidFill>
                <a:latin typeface="Times New Roman"/>
                <a:cs typeface="Times New Roman"/>
              </a:rPr>
              <a:t>alınmakta,</a:t>
            </a:r>
            <a:endParaRPr sz="2200" dirty="0">
              <a:solidFill>
                <a:prstClr val="black"/>
              </a:solidFill>
              <a:latin typeface="Times New Roman"/>
              <a:cs typeface="Times New Roman"/>
            </a:endParaRPr>
          </a:p>
          <a:p>
            <a:pPr marL="12700" marR="7620" indent="358140" algn="just">
              <a:buFontTx/>
              <a:buChar char="-"/>
              <a:tabLst>
                <a:tab pos="549910" algn="l"/>
              </a:tabLst>
            </a:pPr>
            <a:r>
              <a:rPr sz="2200" dirty="0">
                <a:solidFill>
                  <a:srgbClr val="006FC0"/>
                </a:solidFill>
                <a:latin typeface="Times New Roman"/>
                <a:cs typeface="Times New Roman"/>
              </a:rPr>
              <a:t>1, 2, </a:t>
            </a:r>
            <a:r>
              <a:rPr sz="2200" spc="-5" dirty="0">
                <a:solidFill>
                  <a:srgbClr val="006FC0"/>
                </a:solidFill>
                <a:latin typeface="Times New Roman"/>
                <a:cs typeface="Times New Roman"/>
              </a:rPr>
              <a:t>3 </a:t>
            </a:r>
            <a:r>
              <a:rPr sz="2200" dirty="0">
                <a:solidFill>
                  <a:srgbClr val="006FC0"/>
                </a:solidFill>
                <a:latin typeface="Times New Roman"/>
                <a:cs typeface="Times New Roman"/>
              </a:rPr>
              <a:t>ve </a:t>
            </a:r>
            <a:r>
              <a:rPr sz="2200" spc="-5" dirty="0">
                <a:solidFill>
                  <a:srgbClr val="006FC0"/>
                </a:solidFill>
                <a:latin typeface="Times New Roman"/>
                <a:cs typeface="Times New Roman"/>
              </a:rPr>
              <a:t>4 üncü dereceli </a:t>
            </a:r>
            <a:r>
              <a:rPr sz="2200" dirty="0">
                <a:solidFill>
                  <a:srgbClr val="006FC0"/>
                </a:solidFill>
                <a:latin typeface="Times New Roman"/>
                <a:cs typeface="Times New Roman"/>
              </a:rPr>
              <a:t>kadroya </a:t>
            </a:r>
            <a:r>
              <a:rPr sz="2200" spc="-5" dirty="0">
                <a:solidFill>
                  <a:srgbClr val="006FC0"/>
                </a:solidFill>
                <a:latin typeface="Times New Roman"/>
                <a:cs typeface="Times New Roman"/>
              </a:rPr>
              <a:t>atananların ek </a:t>
            </a:r>
            <a:r>
              <a:rPr sz="2200" spc="-10" dirty="0">
                <a:solidFill>
                  <a:srgbClr val="006FC0"/>
                </a:solidFill>
                <a:latin typeface="Times New Roman"/>
                <a:cs typeface="Times New Roman"/>
              </a:rPr>
              <a:t>göstergesi, </a:t>
            </a:r>
            <a:r>
              <a:rPr sz="2200" spc="-5" dirty="0">
                <a:solidFill>
                  <a:srgbClr val="006FC0"/>
                </a:solidFill>
                <a:latin typeface="Times New Roman"/>
                <a:cs typeface="Times New Roman"/>
              </a:rPr>
              <a:t>ilgilinin  daha</a:t>
            </a:r>
            <a:r>
              <a:rPr sz="2200" spc="265" dirty="0">
                <a:solidFill>
                  <a:srgbClr val="006FC0"/>
                </a:solidFill>
                <a:latin typeface="Times New Roman"/>
                <a:cs typeface="Times New Roman"/>
              </a:rPr>
              <a:t> </a:t>
            </a:r>
            <a:r>
              <a:rPr sz="2200" spc="-5" dirty="0">
                <a:solidFill>
                  <a:srgbClr val="006FC0"/>
                </a:solidFill>
                <a:latin typeface="Times New Roman"/>
                <a:cs typeface="Times New Roman"/>
              </a:rPr>
              <a:t>önceki</a:t>
            </a:r>
            <a:r>
              <a:rPr sz="2200" spc="250" dirty="0">
                <a:solidFill>
                  <a:srgbClr val="006FC0"/>
                </a:solidFill>
                <a:latin typeface="Times New Roman"/>
                <a:cs typeface="Times New Roman"/>
              </a:rPr>
              <a:t> </a:t>
            </a:r>
            <a:r>
              <a:rPr sz="2200" dirty="0">
                <a:solidFill>
                  <a:srgbClr val="006FC0"/>
                </a:solidFill>
                <a:latin typeface="Times New Roman"/>
                <a:cs typeface="Times New Roman"/>
              </a:rPr>
              <a:t>kariyeriyle</a:t>
            </a:r>
            <a:r>
              <a:rPr sz="2200" spc="275" dirty="0">
                <a:solidFill>
                  <a:srgbClr val="006FC0"/>
                </a:solidFill>
                <a:latin typeface="Times New Roman"/>
                <a:cs typeface="Times New Roman"/>
              </a:rPr>
              <a:t> </a:t>
            </a:r>
            <a:r>
              <a:rPr sz="2200" spc="-5" dirty="0">
                <a:solidFill>
                  <a:srgbClr val="006FC0"/>
                </a:solidFill>
                <a:latin typeface="Times New Roman"/>
                <a:cs typeface="Times New Roman"/>
              </a:rPr>
              <a:t>ilgili</a:t>
            </a:r>
            <a:r>
              <a:rPr sz="2200" spc="275" dirty="0">
                <a:solidFill>
                  <a:srgbClr val="006FC0"/>
                </a:solidFill>
                <a:latin typeface="Times New Roman"/>
                <a:cs typeface="Times New Roman"/>
              </a:rPr>
              <a:t> </a:t>
            </a:r>
            <a:r>
              <a:rPr sz="2200" spc="-5" dirty="0">
                <a:solidFill>
                  <a:srgbClr val="006FC0"/>
                </a:solidFill>
                <a:latin typeface="Times New Roman"/>
                <a:cs typeface="Times New Roman"/>
              </a:rPr>
              <a:t>sınıf</a:t>
            </a:r>
            <a:r>
              <a:rPr sz="2200" spc="265" dirty="0">
                <a:solidFill>
                  <a:srgbClr val="006FC0"/>
                </a:solidFill>
                <a:latin typeface="Times New Roman"/>
                <a:cs typeface="Times New Roman"/>
              </a:rPr>
              <a:t> </a:t>
            </a:r>
            <a:r>
              <a:rPr sz="2200" spc="-5" dirty="0">
                <a:solidFill>
                  <a:srgbClr val="006FC0"/>
                </a:solidFill>
                <a:latin typeface="Times New Roman"/>
                <a:cs typeface="Times New Roman"/>
              </a:rPr>
              <a:t>veya</a:t>
            </a:r>
            <a:r>
              <a:rPr sz="2200" spc="265" dirty="0">
                <a:solidFill>
                  <a:srgbClr val="006FC0"/>
                </a:solidFill>
                <a:latin typeface="Times New Roman"/>
                <a:cs typeface="Times New Roman"/>
              </a:rPr>
              <a:t> </a:t>
            </a:r>
            <a:r>
              <a:rPr sz="2200" spc="-5" dirty="0">
                <a:solidFill>
                  <a:srgbClr val="006FC0"/>
                </a:solidFill>
                <a:latin typeface="Times New Roman"/>
                <a:cs typeface="Times New Roman"/>
              </a:rPr>
              <a:t>ekli</a:t>
            </a:r>
            <a:r>
              <a:rPr sz="2200" spc="275" dirty="0">
                <a:solidFill>
                  <a:srgbClr val="006FC0"/>
                </a:solidFill>
                <a:latin typeface="Times New Roman"/>
                <a:cs typeface="Times New Roman"/>
              </a:rPr>
              <a:t> </a:t>
            </a:r>
            <a:r>
              <a:rPr sz="2200" spc="-5" dirty="0">
                <a:solidFill>
                  <a:srgbClr val="006FC0"/>
                </a:solidFill>
                <a:latin typeface="Times New Roman"/>
                <a:cs typeface="Times New Roman"/>
              </a:rPr>
              <a:t>I</a:t>
            </a:r>
            <a:r>
              <a:rPr sz="2200" spc="270" dirty="0">
                <a:solidFill>
                  <a:srgbClr val="006FC0"/>
                </a:solidFill>
                <a:latin typeface="Times New Roman"/>
                <a:cs typeface="Times New Roman"/>
              </a:rPr>
              <a:t> </a:t>
            </a:r>
            <a:r>
              <a:rPr sz="2200" spc="-5" dirty="0">
                <a:solidFill>
                  <a:srgbClr val="006FC0"/>
                </a:solidFill>
                <a:latin typeface="Times New Roman"/>
                <a:cs typeface="Times New Roman"/>
              </a:rPr>
              <a:t>sayılı</a:t>
            </a:r>
            <a:r>
              <a:rPr sz="2200" spc="270" dirty="0">
                <a:solidFill>
                  <a:srgbClr val="006FC0"/>
                </a:solidFill>
                <a:latin typeface="Times New Roman"/>
                <a:cs typeface="Times New Roman"/>
              </a:rPr>
              <a:t> </a:t>
            </a:r>
            <a:r>
              <a:rPr sz="2200" spc="-5" dirty="0" err="1">
                <a:solidFill>
                  <a:srgbClr val="006FC0"/>
                </a:solidFill>
                <a:latin typeface="Times New Roman"/>
                <a:cs typeface="Times New Roman"/>
              </a:rPr>
              <a:t>Cetvelin</a:t>
            </a:r>
            <a:r>
              <a:rPr sz="2200" spc="280" dirty="0">
                <a:solidFill>
                  <a:srgbClr val="006FC0"/>
                </a:solidFill>
                <a:latin typeface="Times New Roman"/>
                <a:cs typeface="Times New Roman"/>
              </a:rPr>
              <a:t> </a:t>
            </a:r>
            <a:r>
              <a:rPr sz="2200" spc="-295" dirty="0" smtClean="0">
                <a:solidFill>
                  <a:srgbClr val="006FC0"/>
                </a:solidFill>
                <a:latin typeface="Times New Roman"/>
                <a:cs typeface="Times New Roman"/>
              </a:rPr>
              <a:t>G</a:t>
            </a:r>
            <a:r>
              <a:rPr lang="tr-TR" sz="2200" spc="-295" dirty="0" smtClean="0">
                <a:solidFill>
                  <a:srgbClr val="006FC0"/>
                </a:solidFill>
                <a:latin typeface="Times New Roman"/>
                <a:cs typeface="Times New Roman"/>
              </a:rPr>
              <a:t>İ</a:t>
            </a:r>
            <a:r>
              <a:rPr sz="2200" spc="-295" dirty="0" smtClean="0">
                <a:solidFill>
                  <a:srgbClr val="006FC0"/>
                </a:solidFill>
                <a:latin typeface="Times New Roman"/>
                <a:cs typeface="Times New Roman"/>
              </a:rPr>
              <a:t>H</a:t>
            </a:r>
            <a:r>
              <a:rPr sz="2200" spc="-245" dirty="0" smtClean="0">
                <a:solidFill>
                  <a:srgbClr val="006FC0"/>
                </a:solidFill>
                <a:latin typeface="Times New Roman"/>
                <a:cs typeface="Times New Roman"/>
              </a:rPr>
              <a:t> </a:t>
            </a:r>
            <a:r>
              <a:rPr sz="2200" spc="-5" dirty="0">
                <a:solidFill>
                  <a:srgbClr val="006FC0"/>
                </a:solidFill>
                <a:latin typeface="Times New Roman"/>
                <a:cs typeface="Times New Roman"/>
              </a:rPr>
              <a:t>Sınıfı</a:t>
            </a:r>
            <a:endParaRPr sz="2200" dirty="0">
              <a:solidFill>
                <a:prstClr val="black"/>
              </a:solidFill>
              <a:latin typeface="Times New Roman"/>
              <a:cs typeface="Times New Roman"/>
            </a:endParaRPr>
          </a:p>
          <a:p>
            <a:pPr marL="12700" marR="8255"/>
            <a:r>
              <a:rPr sz="2200" spc="-5" dirty="0">
                <a:solidFill>
                  <a:srgbClr val="006FC0"/>
                </a:solidFill>
                <a:latin typeface="Times New Roman"/>
                <a:cs typeface="Times New Roman"/>
              </a:rPr>
              <a:t>(g) bölümündeki </a:t>
            </a:r>
            <a:r>
              <a:rPr sz="2200" spc="-5" dirty="0" err="1">
                <a:solidFill>
                  <a:srgbClr val="006FC0"/>
                </a:solidFill>
                <a:latin typeface="Times New Roman"/>
                <a:cs typeface="Times New Roman"/>
              </a:rPr>
              <a:t>görevde</a:t>
            </a:r>
            <a:r>
              <a:rPr sz="2200" spc="-5" dirty="0">
                <a:solidFill>
                  <a:srgbClr val="006FC0"/>
                </a:solidFill>
                <a:latin typeface="Times New Roman"/>
                <a:cs typeface="Times New Roman"/>
              </a:rPr>
              <a:t> </a:t>
            </a:r>
            <a:r>
              <a:rPr sz="2200" spc="-80" dirty="0" err="1" smtClean="0">
                <a:solidFill>
                  <a:srgbClr val="006FC0"/>
                </a:solidFill>
                <a:latin typeface="Times New Roman"/>
                <a:cs typeface="Times New Roman"/>
              </a:rPr>
              <a:t>kazanılmı</a:t>
            </a:r>
            <a:r>
              <a:rPr lang="tr-TR" sz="2200" spc="-80" dirty="0" smtClean="0">
                <a:solidFill>
                  <a:srgbClr val="006FC0"/>
                </a:solidFill>
                <a:latin typeface="Times New Roman"/>
                <a:cs typeface="Times New Roman"/>
              </a:rPr>
              <a:t>ş</a:t>
            </a:r>
            <a:r>
              <a:rPr sz="2200" spc="-80" dirty="0" smtClean="0">
                <a:solidFill>
                  <a:srgbClr val="006FC0"/>
                </a:solidFill>
                <a:latin typeface="Times New Roman"/>
                <a:cs typeface="Times New Roman"/>
              </a:rPr>
              <a:t> </a:t>
            </a:r>
            <a:r>
              <a:rPr sz="2200" spc="-5" dirty="0">
                <a:solidFill>
                  <a:srgbClr val="006FC0"/>
                </a:solidFill>
                <a:latin typeface="Times New Roman"/>
                <a:cs typeface="Times New Roman"/>
              </a:rPr>
              <a:t>hak aylık derecesine göre alabileceği  ek </a:t>
            </a:r>
            <a:r>
              <a:rPr sz="2200" spc="-10" dirty="0" err="1">
                <a:solidFill>
                  <a:srgbClr val="006FC0"/>
                </a:solidFill>
                <a:latin typeface="Times New Roman"/>
                <a:cs typeface="Times New Roman"/>
              </a:rPr>
              <a:t>göstergeden</a:t>
            </a:r>
            <a:r>
              <a:rPr sz="2200" spc="-10" dirty="0">
                <a:solidFill>
                  <a:srgbClr val="006FC0"/>
                </a:solidFill>
                <a:latin typeface="Times New Roman"/>
                <a:cs typeface="Times New Roman"/>
              </a:rPr>
              <a:t> </a:t>
            </a:r>
            <a:r>
              <a:rPr sz="2200" spc="-150" dirty="0" err="1" smtClean="0">
                <a:solidFill>
                  <a:srgbClr val="006FC0"/>
                </a:solidFill>
                <a:latin typeface="Times New Roman"/>
                <a:cs typeface="Times New Roman"/>
              </a:rPr>
              <a:t>dü</a:t>
            </a:r>
            <a:r>
              <a:rPr lang="tr-TR" sz="2200" spc="-150" dirty="0">
                <a:solidFill>
                  <a:srgbClr val="006FC0"/>
                </a:solidFill>
                <a:latin typeface="Times New Roman"/>
                <a:cs typeface="Times New Roman"/>
              </a:rPr>
              <a:t>ş</a:t>
            </a:r>
            <a:r>
              <a:rPr sz="2200" spc="-150" dirty="0" err="1" smtClean="0">
                <a:solidFill>
                  <a:srgbClr val="006FC0"/>
                </a:solidFill>
                <a:latin typeface="Times New Roman"/>
                <a:cs typeface="Times New Roman"/>
              </a:rPr>
              <a:t>ük</a:t>
            </a:r>
            <a:r>
              <a:rPr sz="2200" spc="10" dirty="0" smtClean="0">
                <a:solidFill>
                  <a:srgbClr val="006FC0"/>
                </a:solidFill>
                <a:latin typeface="Times New Roman"/>
                <a:cs typeface="Times New Roman"/>
              </a:rPr>
              <a:t> </a:t>
            </a:r>
            <a:r>
              <a:rPr sz="2200" spc="-10" dirty="0" err="1" smtClean="0">
                <a:solidFill>
                  <a:srgbClr val="006FC0"/>
                </a:solidFill>
                <a:latin typeface="Times New Roman"/>
                <a:cs typeface="Times New Roman"/>
              </a:rPr>
              <a:t>olamamakta</a:t>
            </a:r>
            <a:r>
              <a:rPr lang="tr-TR" sz="2200" spc="-10" dirty="0" smtClean="0">
                <a:solidFill>
                  <a:srgbClr val="006FC0"/>
                </a:solidFill>
                <a:latin typeface="Times New Roman"/>
                <a:cs typeface="Times New Roman"/>
              </a:rPr>
              <a:t>dır.</a:t>
            </a:r>
            <a:endParaRPr lang="tr-TR" sz="2000" dirty="0" smtClean="0">
              <a:solidFill>
                <a:prstClr val="black"/>
              </a:solidFill>
              <a:latin typeface="Times New Roman"/>
              <a:cs typeface="Times New Roman"/>
            </a:endParaRPr>
          </a:p>
          <a:p>
            <a:pPr marL="370840"/>
            <a:endParaRPr sz="2000" dirty="0" smtClean="0">
              <a:solidFill>
                <a:prstClr val="black"/>
              </a:solidFill>
              <a:latin typeface="Times New Roman"/>
              <a:cs typeface="Times New Roman"/>
            </a:endParaRPr>
          </a:p>
          <a:p>
            <a:pPr marL="543560">
              <a:spcBef>
                <a:spcPts val="1405"/>
              </a:spcBef>
              <a:tabLst>
                <a:tab pos="3964304" algn="l"/>
              </a:tabLst>
            </a:pPr>
            <a:r>
              <a:rPr sz="2200" dirty="0" smtClean="0">
                <a:solidFill>
                  <a:srgbClr val="FF0000"/>
                </a:solidFill>
                <a:latin typeface="Times New Roman"/>
                <a:cs typeface="Times New Roman"/>
              </a:rPr>
              <a:t>	</a:t>
            </a:r>
            <a:endParaRPr sz="2200" dirty="0">
              <a:solidFill>
                <a:prstClr val="black"/>
              </a:solidFill>
              <a:latin typeface="Times New Roman"/>
              <a:cs typeface="Times New Roman"/>
            </a:endParaRPr>
          </a:p>
        </p:txBody>
      </p:sp>
      <p:sp>
        <p:nvSpPr>
          <p:cNvPr id="9" name="object 9"/>
          <p:cNvSpPr/>
          <p:nvPr/>
        </p:nvSpPr>
        <p:spPr>
          <a:xfrm>
            <a:off x="4648200" y="5257800"/>
            <a:ext cx="2349500" cy="749300"/>
          </a:xfrm>
          <a:custGeom>
            <a:avLst/>
            <a:gdLst/>
            <a:ahLst/>
            <a:cxnLst/>
            <a:rect l="l" t="t" r="r" b="b"/>
            <a:pathLst>
              <a:path w="2349500" h="749300">
                <a:moveTo>
                  <a:pt x="2349500" y="382143"/>
                </a:moveTo>
                <a:lnTo>
                  <a:pt x="0" y="382143"/>
                </a:lnTo>
                <a:lnTo>
                  <a:pt x="1174750" y="749300"/>
                </a:lnTo>
                <a:lnTo>
                  <a:pt x="2349500" y="382143"/>
                </a:lnTo>
                <a:close/>
              </a:path>
              <a:path w="2349500" h="749300">
                <a:moveTo>
                  <a:pt x="1762125" y="0"/>
                </a:moveTo>
                <a:lnTo>
                  <a:pt x="587375" y="0"/>
                </a:lnTo>
                <a:lnTo>
                  <a:pt x="587375" y="382143"/>
                </a:lnTo>
                <a:lnTo>
                  <a:pt x="1762125" y="382143"/>
                </a:lnTo>
                <a:lnTo>
                  <a:pt x="1762125"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solidFill>
                <a:prstClr val="black"/>
              </a:solidFill>
            </a:endParaRPr>
          </a:p>
        </p:txBody>
      </p:sp>
      <p:sp>
        <p:nvSpPr>
          <p:cNvPr id="10" name="object 10"/>
          <p:cNvSpPr/>
          <p:nvPr/>
        </p:nvSpPr>
        <p:spPr>
          <a:xfrm>
            <a:off x="4648200" y="5257800"/>
            <a:ext cx="2349500" cy="749300"/>
          </a:xfrm>
          <a:custGeom>
            <a:avLst/>
            <a:gdLst/>
            <a:ahLst/>
            <a:cxnLst/>
            <a:rect l="l" t="t" r="r" b="b"/>
            <a:pathLst>
              <a:path w="2349500" h="749300">
                <a:moveTo>
                  <a:pt x="0" y="382143"/>
                </a:moveTo>
                <a:lnTo>
                  <a:pt x="587375" y="382143"/>
                </a:lnTo>
                <a:lnTo>
                  <a:pt x="587375" y="0"/>
                </a:lnTo>
                <a:lnTo>
                  <a:pt x="1762125" y="0"/>
                </a:lnTo>
                <a:lnTo>
                  <a:pt x="1762125" y="382143"/>
                </a:lnTo>
                <a:lnTo>
                  <a:pt x="2349500" y="382143"/>
                </a:lnTo>
                <a:lnTo>
                  <a:pt x="1174750" y="749300"/>
                </a:lnTo>
                <a:lnTo>
                  <a:pt x="0" y="382143"/>
                </a:lnTo>
                <a:close/>
              </a:path>
            </a:pathLst>
          </a:custGeom>
          <a:ln w="25400">
            <a:solidFill>
              <a:srgbClr val="946E00"/>
            </a:solidFill>
          </a:ln>
        </p:spPr>
        <p:txBody>
          <a:bodyPr wrap="square" lIns="0" tIns="0" rIns="0" bIns="0" rtlCol="0"/>
          <a:lstStyle/>
          <a:p>
            <a:endParaRPr>
              <a:solidFill>
                <a:prstClr val="black"/>
              </a:solidFill>
            </a:endParaRPr>
          </a:p>
        </p:txBody>
      </p:sp>
      <p:sp>
        <p:nvSpPr>
          <p:cNvPr id="11" name="object 11"/>
          <p:cNvSpPr txBox="1"/>
          <p:nvPr/>
        </p:nvSpPr>
        <p:spPr>
          <a:xfrm>
            <a:off x="5382895" y="5401157"/>
            <a:ext cx="881380" cy="269240"/>
          </a:xfrm>
          <a:prstGeom prst="rect">
            <a:avLst/>
          </a:prstGeom>
        </p:spPr>
        <p:txBody>
          <a:bodyPr vert="horz" wrap="square" lIns="0" tIns="12065" rIns="0" bIns="0" rtlCol="0">
            <a:spAutoFit/>
          </a:bodyPr>
          <a:lstStyle/>
          <a:p>
            <a:pPr marL="12700">
              <a:spcBef>
                <a:spcPts val="95"/>
              </a:spcBef>
            </a:pPr>
            <a:r>
              <a:rPr sz="1600" b="1" spc="-15" dirty="0">
                <a:solidFill>
                  <a:srgbClr val="FF0000"/>
                </a:solidFill>
                <a:latin typeface="Times New Roman"/>
                <a:cs typeface="Times New Roman"/>
              </a:rPr>
              <a:t>K</a:t>
            </a:r>
            <a:r>
              <a:rPr sz="1600" b="1" spc="-5" dirty="0">
                <a:solidFill>
                  <a:srgbClr val="FF0000"/>
                </a:solidFill>
                <a:latin typeface="Times New Roman"/>
                <a:cs typeface="Times New Roman"/>
              </a:rPr>
              <a:t>esin</a:t>
            </a:r>
            <a:r>
              <a:rPr sz="1600" b="1" spc="-10" dirty="0">
                <a:solidFill>
                  <a:srgbClr val="FF0000"/>
                </a:solidFill>
                <a:latin typeface="Times New Roman"/>
                <a:cs typeface="Times New Roman"/>
              </a:rPr>
              <a:t>t</a:t>
            </a:r>
            <a:r>
              <a:rPr sz="1600" b="1" spc="-5" dirty="0">
                <a:solidFill>
                  <a:srgbClr val="FF0000"/>
                </a:solidFill>
                <a:latin typeface="Times New Roman"/>
                <a:cs typeface="Times New Roman"/>
              </a:rPr>
              <a:t>iler</a:t>
            </a:r>
            <a:endParaRPr sz="1600">
              <a:solidFill>
                <a:prstClr val="black"/>
              </a:solidFill>
              <a:latin typeface="Times New Roman"/>
              <a:cs typeface="Times New Roman"/>
            </a:endParaRPr>
          </a:p>
        </p:txBody>
      </p:sp>
      <p:sp>
        <p:nvSpPr>
          <p:cNvPr id="12" name="object 12"/>
          <p:cNvSpPr/>
          <p:nvPr/>
        </p:nvSpPr>
        <p:spPr>
          <a:xfrm>
            <a:off x="3810000" y="5715000"/>
            <a:ext cx="1295400" cy="675640"/>
          </a:xfrm>
          <a:custGeom>
            <a:avLst/>
            <a:gdLst/>
            <a:ahLst/>
            <a:cxnLst/>
            <a:rect l="l" t="t" r="r" b="b"/>
            <a:pathLst>
              <a:path w="1295400" h="675639">
                <a:moveTo>
                  <a:pt x="647700" y="0"/>
                </a:moveTo>
                <a:lnTo>
                  <a:pt x="585315" y="1546"/>
                </a:lnTo>
                <a:lnTo>
                  <a:pt x="524609" y="6090"/>
                </a:lnTo>
                <a:lnTo>
                  <a:pt x="465854" y="13491"/>
                </a:lnTo>
                <a:lnTo>
                  <a:pt x="409321" y="23607"/>
                </a:lnTo>
                <a:lnTo>
                  <a:pt x="355281" y="36297"/>
                </a:lnTo>
                <a:lnTo>
                  <a:pt x="304005" y="51418"/>
                </a:lnTo>
                <a:lnTo>
                  <a:pt x="255765" y="68830"/>
                </a:lnTo>
                <a:lnTo>
                  <a:pt x="210832" y="88391"/>
                </a:lnTo>
                <a:lnTo>
                  <a:pt x="169476" y="109958"/>
                </a:lnTo>
                <a:lnTo>
                  <a:pt x="131971" y="133392"/>
                </a:lnTo>
                <a:lnTo>
                  <a:pt x="98586" y="158549"/>
                </a:lnTo>
                <a:lnTo>
                  <a:pt x="69592" y="185289"/>
                </a:lnTo>
                <a:lnTo>
                  <a:pt x="25867" y="242949"/>
                </a:lnTo>
                <a:lnTo>
                  <a:pt x="2964" y="305240"/>
                </a:lnTo>
                <a:lnTo>
                  <a:pt x="0" y="337769"/>
                </a:lnTo>
                <a:lnTo>
                  <a:pt x="2964" y="370299"/>
                </a:lnTo>
                <a:lnTo>
                  <a:pt x="25867" y="432594"/>
                </a:lnTo>
                <a:lnTo>
                  <a:pt x="69592" y="490257"/>
                </a:lnTo>
                <a:lnTo>
                  <a:pt x="98586" y="516998"/>
                </a:lnTo>
                <a:lnTo>
                  <a:pt x="131971" y="542156"/>
                </a:lnTo>
                <a:lnTo>
                  <a:pt x="169476" y="565590"/>
                </a:lnTo>
                <a:lnTo>
                  <a:pt x="210832" y="587158"/>
                </a:lnTo>
                <a:lnTo>
                  <a:pt x="255765" y="606719"/>
                </a:lnTo>
                <a:lnTo>
                  <a:pt x="304005" y="624131"/>
                </a:lnTo>
                <a:lnTo>
                  <a:pt x="355281" y="639253"/>
                </a:lnTo>
                <a:lnTo>
                  <a:pt x="409321" y="651943"/>
                </a:lnTo>
                <a:lnTo>
                  <a:pt x="465854" y="662059"/>
                </a:lnTo>
                <a:lnTo>
                  <a:pt x="524609" y="669460"/>
                </a:lnTo>
                <a:lnTo>
                  <a:pt x="585315" y="674004"/>
                </a:lnTo>
                <a:lnTo>
                  <a:pt x="647700" y="675551"/>
                </a:lnTo>
                <a:lnTo>
                  <a:pt x="710084" y="674004"/>
                </a:lnTo>
                <a:lnTo>
                  <a:pt x="770790" y="669460"/>
                </a:lnTo>
                <a:lnTo>
                  <a:pt x="829545" y="662059"/>
                </a:lnTo>
                <a:lnTo>
                  <a:pt x="886078" y="651943"/>
                </a:lnTo>
                <a:lnTo>
                  <a:pt x="940118" y="639253"/>
                </a:lnTo>
                <a:lnTo>
                  <a:pt x="991394" y="624131"/>
                </a:lnTo>
                <a:lnTo>
                  <a:pt x="1039634" y="606719"/>
                </a:lnTo>
                <a:lnTo>
                  <a:pt x="1084567" y="587158"/>
                </a:lnTo>
                <a:lnTo>
                  <a:pt x="1125923" y="565590"/>
                </a:lnTo>
                <a:lnTo>
                  <a:pt x="1163428" y="542156"/>
                </a:lnTo>
                <a:lnTo>
                  <a:pt x="1196813" y="516998"/>
                </a:lnTo>
                <a:lnTo>
                  <a:pt x="1225807" y="490257"/>
                </a:lnTo>
                <a:lnTo>
                  <a:pt x="1269532" y="432594"/>
                </a:lnTo>
                <a:lnTo>
                  <a:pt x="1292435" y="370299"/>
                </a:lnTo>
                <a:lnTo>
                  <a:pt x="1295400" y="337769"/>
                </a:lnTo>
                <a:lnTo>
                  <a:pt x="1292435" y="305240"/>
                </a:lnTo>
                <a:lnTo>
                  <a:pt x="1269532" y="242949"/>
                </a:lnTo>
                <a:lnTo>
                  <a:pt x="1225807" y="185289"/>
                </a:lnTo>
                <a:lnTo>
                  <a:pt x="1196813" y="158549"/>
                </a:lnTo>
                <a:lnTo>
                  <a:pt x="1163428" y="133392"/>
                </a:lnTo>
                <a:lnTo>
                  <a:pt x="1125923" y="109958"/>
                </a:lnTo>
                <a:lnTo>
                  <a:pt x="1084567" y="88391"/>
                </a:lnTo>
                <a:lnTo>
                  <a:pt x="1039634" y="68830"/>
                </a:lnTo>
                <a:lnTo>
                  <a:pt x="991394" y="51418"/>
                </a:lnTo>
                <a:lnTo>
                  <a:pt x="940118" y="36297"/>
                </a:lnTo>
                <a:lnTo>
                  <a:pt x="886078" y="23607"/>
                </a:lnTo>
                <a:lnTo>
                  <a:pt x="829545" y="13491"/>
                </a:lnTo>
                <a:lnTo>
                  <a:pt x="770790" y="6090"/>
                </a:lnTo>
                <a:lnTo>
                  <a:pt x="710084" y="1546"/>
                </a:lnTo>
                <a:lnTo>
                  <a:pt x="647700" y="0"/>
                </a:lnTo>
                <a:close/>
              </a:path>
            </a:pathLst>
          </a:custGeom>
          <a:solidFill>
            <a:srgbClr val="FFFFFF"/>
          </a:solidFill>
        </p:spPr>
        <p:txBody>
          <a:bodyPr wrap="square" lIns="0" tIns="0" rIns="0" bIns="0" rtlCol="0"/>
          <a:lstStyle/>
          <a:p>
            <a:endParaRPr>
              <a:solidFill>
                <a:prstClr val="black"/>
              </a:solidFill>
            </a:endParaRPr>
          </a:p>
        </p:txBody>
      </p:sp>
      <p:sp>
        <p:nvSpPr>
          <p:cNvPr id="13" name="object 13"/>
          <p:cNvSpPr/>
          <p:nvPr/>
        </p:nvSpPr>
        <p:spPr>
          <a:xfrm>
            <a:off x="2895600" y="5181600"/>
            <a:ext cx="1320800" cy="699769"/>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4" name="object 14"/>
          <p:cNvSpPr txBox="1"/>
          <p:nvPr/>
        </p:nvSpPr>
        <p:spPr>
          <a:xfrm>
            <a:off x="3352800" y="5181600"/>
            <a:ext cx="715010" cy="635635"/>
          </a:xfrm>
          <a:prstGeom prst="rect">
            <a:avLst/>
          </a:prstGeom>
        </p:spPr>
        <p:txBody>
          <a:bodyPr vert="horz" wrap="square" lIns="0" tIns="12700" rIns="0" bIns="0" rtlCol="0">
            <a:spAutoFit/>
          </a:bodyPr>
          <a:lstStyle/>
          <a:p>
            <a:pPr marL="12700" marR="5080" indent="81915">
              <a:spcBef>
                <a:spcPts val="100"/>
              </a:spcBef>
            </a:pPr>
            <a:r>
              <a:rPr sz="2000" spc="-5" dirty="0">
                <a:solidFill>
                  <a:srgbClr val="006FC0"/>
                </a:solidFill>
                <a:latin typeface="Times New Roman"/>
                <a:cs typeface="Times New Roman"/>
              </a:rPr>
              <a:t>Gelir  </a:t>
            </a:r>
            <a:r>
              <a:rPr sz="2000" dirty="0">
                <a:solidFill>
                  <a:srgbClr val="006FC0"/>
                </a:solidFill>
                <a:latin typeface="Times New Roman"/>
                <a:cs typeface="Times New Roman"/>
              </a:rPr>
              <a:t>ve</a:t>
            </a:r>
            <a:r>
              <a:rPr sz="2000" spc="-30" dirty="0">
                <a:solidFill>
                  <a:srgbClr val="006FC0"/>
                </a:solidFill>
                <a:latin typeface="Times New Roman"/>
                <a:cs typeface="Times New Roman"/>
              </a:rPr>
              <a:t>r</a:t>
            </a:r>
            <a:r>
              <a:rPr sz="2000" dirty="0">
                <a:solidFill>
                  <a:srgbClr val="006FC0"/>
                </a:solidFill>
                <a:latin typeface="Times New Roman"/>
                <a:cs typeface="Times New Roman"/>
              </a:rPr>
              <a:t>gisi</a:t>
            </a:r>
            <a:endParaRPr sz="2000" dirty="0">
              <a:solidFill>
                <a:prstClr val="black"/>
              </a:solidFill>
              <a:latin typeface="Times New Roman"/>
              <a:cs typeface="Times New Roman"/>
            </a:endParaRPr>
          </a:p>
        </p:txBody>
      </p:sp>
      <p:sp>
        <p:nvSpPr>
          <p:cNvPr id="15" name="object 15"/>
          <p:cNvSpPr/>
          <p:nvPr/>
        </p:nvSpPr>
        <p:spPr>
          <a:xfrm>
            <a:off x="5181600" y="6075489"/>
            <a:ext cx="1447800" cy="630555"/>
          </a:xfrm>
          <a:custGeom>
            <a:avLst/>
            <a:gdLst/>
            <a:ahLst/>
            <a:cxnLst/>
            <a:rect l="l" t="t" r="r" b="b"/>
            <a:pathLst>
              <a:path w="1447800" h="630554">
                <a:moveTo>
                  <a:pt x="723900" y="0"/>
                </a:moveTo>
                <a:lnTo>
                  <a:pt x="658010" y="1287"/>
                </a:lnTo>
                <a:lnTo>
                  <a:pt x="593778" y="5076"/>
                </a:lnTo>
                <a:lnTo>
                  <a:pt x="531459" y="11254"/>
                </a:lnTo>
                <a:lnTo>
                  <a:pt x="471309" y="19711"/>
                </a:lnTo>
                <a:lnTo>
                  <a:pt x="413582" y="30335"/>
                </a:lnTo>
                <a:lnTo>
                  <a:pt x="358535" y="43015"/>
                </a:lnTo>
                <a:lnTo>
                  <a:pt x="306423" y="57640"/>
                </a:lnTo>
                <a:lnTo>
                  <a:pt x="257501" y="74098"/>
                </a:lnTo>
                <a:lnTo>
                  <a:pt x="212026" y="92279"/>
                </a:lnTo>
                <a:lnTo>
                  <a:pt x="170253" y="112071"/>
                </a:lnTo>
                <a:lnTo>
                  <a:pt x="132437" y="133363"/>
                </a:lnTo>
                <a:lnTo>
                  <a:pt x="98834" y="156044"/>
                </a:lnTo>
                <a:lnTo>
                  <a:pt x="45289" y="205126"/>
                </a:lnTo>
                <a:lnTo>
                  <a:pt x="11663" y="258429"/>
                </a:lnTo>
                <a:lnTo>
                  <a:pt x="0" y="315061"/>
                </a:lnTo>
                <a:lnTo>
                  <a:pt x="2958" y="343736"/>
                </a:lnTo>
                <a:lnTo>
                  <a:pt x="25858" y="398811"/>
                </a:lnTo>
                <a:lnTo>
                  <a:pt x="69699" y="450112"/>
                </a:lnTo>
                <a:lnTo>
                  <a:pt x="132437" y="496749"/>
                </a:lnTo>
                <a:lnTo>
                  <a:pt x="170253" y="518040"/>
                </a:lnTo>
                <a:lnTo>
                  <a:pt x="212026" y="537832"/>
                </a:lnTo>
                <a:lnTo>
                  <a:pt x="257501" y="556012"/>
                </a:lnTo>
                <a:lnTo>
                  <a:pt x="306423" y="572470"/>
                </a:lnTo>
                <a:lnTo>
                  <a:pt x="358535" y="587095"/>
                </a:lnTo>
                <a:lnTo>
                  <a:pt x="413582" y="599775"/>
                </a:lnTo>
                <a:lnTo>
                  <a:pt x="471309" y="610399"/>
                </a:lnTo>
                <a:lnTo>
                  <a:pt x="531459" y="618856"/>
                </a:lnTo>
                <a:lnTo>
                  <a:pt x="593778" y="625034"/>
                </a:lnTo>
                <a:lnTo>
                  <a:pt x="658010" y="628822"/>
                </a:lnTo>
                <a:lnTo>
                  <a:pt x="723900" y="630110"/>
                </a:lnTo>
                <a:lnTo>
                  <a:pt x="789789" y="628822"/>
                </a:lnTo>
                <a:lnTo>
                  <a:pt x="854021" y="625034"/>
                </a:lnTo>
                <a:lnTo>
                  <a:pt x="916340" y="618856"/>
                </a:lnTo>
                <a:lnTo>
                  <a:pt x="976490" y="610399"/>
                </a:lnTo>
                <a:lnTo>
                  <a:pt x="1034217" y="599775"/>
                </a:lnTo>
                <a:lnTo>
                  <a:pt x="1089264" y="587095"/>
                </a:lnTo>
                <a:lnTo>
                  <a:pt x="1141376" y="572470"/>
                </a:lnTo>
                <a:lnTo>
                  <a:pt x="1190298" y="556012"/>
                </a:lnTo>
                <a:lnTo>
                  <a:pt x="1235773" y="537832"/>
                </a:lnTo>
                <a:lnTo>
                  <a:pt x="1277546" y="518040"/>
                </a:lnTo>
                <a:lnTo>
                  <a:pt x="1315362" y="496749"/>
                </a:lnTo>
                <a:lnTo>
                  <a:pt x="1348965" y="474069"/>
                </a:lnTo>
                <a:lnTo>
                  <a:pt x="1402510" y="424989"/>
                </a:lnTo>
                <a:lnTo>
                  <a:pt x="1436136" y="371690"/>
                </a:lnTo>
                <a:lnTo>
                  <a:pt x="1447800" y="315061"/>
                </a:lnTo>
                <a:lnTo>
                  <a:pt x="1444841" y="286384"/>
                </a:lnTo>
                <a:lnTo>
                  <a:pt x="1421941" y="231306"/>
                </a:lnTo>
                <a:lnTo>
                  <a:pt x="1378100" y="180002"/>
                </a:lnTo>
                <a:lnTo>
                  <a:pt x="1315362" y="133363"/>
                </a:lnTo>
                <a:lnTo>
                  <a:pt x="1277546" y="112071"/>
                </a:lnTo>
                <a:lnTo>
                  <a:pt x="1235773" y="92279"/>
                </a:lnTo>
                <a:lnTo>
                  <a:pt x="1190298" y="74098"/>
                </a:lnTo>
                <a:lnTo>
                  <a:pt x="1141376" y="57640"/>
                </a:lnTo>
                <a:lnTo>
                  <a:pt x="1089264" y="43015"/>
                </a:lnTo>
                <a:lnTo>
                  <a:pt x="1034217" y="30335"/>
                </a:lnTo>
                <a:lnTo>
                  <a:pt x="976490" y="19711"/>
                </a:lnTo>
                <a:lnTo>
                  <a:pt x="916340" y="11254"/>
                </a:lnTo>
                <a:lnTo>
                  <a:pt x="854021" y="5076"/>
                </a:lnTo>
                <a:lnTo>
                  <a:pt x="789789" y="1287"/>
                </a:lnTo>
                <a:lnTo>
                  <a:pt x="723900" y="0"/>
                </a:lnTo>
                <a:close/>
              </a:path>
            </a:pathLst>
          </a:custGeom>
          <a:solidFill>
            <a:srgbClr val="FFFFFF"/>
          </a:solidFill>
        </p:spPr>
        <p:txBody>
          <a:bodyPr wrap="square" lIns="0" tIns="0" rIns="0" bIns="0" rtlCol="0"/>
          <a:lstStyle/>
          <a:p>
            <a:endParaRPr>
              <a:solidFill>
                <a:prstClr val="black"/>
              </a:solidFill>
            </a:endParaRPr>
          </a:p>
        </p:txBody>
      </p:sp>
      <p:sp>
        <p:nvSpPr>
          <p:cNvPr id="16" name="object 16"/>
          <p:cNvSpPr/>
          <p:nvPr/>
        </p:nvSpPr>
        <p:spPr>
          <a:xfrm>
            <a:off x="5168900" y="6062979"/>
            <a:ext cx="1473200" cy="65532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17" name="object 17"/>
          <p:cNvSpPr txBox="1"/>
          <p:nvPr/>
        </p:nvSpPr>
        <p:spPr>
          <a:xfrm>
            <a:off x="5527040" y="6065316"/>
            <a:ext cx="758190" cy="636270"/>
          </a:xfrm>
          <a:prstGeom prst="rect">
            <a:avLst/>
          </a:prstGeom>
        </p:spPr>
        <p:txBody>
          <a:bodyPr vert="horz" wrap="square" lIns="0" tIns="12700" rIns="0" bIns="0" rtlCol="0">
            <a:spAutoFit/>
          </a:bodyPr>
          <a:lstStyle/>
          <a:p>
            <a:pPr marL="33655" marR="5080" indent="-21590">
              <a:spcBef>
                <a:spcPts val="100"/>
              </a:spcBef>
            </a:pPr>
            <a:r>
              <a:rPr sz="2000" dirty="0">
                <a:solidFill>
                  <a:srgbClr val="006FC0"/>
                </a:solidFill>
                <a:latin typeface="Times New Roman"/>
                <a:cs typeface="Times New Roman"/>
              </a:rPr>
              <a:t>Da</a:t>
            </a:r>
            <a:r>
              <a:rPr sz="2000" spc="-20" dirty="0">
                <a:solidFill>
                  <a:srgbClr val="006FC0"/>
                </a:solidFill>
                <a:latin typeface="Times New Roman"/>
                <a:cs typeface="Times New Roman"/>
              </a:rPr>
              <a:t>m</a:t>
            </a:r>
            <a:r>
              <a:rPr sz="2000" dirty="0">
                <a:solidFill>
                  <a:srgbClr val="006FC0"/>
                </a:solidFill>
                <a:latin typeface="Times New Roman"/>
                <a:cs typeface="Times New Roman"/>
              </a:rPr>
              <a:t>ga  </a:t>
            </a:r>
            <a:r>
              <a:rPr sz="2000" spc="-5" dirty="0">
                <a:solidFill>
                  <a:srgbClr val="006FC0"/>
                </a:solidFill>
                <a:latin typeface="Times New Roman"/>
                <a:cs typeface="Times New Roman"/>
              </a:rPr>
              <a:t>vergisi</a:t>
            </a:r>
            <a:endParaRPr sz="2000">
              <a:solidFill>
                <a:prstClr val="black"/>
              </a:solidFill>
              <a:latin typeface="Times New Roman"/>
              <a:cs typeface="Times New Roman"/>
            </a:endParaRPr>
          </a:p>
        </p:txBody>
      </p:sp>
      <p:sp>
        <p:nvSpPr>
          <p:cNvPr id="18" name="object 18"/>
          <p:cNvSpPr/>
          <p:nvPr/>
        </p:nvSpPr>
        <p:spPr>
          <a:xfrm>
            <a:off x="6629400" y="5715000"/>
            <a:ext cx="1371600" cy="675640"/>
          </a:xfrm>
          <a:custGeom>
            <a:avLst/>
            <a:gdLst/>
            <a:ahLst/>
            <a:cxnLst/>
            <a:rect l="l" t="t" r="r" b="b"/>
            <a:pathLst>
              <a:path w="1371600" h="675639">
                <a:moveTo>
                  <a:pt x="685800" y="0"/>
                </a:moveTo>
                <a:lnTo>
                  <a:pt x="623384" y="1380"/>
                </a:lnTo>
                <a:lnTo>
                  <a:pt x="562537" y="5442"/>
                </a:lnTo>
                <a:lnTo>
                  <a:pt x="503502" y="12065"/>
                </a:lnTo>
                <a:lnTo>
                  <a:pt x="446519" y="21132"/>
                </a:lnTo>
                <a:lnTo>
                  <a:pt x="391832" y="32522"/>
                </a:lnTo>
                <a:lnTo>
                  <a:pt x="339682" y="46116"/>
                </a:lnTo>
                <a:lnTo>
                  <a:pt x="290312" y="61796"/>
                </a:lnTo>
                <a:lnTo>
                  <a:pt x="243965" y="79441"/>
                </a:lnTo>
                <a:lnTo>
                  <a:pt x="200882" y="98933"/>
                </a:lnTo>
                <a:lnTo>
                  <a:pt x="161305" y="120151"/>
                </a:lnTo>
                <a:lnTo>
                  <a:pt x="125477" y="142978"/>
                </a:lnTo>
                <a:lnTo>
                  <a:pt x="93641" y="167293"/>
                </a:lnTo>
                <a:lnTo>
                  <a:pt x="42910" y="219913"/>
                </a:lnTo>
                <a:lnTo>
                  <a:pt x="11050" y="277056"/>
                </a:lnTo>
                <a:lnTo>
                  <a:pt x="0" y="337769"/>
                </a:lnTo>
                <a:lnTo>
                  <a:pt x="2803" y="368514"/>
                </a:lnTo>
                <a:lnTo>
                  <a:pt x="24500" y="427564"/>
                </a:lnTo>
                <a:lnTo>
                  <a:pt x="66038" y="482567"/>
                </a:lnTo>
                <a:lnTo>
                  <a:pt x="125477" y="532569"/>
                </a:lnTo>
                <a:lnTo>
                  <a:pt x="161305" y="555397"/>
                </a:lnTo>
                <a:lnTo>
                  <a:pt x="200882" y="576616"/>
                </a:lnTo>
                <a:lnTo>
                  <a:pt x="243965" y="596108"/>
                </a:lnTo>
                <a:lnTo>
                  <a:pt x="290312" y="613753"/>
                </a:lnTo>
                <a:lnTo>
                  <a:pt x="339682" y="629433"/>
                </a:lnTo>
                <a:lnTo>
                  <a:pt x="391832" y="643028"/>
                </a:lnTo>
                <a:lnTo>
                  <a:pt x="446519" y="654418"/>
                </a:lnTo>
                <a:lnTo>
                  <a:pt x="503502" y="663485"/>
                </a:lnTo>
                <a:lnTo>
                  <a:pt x="562537" y="670108"/>
                </a:lnTo>
                <a:lnTo>
                  <a:pt x="623384" y="674170"/>
                </a:lnTo>
                <a:lnTo>
                  <a:pt x="685800" y="675551"/>
                </a:lnTo>
                <a:lnTo>
                  <a:pt x="748215" y="674170"/>
                </a:lnTo>
                <a:lnTo>
                  <a:pt x="809062" y="670108"/>
                </a:lnTo>
                <a:lnTo>
                  <a:pt x="868097" y="663485"/>
                </a:lnTo>
                <a:lnTo>
                  <a:pt x="925080" y="654418"/>
                </a:lnTo>
                <a:lnTo>
                  <a:pt x="979767" y="643028"/>
                </a:lnTo>
                <a:lnTo>
                  <a:pt x="1031917" y="629433"/>
                </a:lnTo>
                <a:lnTo>
                  <a:pt x="1081287" y="613753"/>
                </a:lnTo>
                <a:lnTo>
                  <a:pt x="1127634" y="596108"/>
                </a:lnTo>
                <a:lnTo>
                  <a:pt x="1170717" y="576616"/>
                </a:lnTo>
                <a:lnTo>
                  <a:pt x="1210294" y="555397"/>
                </a:lnTo>
                <a:lnTo>
                  <a:pt x="1246122" y="532569"/>
                </a:lnTo>
                <a:lnTo>
                  <a:pt x="1277958" y="508253"/>
                </a:lnTo>
                <a:lnTo>
                  <a:pt x="1328689" y="455631"/>
                </a:lnTo>
                <a:lnTo>
                  <a:pt x="1360549" y="398485"/>
                </a:lnTo>
                <a:lnTo>
                  <a:pt x="1371600" y="337769"/>
                </a:lnTo>
                <a:lnTo>
                  <a:pt x="1368796" y="307026"/>
                </a:lnTo>
                <a:lnTo>
                  <a:pt x="1347099" y="247979"/>
                </a:lnTo>
                <a:lnTo>
                  <a:pt x="1305561" y="192978"/>
                </a:lnTo>
                <a:lnTo>
                  <a:pt x="1246122" y="142978"/>
                </a:lnTo>
                <a:lnTo>
                  <a:pt x="1210294" y="120151"/>
                </a:lnTo>
                <a:lnTo>
                  <a:pt x="1170717" y="98933"/>
                </a:lnTo>
                <a:lnTo>
                  <a:pt x="1127634" y="79441"/>
                </a:lnTo>
                <a:lnTo>
                  <a:pt x="1081287" y="61796"/>
                </a:lnTo>
                <a:lnTo>
                  <a:pt x="1031917" y="46116"/>
                </a:lnTo>
                <a:lnTo>
                  <a:pt x="979767" y="32522"/>
                </a:lnTo>
                <a:lnTo>
                  <a:pt x="925080" y="21132"/>
                </a:lnTo>
                <a:lnTo>
                  <a:pt x="868097" y="12065"/>
                </a:lnTo>
                <a:lnTo>
                  <a:pt x="809062" y="5442"/>
                </a:lnTo>
                <a:lnTo>
                  <a:pt x="748215" y="1380"/>
                </a:lnTo>
                <a:lnTo>
                  <a:pt x="685800" y="0"/>
                </a:lnTo>
                <a:close/>
              </a:path>
            </a:pathLst>
          </a:custGeom>
          <a:solidFill>
            <a:srgbClr val="FFFFFF"/>
          </a:solidFill>
        </p:spPr>
        <p:txBody>
          <a:bodyPr wrap="square" lIns="0" tIns="0" rIns="0" bIns="0" rtlCol="0"/>
          <a:lstStyle/>
          <a:p>
            <a:endParaRPr>
              <a:solidFill>
                <a:prstClr val="black"/>
              </a:solidFill>
            </a:endParaRPr>
          </a:p>
        </p:txBody>
      </p:sp>
      <p:sp>
        <p:nvSpPr>
          <p:cNvPr id="19" name="object 19"/>
          <p:cNvSpPr/>
          <p:nvPr/>
        </p:nvSpPr>
        <p:spPr>
          <a:xfrm>
            <a:off x="6616700" y="5703531"/>
            <a:ext cx="1397000" cy="699769"/>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20" name="object 20"/>
          <p:cNvSpPr txBox="1"/>
          <p:nvPr/>
        </p:nvSpPr>
        <p:spPr>
          <a:xfrm>
            <a:off x="6934961" y="5727598"/>
            <a:ext cx="761365" cy="635635"/>
          </a:xfrm>
          <a:prstGeom prst="rect">
            <a:avLst/>
          </a:prstGeom>
        </p:spPr>
        <p:txBody>
          <a:bodyPr vert="horz" wrap="square" lIns="0" tIns="12700" rIns="0" bIns="0" rtlCol="0">
            <a:spAutoFit/>
          </a:bodyPr>
          <a:lstStyle/>
          <a:p>
            <a:pPr marL="106680" marR="5080" indent="-94615">
              <a:spcBef>
                <a:spcPts val="100"/>
              </a:spcBef>
            </a:pPr>
            <a:r>
              <a:rPr sz="2000" dirty="0">
                <a:solidFill>
                  <a:srgbClr val="006FC0"/>
                </a:solidFill>
                <a:latin typeface="Times New Roman"/>
                <a:cs typeface="Times New Roman"/>
              </a:rPr>
              <a:t>Sig</a:t>
            </a:r>
            <a:r>
              <a:rPr sz="2000" spc="5" dirty="0">
                <a:solidFill>
                  <a:srgbClr val="006FC0"/>
                </a:solidFill>
                <a:latin typeface="Times New Roman"/>
                <a:cs typeface="Times New Roman"/>
              </a:rPr>
              <a:t>o</a:t>
            </a:r>
            <a:r>
              <a:rPr sz="2000" dirty="0">
                <a:solidFill>
                  <a:srgbClr val="006FC0"/>
                </a:solidFill>
                <a:latin typeface="Times New Roman"/>
                <a:cs typeface="Times New Roman"/>
              </a:rPr>
              <a:t>rta  </a:t>
            </a:r>
            <a:r>
              <a:rPr sz="2000" spc="-5" dirty="0">
                <a:solidFill>
                  <a:srgbClr val="006FC0"/>
                </a:solidFill>
                <a:latin typeface="Times New Roman"/>
                <a:cs typeface="Times New Roman"/>
              </a:rPr>
              <a:t>primi</a:t>
            </a:r>
            <a:endParaRPr sz="2000">
              <a:solidFill>
                <a:prstClr val="black"/>
              </a:solidFill>
              <a:latin typeface="Times New Roman"/>
              <a:cs typeface="Times New Roman"/>
            </a:endParaRPr>
          </a:p>
        </p:txBody>
      </p:sp>
      <p:sp>
        <p:nvSpPr>
          <p:cNvPr id="21" name="object 21"/>
          <p:cNvSpPr txBox="1"/>
          <p:nvPr/>
        </p:nvSpPr>
        <p:spPr>
          <a:xfrm>
            <a:off x="8439404" y="6449059"/>
            <a:ext cx="168910" cy="208279"/>
          </a:xfrm>
          <a:prstGeom prst="rect">
            <a:avLst/>
          </a:prstGeom>
        </p:spPr>
        <p:txBody>
          <a:bodyPr vert="horz" wrap="square" lIns="0" tIns="12700" rIns="0" bIns="0" rtlCol="0">
            <a:spAutoFit/>
          </a:bodyPr>
          <a:lstStyle/>
          <a:p>
            <a:pPr marL="12700">
              <a:spcBef>
                <a:spcPts val="100"/>
              </a:spcBef>
            </a:pPr>
            <a:r>
              <a:rPr sz="1200" dirty="0">
                <a:solidFill>
                  <a:prstClr val="black"/>
                </a:solidFill>
                <a:latin typeface="Garamond"/>
                <a:cs typeface="Garamond"/>
              </a:rPr>
              <a:t>44</a:t>
            </a:r>
            <a:endParaRPr sz="1200">
              <a:solidFill>
                <a:prstClr val="black"/>
              </a:solidFill>
              <a:latin typeface="Garamond"/>
              <a:cs typeface="Garamond"/>
            </a:endParaRPr>
          </a:p>
        </p:txBody>
      </p:sp>
      <p:sp>
        <p:nvSpPr>
          <p:cNvPr id="22" name="object 16"/>
          <p:cNvSpPr/>
          <p:nvPr/>
        </p:nvSpPr>
        <p:spPr>
          <a:xfrm>
            <a:off x="7543800" y="5105400"/>
            <a:ext cx="1295400" cy="685800"/>
          </a:xfrm>
          <a:prstGeom prst="rect">
            <a:avLst/>
          </a:prstGeom>
          <a:blipFill>
            <a:blip r:embed="rId7" cstate="print"/>
            <a:stretch>
              <a:fillRect/>
            </a:stretch>
          </a:blipFill>
        </p:spPr>
        <p:txBody>
          <a:bodyPr wrap="square" lIns="0" tIns="0" rIns="0" bIns="0" rtlCol="0"/>
          <a:lstStyle/>
          <a:p>
            <a:endParaRPr dirty="0"/>
          </a:p>
        </p:txBody>
      </p:sp>
      <p:sp>
        <p:nvSpPr>
          <p:cNvPr id="23" name="object 16"/>
          <p:cNvSpPr/>
          <p:nvPr/>
        </p:nvSpPr>
        <p:spPr>
          <a:xfrm>
            <a:off x="3733800" y="5791200"/>
            <a:ext cx="1295400" cy="838200"/>
          </a:xfrm>
          <a:prstGeom prst="rect">
            <a:avLst/>
          </a:prstGeom>
          <a:blipFill>
            <a:blip r:embed="rId7" cstate="print"/>
            <a:stretch>
              <a:fillRect/>
            </a:stretch>
          </a:blipFill>
        </p:spPr>
        <p:txBody>
          <a:bodyPr wrap="square" lIns="0" tIns="0" rIns="0" bIns="0" rtlCol="0"/>
          <a:lstStyle/>
          <a:p>
            <a:endParaRPr dirty="0"/>
          </a:p>
        </p:txBody>
      </p:sp>
      <p:sp>
        <p:nvSpPr>
          <p:cNvPr id="24" name="23 Metin kutusu"/>
          <p:cNvSpPr txBox="1"/>
          <p:nvPr/>
        </p:nvSpPr>
        <p:spPr>
          <a:xfrm>
            <a:off x="7543800" y="5105400"/>
            <a:ext cx="1219200" cy="646331"/>
          </a:xfrm>
          <a:prstGeom prst="rect">
            <a:avLst/>
          </a:prstGeom>
          <a:noFill/>
        </p:spPr>
        <p:txBody>
          <a:bodyPr wrap="square" rtlCol="0">
            <a:spAutoFit/>
          </a:bodyPr>
          <a:lstStyle/>
          <a:p>
            <a:pPr algn="ctr"/>
            <a:r>
              <a:rPr lang="tr-TR" dirty="0" smtClean="0">
                <a:solidFill>
                  <a:schemeClr val="accent2">
                    <a:lumMod val="75000"/>
                  </a:schemeClr>
                </a:solidFill>
              </a:rPr>
              <a:t>BES Kesintisi</a:t>
            </a:r>
            <a:endParaRPr lang="tr-TR" dirty="0">
              <a:solidFill>
                <a:schemeClr val="accent2">
                  <a:lumMod val="75000"/>
                </a:schemeClr>
              </a:solidFill>
            </a:endParaRPr>
          </a:p>
        </p:txBody>
      </p:sp>
      <p:sp>
        <p:nvSpPr>
          <p:cNvPr id="25" name="24 Metin kutusu"/>
          <p:cNvSpPr txBox="1"/>
          <p:nvPr/>
        </p:nvSpPr>
        <p:spPr>
          <a:xfrm>
            <a:off x="3810000" y="58674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Tree>
    <p:extLst>
      <p:ext uri="{BB962C8B-B14F-4D97-AF65-F5344CB8AC3E}">
        <p14:creationId xmlns:p14="http://schemas.microsoft.com/office/powerpoint/2010/main" val="924482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sz="quarter" idx="4294967295"/>
            <p:extLst>
              <p:ext uri="{D42A27DB-BD31-4B8C-83A1-F6EECF244321}">
                <p14:modId xmlns:p14="http://schemas.microsoft.com/office/powerpoint/2010/main" val="1655408504"/>
              </p:ext>
            </p:extLst>
          </p:nvPr>
        </p:nvGraphicFramePr>
        <p:xfrm>
          <a:off x="457200" y="304800"/>
          <a:ext cx="8229600" cy="6206961"/>
        </p:xfrm>
        <a:graphic>
          <a:graphicData uri="http://schemas.openxmlformats.org/drawingml/2006/table">
            <a:tbl>
              <a:tblPr/>
              <a:tblGrid>
                <a:gridCol w="739908"/>
                <a:gridCol w="1570418"/>
                <a:gridCol w="1570418"/>
                <a:gridCol w="543607"/>
                <a:gridCol w="543607"/>
                <a:gridCol w="543607"/>
                <a:gridCol w="543607"/>
                <a:gridCol w="543607"/>
                <a:gridCol w="543607"/>
                <a:gridCol w="543607"/>
                <a:gridCol w="543607"/>
              </a:tblGrid>
              <a:tr h="326485">
                <a:tc gridSpan="11">
                  <a:txBody>
                    <a:bodyPr/>
                    <a:lstStyle/>
                    <a:p>
                      <a:pPr algn="ctr" fontAlgn="ctr"/>
                      <a:r>
                        <a:rPr lang="tr-TR" sz="1600" b="1" i="0" u="none" strike="noStrike" dirty="0" smtClean="0">
                          <a:solidFill>
                            <a:srgbClr val="FFFF00"/>
                          </a:solidFill>
                          <a:effectLst/>
                          <a:latin typeface="Arial"/>
                        </a:rPr>
                        <a:t>İDARİ</a:t>
                      </a:r>
                      <a:r>
                        <a:rPr lang="tr-TR" sz="1600" b="1" i="0" u="none" strike="noStrike" baseline="0" dirty="0" smtClean="0">
                          <a:solidFill>
                            <a:srgbClr val="FFFF00"/>
                          </a:solidFill>
                          <a:effectLst/>
                          <a:latin typeface="Arial"/>
                        </a:rPr>
                        <a:t> PERSONEL E</a:t>
                      </a:r>
                      <a:r>
                        <a:rPr lang="pt-BR" sz="1600" b="1" i="0" u="none" strike="noStrike" dirty="0" smtClean="0">
                          <a:solidFill>
                            <a:srgbClr val="FFFF00"/>
                          </a:solidFill>
                          <a:effectLst/>
                          <a:latin typeface="Arial"/>
                        </a:rPr>
                        <a:t>K   </a:t>
                      </a:r>
                      <a:r>
                        <a:rPr lang="pt-BR" sz="1600" b="1" i="0" u="none" strike="noStrike" dirty="0">
                          <a:solidFill>
                            <a:srgbClr val="FFFF00"/>
                          </a:solidFill>
                          <a:effectLst/>
                          <a:latin typeface="Arial"/>
                        </a:rPr>
                        <a:t>G Ö S T E R G E  </a:t>
                      </a:r>
                      <a:r>
                        <a:rPr lang="tr-TR" sz="1600" b="1" i="0" u="none" strike="noStrike" dirty="0" smtClean="0">
                          <a:solidFill>
                            <a:srgbClr val="FFFF00"/>
                          </a:solidFill>
                          <a:effectLst/>
                          <a:latin typeface="Arial"/>
                        </a:rPr>
                        <a:t>TABLOSU (657 SK 43/B MADDESİ)</a:t>
                      </a:r>
                      <a:endParaRPr lang="pt-BR" sz="1600" b="1" i="0" u="none" strike="noStrike" dirty="0">
                        <a:solidFill>
                          <a:srgbClr val="FFFF00"/>
                        </a:solidFill>
                        <a:effectLst/>
                        <a:latin typeface="Arial"/>
                      </a:endParaRPr>
                    </a:p>
                  </a:txBody>
                  <a:tcPr marL="0" marR="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pPr algn="l" fontAlgn="ctr"/>
                      <a:endParaRPr lang="tr-TR" sz="900" b="0" i="0" u="none" strike="noStrike" dirty="0">
                        <a:solidFill>
                          <a:srgbClr val="0000FF"/>
                        </a:solidFill>
                        <a:effectLst/>
                        <a:latin typeface="Arial"/>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pPr algn="l" fontAlgn="ctr"/>
                      <a:endParaRPr lang="tr-TR" sz="900" b="0" i="0" u="none" strike="noStrike" dirty="0">
                        <a:solidFill>
                          <a:srgbClr val="0000FF"/>
                        </a:solidFill>
                        <a:effectLst/>
                        <a:latin typeface="Arial"/>
                      </a:endParaRPr>
                    </a:p>
                  </a:txBody>
                  <a:tcPr marL="0" marR="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hMerge="1">
                  <a:txBody>
                    <a:bodyPr/>
                    <a:lstStyle/>
                    <a:p>
                      <a:pPr algn="ctr" fontAlgn="ctr"/>
                      <a:endParaRPr lang="pt-BR" sz="900" b="1" i="0" u="none" strike="noStrike" dirty="0">
                        <a:solidFill>
                          <a:srgbClr val="FFFF00"/>
                        </a:solidFill>
                        <a:effectLst/>
                        <a:latin typeface="Arial"/>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336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8381">
                <a:tc gridSpan="3">
                  <a:txBody>
                    <a:bodyPr/>
                    <a:lstStyle/>
                    <a:p>
                      <a:pPr algn="ctr" fontAlgn="ctr"/>
                      <a:r>
                        <a:rPr lang="pt-BR" sz="1000" b="1" i="0" u="none" strike="noStrike" dirty="0">
                          <a:solidFill>
                            <a:srgbClr val="0000FF"/>
                          </a:solidFill>
                          <a:effectLst/>
                          <a:latin typeface="Arial"/>
                        </a:rPr>
                        <a:t>D E R E C E L E R İ</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tr-TR"/>
                    </a:p>
                  </a:txBody>
                  <a:tcPr/>
                </a:tc>
                <a:tc hMerge="1">
                  <a:txBody>
                    <a:bodyPr/>
                    <a:lstStyle/>
                    <a:p>
                      <a:endParaRPr lang="tr-TR"/>
                    </a:p>
                  </a:txBody>
                  <a:tcPr/>
                </a:tc>
                <a:tc>
                  <a:txBody>
                    <a:bodyPr/>
                    <a:lstStyle/>
                    <a:p>
                      <a:pPr algn="ctr" fontAlgn="ctr"/>
                      <a:r>
                        <a:rPr lang="tr-TR" sz="900" b="1" i="0" u="none" strike="noStrike" dirty="0">
                          <a:solidFill>
                            <a:srgbClr val="0000FF"/>
                          </a:solidFill>
                          <a:effectLst/>
                          <a:latin typeface="Arial"/>
                        </a:rPr>
                        <a:t>1</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1" i="0" u="none" strike="noStrike" dirty="0">
                          <a:solidFill>
                            <a:srgbClr val="0000FF"/>
                          </a:solidFill>
                          <a:effectLst/>
                          <a:latin typeface="Arial"/>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1" i="0" u="none" strike="noStrike" dirty="0">
                          <a:solidFill>
                            <a:srgbClr val="0000FF"/>
                          </a:solidFill>
                          <a:effectLst/>
                          <a:latin typeface="Arial"/>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1" i="0" u="none" strike="noStrike" dirty="0">
                          <a:solidFill>
                            <a:srgbClr val="0000FF"/>
                          </a:solidFill>
                          <a:effectLst/>
                          <a:latin typeface="Arial"/>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1" i="0" u="none" strike="noStrike" dirty="0">
                          <a:solidFill>
                            <a:srgbClr val="0000FF"/>
                          </a:solidFill>
                          <a:effectLst/>
                          <a:latin typeface="Arial"/>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1" i="0" u="none" strike="noStrike" dirty="0">
                          <a:solidFill>
                            <a:srgbClr val="0000FF"/>
                          </a:solidFill>
                          <a:effectLst/>
                          <a:latin typeface="Arial"/>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1" i="0" u="none" strike="noStrike" dirty="0">
                          <a:solidFill>
                            <a:srgbClr val="0000FF"/>
                          </a:solidFill>
                          <a:effectLst/>
                          <a:latin typeface="Arial"/>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tr-TR" sz="900" b="1" i="0" u="none" strike="noStrike" dirty="0">
                          <a:solidFill>
                            <a:srgbClr val="0000FF"/>
                          </a:solidFill>
                          <a:effectLst/>
                          <a:latin typeface="Arial"/>
                        </a:rPr>
                        <a:t>8</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20000"/>
                        <a:lumOff val="80000"/>
                      </a:schemeClr>
                    </a:solidFill>
                  </a:tcPr>
                </a:tc>
              </a:tr>
              <a:tr h="172505">
                <a:tc rowSpan="9">
                  <a:txBody>
                    <a:bodyPr/>
                    <a:lstStyle/>
                    <a:p>
                      <a:pPr algn="ctr" fontAlgn="ctr"/>
                      <a:r>
                        <a:rPr lang="tr-TR" sz="900" b="1" i="1" u="none" strike="noStrike" dirty="0">
                          <a:solidFill>
                            <a:srgbClr val="FF0000"/>
                          </a:solidFill>
                          <a:effectLst/>
                          <a:latin typeface="Arial"/>
                        </a:rPr>
                        <a:t>GENEL İDARE HİZ. SINIFI</a:t>
                      </a:r>
                    </a:p>
                  </a:txBody>
                  <a:tcPr marL="0" marR="0" marT="0" marB="0"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ctr"/>
                      <a:r>
                        <a:rPr lang="tr-TR" sz="900" b="1" i="0" u="none" strike="noStrike" dirty="0">
                          <a:solidFill>
                            <a:srgbClr val="0000FF"/>
                          </a:solidFill>
                          <a:effectLst/>
                          <a:latin typeface="Arial"/>
                        </a:rPr>
                        <a:t>Genel Sekreter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9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3600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3227">
                <a:tc vMerge="1">
                  <a:txBody>
                    <a:bodyPr/>
                    <a:lstStyle/>
                    <a:p>
                      <a:endParaRPr lang="tr-TR"/>
                    </a:p>
                  </a:txBody>
                  <a:tcPr/>
                </a:tc>
                <a:tc>
                  <a:txBody>
                    <a:bodyPr/>
                    <a:lstStyle/>
                    <a:p>
                      <a:pPr algn="l" fontAlgn="ctr"/>
                      <a:r>
                        <a:rPr lang="tr-TR" sz="900" b="1" i="0" u="none" strike="noStrike" dirty="0">
                          <a:solidFill>
                            <a:srgbClr val="0000FF"/>
                          </a:solidFill>
                          <a:effectLst/>
                          <a:latin typeface="Arial"/>
                        </a:rPr>
                        <a:t>Daire Başkanı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9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3600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0">
                <a:tc vMerge="1">
                  <a:txBody>
                    <a:bodyPr/>
                    <a:lstStyle/>
                    <a:p>
                      <a:endParaRPr lang="tr-TR"/>
                    </a:p>
                  </a:txBody>
                  <a:tcPr/>
                </a:tc>
                <a:tc>
                  <a:txBody>
                    <a:bodyPr/>
                    <a:lstStyle/>
                    <a:p>
                      <a:pPr algn="l" fontAlgn="ctr"/>
                      <a:r>
                        <a:rPr lang="tr-TR" sz="900" b="1" i="0" u="none" strike="noStrike" dirty="0">
                          <a:solidFill>
                            <a:srgbClr val="0000FF"/>
                          </a:solidFill>
                          <a:effectLst/>
                          <a:latin typeface="Arial"/>
                        </a:rPr>
                        <a:t>Genel </a:t>
                      </a:r>
                      <a:r>
                        <a:rPr lang="tr-TR" sz="900" b="1" i="0" u="none" strike="noStrike" dirty="0" err="1">
                          <a:solidFill>
                            <a:srgbClr val="0000FF"/>
                          </a:solidFill>
                          <a:effectLst/>
                          <a:latin typeface="Arial"/>
                        </a:rPr>
                        <a:t>Sekr.Yard</a:t>
                      </a:r>
                      <a:r>
                        <a:rPr lang="tr-TR" sz="900" b="1" i="0" u="none" strike="noStrike" dirty="0">
                          <a:solidFill>
                            <a:srgbClr val="0000FF"/>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9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tr-TR" sz="900" b="0" i="0" u="none" strike="noStrike">
                          <a:solidFill>
                            <a:srgbClr val="FF0000"/>
                          </a:solidFill>
                          <a:effectLst/>
                          <a:latin typeface="Arial"/>
                        </a:rPr>
                        <a:t>3000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46918">
                <a:tc vMerge="1">
                  <a:txBody>
                    <a:bodyPr/>
                    <a:lstStyle/>
                    <a:p>
                      <a:endParaRPr lang="tr-TR"/>
                    </a:p>
                  </a:txBody>
                  <a:tcPr/>
                </a:tc>
                <a:tc>
                  <a:txBody>
                    <a:bodyPr/>
                    <a:lstStyle/>
                    <a:p>
                      <a:pPr algn="l" fontAlgn="ctr"/>
                      <a:r>
                        <a:rPr lang="tr-TR" sz="900" b="1" i="0" u="none" strike="noStrike">
                          <a:solidFill>
                            <a:srgbClr val="0000FF"/>
                          </a:solidFill>
                          <a:effectLst/>
                          <a:latin typeface="Arial"/>
                        </a:rPr>
                        <a:t>Hukuk Müşaviri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9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89862">
                <a:tc vMerge="1">
                  <a:txBody>
                    <a:bodyPr/>
                    <a:lstStyle/>
                    <a:p>
                      <a:endParaRPr lang="tr-TR"/>
                    </a:p>
                  </a:txBody>
                  <a:tcPr/>
                </a:tc>
                <a:tc>
                  <a:txBody>
                    <a:bodyPr/>
                    <a:lstStyle/>
                    <a:p>
                      <a:pPr algn="l" fontAlgn="ctr"/>
                      <a:r>
                        <a:rPr lang="tr-TR" sz="900" b="1" i="0" u="none" strike="noStrike" dirty="0" err="1">
                          <a:solidFill>
                            <a:srgbClr val="0000FF"/>
                          </a:solidFill>
                          <a:effectLst/>
                          <a:latin typeface="Arial"/>
                        </a:rPr>
                        <a:t>Üniv.Hast.Başmüdürü</a:t>
                      </a:r>
                      <a:endParaRPr lang="tr-TR" sz="900" b="1"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9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46918">
                <a:tc vMerge="1">
                  <a:txBody>
                    <a:bodyPr/>
                    <a:lstStyle/>
                    <a:p>
                      <a:endParaRPr lang="tr-TR"/>
                    </a:p>
                  </a:txBody>
                  <a:tcPr/>
                </a:tc>
                <a:tc>
                  <a:txBody>
                    <a:bodyPr/>
                    <a:lstStyle/>
                    <a:p>
                      <a:pPr algn="l" fontAlgn="ctr"/>
                      <a:r>
                        <a:rPr lang="tr-TR" sz="900" b="1" i="0" u="none" strike="noStrike">
                          <a:solidFill>
                            <a:srgbClr val="0000FF"/>
                          </a:solidFill>
                          <a:effectLst/>
                          <a:latin typeface="Arial"/>
                        </a:rPr>
                        <a:t>İşletme Müdürü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9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46918">
                <a:tc vMerge="1">
                  <a:txBody>
                    <a:bodyPr/>
                    <a:lstStyle/>
                    <a:p>
                      <a:endParaRPr lang="tr-TR"/>
                    </a:p>
                  </a:txBody>
                  <a:tcPr/>
                </a:tc>
                <a:tc>
                  <a:txBody>
                    <a:bodyPr/>
                    <a:lstStyle/>
                    <a:p>
                      <a:pPr algn="l" fontAlgn="ctr"/>
                      <a:r>
                        <a:rPr lang="tr-TR" sz="900" b="1" i="0" u="none" strike="noStrike" dirty="0">
                          <a:solidFill>
                            <a:srgbClr val="0000FF"/>
                          </a:solidFill>
                          <a:effectLst/>
                          <a:latin typeface="Arial"/>
                        </a:rPr>
                        <a:t>Fakülte Sekreteri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9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67385">
                <a:tc vMerge="1">
                  <a:txBody>
                    <a:bodyPr/>
                    <a:lstStyle/>
                    <a:p>
                      <a:endParaRPr lang="tr-TR"/>
                    </a:p>
                  </a:txBody>
                  <a:tcPr/>
                </a:tc>
                <a:tc rowSpan="2">
                  <a:txBody>
                    <a:bodyPr/>
                    <a:lstStyle/>
                    <a:p>
                      <a:pPr algn="ctr" fontAlgn="ctr"/>
                      <a:r>
                        <a:rPr lang="tr-TR" sz="900" b="1" i="0" u="none" strike="noStrike">
                          <a:solidFill>
                            <a:srgbClr val="0000FF"/>
                          </a:solidFill>
                          <a:effectLst/>
                          <a:latin typeface="Arial"/>
                        </a:rPr>
                        <a:t>Memur</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900" b="0" i="0" u="none" strike="noStrike" dirty="0">
                          <a:solidFill>
                            <a:srgbClr val="0000FF"/>
                          </a:solidFill>
                          <a:effectLst/>
                          <a:latin typeface="Arial"/>
                        </a:rPr>
                        <a:t>a) </a:t>
                      </a:r>
                      <a:r>
                        <a:rPr lang="tr-TR" sz="900" b="0" i="0" u="none" strike="noStrike" dirty="0" err="1">
                          <a:solidFill>
                            <a:srgbClr val="0000FF"/>
                          </a:solidFill>
                          <a:effectLst/>
                          <a:latin typeface="Arial"/>
                        </a:rPr>
                        <a:t>Yük.Öğ.Görenler</a:t>
                      </a:r>
                      <a:endParaRPr lang="tr-TR" sz="900"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2200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67385">
                <a:tc vMerge="1">
                  <a:txBody>
                    <a:bodyPr/>
                    <a:lstStyle/>
                    <a:p>
                      <a:endParaRPr lang="tr-TR"/>
                    </a:p>
                  </a:txBody>
                  <a:tcPr/>
                </a:tc>
                <a:tc vMerge="1">
                  <a:txBody>
                    <a:bodyPr/>
                    <a:lstStyle/>
                    <a:p>
                      <a:endParaRPr lang="tr-TR"/>
                    </a:p>
                  </a:txBody>
                  <a:tcPr/>
                </a:tc>
                <a:tc>
                  <a:txBody>
                    <a:bodyPr/>
                    <a:lstStyle/>
                    <a:p>
                      <a:pPr algn="l" fontAlgn="ctr"/>
                      <a:r>
                        <a:rPr lang="tr-TR" sz="900" b="0" i="0" u="none" strike="noStrike" dirty="0">
                          <a:solidFill>
                            <a:srgbClr val="0000FF"/>
                          </a:solidFill>
                          <a:effectLst/>
                          <a:latin typeface="Arial"/>
                        </a:rPr>
                        <a:t>b) </a:t>
                      </a:r>
                      <a:r>
                        <a:rPr lang="tr-TR" sz="900" b="0" i="0" u="none" strike="noStrike" dirty="0" err="1">
                          <a:solidFill>
                            <a:srgbClr val="0000FF"/>
                          </a:solidFill>
                          <a:effectLst/>
                          <a:latin typeface="Arial"/>
                        </a:rPr>
                        <a:t>Diğerlei</a:t>
                      </a:r>
                      <a:endParaRPr lang="tr-TR" sz="900"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1500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r>
              <a:tr h="215632">
                <a:tc rowSpan="2">
                  <a:txBody>
                    <a:bodyPr/>
                    <a:lstStyle/>
                    <a:p>
                      <a:pPr algn="ctr" fontAlgn="ctr"/>
                      <a:r>
                        <a:rPr lang="tr-TR" sz="700" b="1" i="1" u="none" strike="noStrike" dirty="0">
                          <a:solidFill>
                            <a:srgbClr val="FF0000"/>
                          </a:solidFill>
                          <a:effectLst/>
                          <a:latin typeface="Arial"/>
                        </a:rPr>
                        <a:t>DENETİM HİZ.SNF.</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algn="l" fontAlgn="ctr"/>
                      <a:r>
                        <a:rPr lang="tr-TR" sz="900" b="1" i="0" u="none" strike="noStrike" dirty="0">
                          <a:solidFill>
                            <a:srgbClr val="0000FF"/>
                          </a:solidFill>
                          <a:effectLst/>
                          <a:latin typeface="Arial"/>
                        </a:rPr>
                        <a:t>İç Denetçi</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a:txBody>
                    <a:bodyPr/>
                    <a:lstStyle/>
                    <a:p>
                      <a:pPr algn="ctr" fontAlgn="ctr"/>
                      <a:r>
                        <a:rPr lang="tr-TR" sz="900" b="0" i="0" u="none" strike="noStrike">
                          <a:solidFill>
                            <a:srgbClr val="FF0000"/>
                          </a:solidFill>
                          <a:effectLst/>
                          <a:latin typeface="Arial"/>
                        </a:rPr>
                        <a:t>3600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2200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850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15632">
                <a:tc vMerge="1">
                  <a:txBody>
                    <a:bodyPr/>
                    <a:lstStyle/>
                    <a:p>
                      <a:endParaRPr lang="tr-TR"/>
                    </a:p>
                  </a:txBody>
                  <a:tcPr/>
                </a:tc>
                <a:tc>
                  <a:txBody>
                    <a:bodyPr/>
                    <a:lstStyle/>
                    <a:p>
                      <a:pPr algn="l" fontAlgn="ctr"/>
                      <a:r>
                        <a:rPr lang="tr-TR" sz="900" b="1" i="0" u="none" strike="noStrike">
                          <a:solidFill>
                            <a:srgbClr val="0000FF"/>
                          </a:solidFill>
                          <a:effectLst/>
                          <a:latin typeface="Arial"/>
                        </a:rPr>
                        <a:t>Mali Hiz.Uzmanı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9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2200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450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r>
              <a:tr h="439889">
                <a:tc rowSpan="4">
                  <a:txBody>
                    <a:bodyPr/>
                    <a:lstStyle/>
                    <a:p>
                      <a:pPr algn="ctr" fontAlgn="ctr"/>
                      <a:r>
                        <a:rPr lang="tr-TR" sz="900" b="1" i="1" u="none" strike="noStrike" dirty="0">
                          <a:solidFill>
                            <a:srgbClr val="FF0000"/>
                          </a:solidFill>
                          <a:effectLst/>
                          <a:latin typeface="Arial"/>
                        </a:rPr>
                        <a:t>TEKNİK HİZ.SINIFI</a:t>
                      </a:r>
                    </a:p>
                  </a:txBody>
                  <a:tcPr marL="0" marR="0" marT="0" marB="0"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algn="l" fontAlgn="ctr"/>
                      <a:r>
                        <a:rPr lang="tr-TR" sz="900" b="0" i="0" u="none" strike="noStrike" dirty="0" err="1">
                          <a:solidFill>
                            <a:srgbClr val="0000FF"/>
                          </a:solidFill>
                          <a:effectLst/>
                          <a:latin typeface="Arial"/>
                        </a:rPr>
                        <a:t>Y.Mühendis</a:t>
                      </a:r>
                      <a:r>
                        <a:rPr lang="tr-TR" sz="900" b="0" i="0" u="none" strike="noStrike" dirty="0">
                          <a:solidFill>
                            <a:srgbClr val="0000FF"/>
                          </a:solidFill>
                          <a:effectLst/>
                          <a:latin typeface="Arial"/>
                        </a:rPr>
                        <a:t>, Mühendis, </a:t>
                      </a:r>
                      <a:r>
                        <a:rPr lang="tr-TR" sz="900" b="0" i="0" u="none" strike="noStrike" dirty="0" err="1">
                          <a:solidFill>
                            <a:srgbClr val="0000FF"/>
                          </a:solidFill>
                          <a:effectLst/>
                          <a:latin typeface="Arial"/>
                        </a:rPr>
                        <a:t>Y.Mimar</a:t>
                      </a:r>
                      <a:r>
                        <a:rPr lang="tr-TR" sz="900" b="0" i="0" u="none" strike="noStrike" dirty="0">
                          <a:solidFill>
                            <a:srgbClr val="0000FF"/>
                          </a:solidFill>
                          <a:effectLst/>
                          <a:latin typeface="Arial"/>
                        </a:rPr>
                        <a:t>, Mimar</a:t>
                      </a:r>
                      <a:br>
                        <a:rPr lang="tr-TR" sz="900" b="0" i="0" u="none" strike="noStrike" dirty="0">
                          <a:solidFill>
                            <a:srgbClr val="0000FF"/>
                          </a:solidFill>
                          <a:effectLst/>
                          <a:latin typeface="Arial"/>
                        </a:rPr>
                      </a:br>
                      <a:r>
                        <a:rPr lang="tr-TR" sz="900" b="0" i="0" u="none" strike="noStrike" dirty="0">
                          <a:solidFill>
                            <a:srgbClr val="0000FF"/>
                          </a:solidFill>
                          <a:effectLst/>
                          <a:latin typeface="Arial"/>
                        </a:rPr>
                        <a:t>(4 Yıllık mezun)</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a:txBody>
                    <a:bodyPr/>
                    <a:lstStyle/>
                    <a:p>
                      <a:pPr algn="ctr" fontAlgn="ctr"/>
                      <a:r>
                        <a:rPr lang="tr-TR" sz="900" b="0" i="0" u="none" strike="noStrike">
                          <a:solidFill>
                            <a:srgbClr val="FF0000"/>
                          </a:solidFill>
                          <a:effectLst/>
                          <a:latin typeface="Arial"/>
                        </a:rPr>
                        <a:t>3600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2200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850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65765">
                <a:tc vMerge="1">
                  <a:txBody>
                    <a:bodyPr/>
                    <a:lstStyle/>
                    <a:p>
                      <a:endParaRPr lang="tr-TR"/>
                    </a:p>
                  </a:txBody>
                  <a:tcPr/>
                </a:tc>
                <a:tc gridSpan="2">
                  <a:txBody>
                    <a:bodyPr/>
                    <a:lstStyle/>
                    <a:p>
                      <a:pPr algn="l" fontAlgn="ctr"/>
                      <a:r>
                        <a:rPr lang="tr-TR" sz="900" b="0" i="0" u="none" strike="noStrike" dirty="0">
                          <a:solidFill>
                            <a:srgbClr val="0000FF"/>
                          </a:solidFill>
                          <a:effectLst/>
                          <a:latin typeface="Arial"/>
                        </a:rPr>
                        <a:t>Kimyager, Fizikçi, </a:t>
                      </a:r>
                      <a:r>
                        <a:rPr lang="tr-TR" sz="900" b="0" i="0" u="none" strike="noStrike" dirty="0" err="1">
                          <a:solidFill>
                            <a:srgbClr val="0000FF"/>
                          </a:solidFill>
                          <a:effectLst/>
                          <a:latin typeface="Arial"/>
                        </a:rPr>
                        <a:t>Matematikçi,İstatisikçi,Kimyager</a:t>
                      </a:r>
                      <a:r>
                        <a:rPr lang="tr-TR" sz="900" b="0" i="0" u="none" strike="noStrike" dirty="0">
                          <a:solidFill>
                            <a:srgbClr val="0000FF"/>
                          </a:solidFill>
                          <a:effectLst/>
                          <a:latin typeface="Arial"/>
                        </a:rPr>
                        <a:t>, </a:t>
                      </a:r>
                      <a:r>
                        <a:rPr lang="tr-TR" sz="900" b="0" i="0" u="none" strike="noStrike" dirty="0" err="1">
                          <a:solidFill>
                            <a:srgbClr val="0000FF"/>
                          </a:solidFill>
                          <a:effectLst/>
                          <a:latin typeface="Arial"/>
                        </a:rPr>
                        <a:t>Yük.Tek.Ok.Öğr.Ok.M</a:t>
                      </a:r>
                      <a:r>
                        <a:rPr lang="tr-TR" sz="900" b="0" i="0" u="none" strike="noStrike" dirty="0">
                          <a:solidFill>
                            <a:srgbClr val="0000FF"/>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a:txBody>
                    <a:bodyPr/>
                    <a:lstStyle/>
                    <a:p>
                      <a:pPr algn="ctr" fontAlgn="ctr"/>
                      <a:r>
                        <a:rPr lang="tr-TR" sz="900" b="0" i="0" u="none" strike="noStrike">
                          <a:solidFill>
                            <a:srgbClr val="FF0000"/>
                          </a:solidFill>
                          <a:effectLst/>
                          <a:latin typeface="Arial"/>
                        </a:rPr>
                        <a:t>3000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2200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800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07007">
                <a:tc vMerge="1">
                  <a:txBody>
                    <a:bodyPr/>
                    <a:lstStyle/>
                    <a:p>
                      <a:endParaRPr lang="tr-TR"/>
                    </a:p>
                  </a:txBody>
                  <a:tcPr/>
                </a:tc>
                <a:tc gridSpan="2">
                  <a:txBody>
                    <a:bodyPr/>
                    <a:lstStyle/>
                    <a:p>
                      <a:pPr algn="l" fontAlgn="ctr"/>
                      <a:r>
                        <a:rPr lang="tr-TR" sz="900" b="0" i="0" u="none" strike="noStrike" dirty="0" err="1">
                          <a:solidFill>
                            <a:srgbClr val="0000FF"/>
                          </a:solidFill>
                          <a:effectLst/>
                          <a:latin typeface="Arial"/>
                        </a:rPr>
                        <a:t>Y.Tekniker</a:t>
                      </a:r>
                      <a:r>
                        <a:rPr lang="tr-TR" sz="900" b="0" i="0" u="none" strike="noStrike" dirty="0">
                          <a:solidFill>
                            <a:srgbClr val="0000FF"/>
                          </a:solidFill>
                          <a:effectLst/>
                          <a:latin typeface="Arial"/>
                        </a:rPr>
                        <a:t>  - Tekniker</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a:txBody>
                    <a:bodyPr/>
                    <a:lstStyle/>
                    <a:p>
                      <a:pPr algn="ctr" fontAlgn="ctr"/>
                      <a:r>
                        <a:rPr lang="tr-TR" sz="900" b="0" i="0" u="none" strike="noStrike">
                          <a:solidFill>
                            <a:srgbClr val="FF0000"/>
                          </a:solidFill>
                          <a:effectLst/>
                          <a:latin typeface="Arial"/>
                        </a:rPr>
                        <a:t>2200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07007">
                <a:tc vMerge="1">
                  <a:txBody>
                    <a:bodyPr/>
                    <a:lstStyle/>
                    <a:p>
                      <a:endParaRPr lang="tr-TR"/>
                    </a:p>
                  </a:txBody>
                  <a:tcPr/>
                </a:tc>
                <a:tc gridSpan="2">
                  <a:txBody>
                    <a:bodyPr/>
                    <a:lstStyle/>
                    <a:p>
                      <a:pPr algn="l" fontAlgn="ctr"/>
                      <a:r>
                        <a:rPr lang="tr-TR" sz="900" b="0" i="0" u="none" strike="noStrike" dirty="0">
                          <a:solidFill>
                            <a:srgbClr val="0000FF"/>
                          </a:solidFill>
                          <a:effectLst/>
                          <a:latin typeface="Arial"/>
                        </a:rPr>
                        <a:t>Teknisyen ve Diğerleri</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a:txBody>
                    <a:bodyPr/>
                    <a:lstStyle/>
                    <a:p>
                      <a:pPr algn="ctr" fontAlgn="ctr"/>
                      <a:r>
                        <a:rPr lang="tr-TR" sz="900" b="0" i="0" u="none" strike="noStrike">
                          <a:solidFill>
                            <a:srgbClr val="FF0000"/>
                          </a:solidFill>
                          <a:effectLst/>
                          <a:latin typeface="Arial"/>
                        </a:rPr>
                        <a:t>1500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r>
              <a:tr h="146918">
                <a:tc rowSpan="9">
                  <a:txBody>
                    <a:bodyPr/>
                    <a:lstStyle/>
                    <a:p>
                      <a:pPr algn="ctr" fontAlgn="ctr"/>
                      <a:r>
                        <a:rPr lang="tr-TR" sz="900" b="1" i="1" u="none" strike="noStrike" dirty="0">
                          <a:solidFill>
                            <a:srgbClr val="FF0000"/>
                          </a:solidFill>
                          <a:effectLst/>
                          <a:latin typeface="Arial"/>
                        </a:rPr>
                        <a:t>SAĞLIK HİZ.SINIFI</a:t>
                      </a:r>
                    </a:p>
                  </a:txBody>
                  <a:tcPr marL="0" marR="0" marT="0" marB="0" vert="vert27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gridSpan="2">
                  <a:txBody>
                    <a:bodyPr/>
                    <a:lstStyle/>
                    <a:p>
                      <a:pPr algn="l" fontAlgn="ctr"/>
                      <a:r>
                        <a:rPr lang="tr-TR" sz="900" b="0" i="0" u="none" strike="noStrike" dirty="0">
                          <a:solidFill>
                            <a:srgbClr val="0000FF"/>
                          </a:solidFill>
                          <a:effectLst/>
                          <a:latin typeface="Arial"/>
                        </a:rPr>
                        <a:t>Uzman Doktor - Doktor</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rowSpan="6">
                  <a:txBody>
                    <a:bodyPr/>
                    <a:lstStyle/>
                    <a:p>
                      <a:pPr algn="ctr" fontAlgn="ctr"/>
                      <a:r>
                        <a:rPr lang="tr-TR" sz="900" b="0" i="0" u="none" strike="noStrike">
                          <a:solidFill>
                            <a:srgbClr val="FF0000"/>
                          </a:solidFill>
                          <a:effectLst/>
                          <a:latin typeface="Arial"/>
                        </a:rPr>
                        <a:t>3600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6">
                  <a:txBody>
                    <a:bodyPr/>
                    <a:lstStyle/>
                    <a:p>
                      <a:pPr algn="ctr" fontAlgn="ctr"/>
                      <a:r>
                        <a:rPr lang="tr-TR" sz="900" b="0" i="0" u="none" strike="noStrike">
                          <a:solidFill>
                            <a:srgbClr val="FF0000"/>
                          </a:solidFill>
                          <a:effectLst/>
                          <a:latin typeface="Arial"/>
                        </a:rPr>
                        <a:t>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6">
                  <a:txBody>
                    <a:bodyPr/>
                    <a:lstStyle/>
                    <a:p>
                      <a:pPr algn="ctr" fontAlgn="ctr"/>
                      <a:r>
                        <a:rPr lang="tr-TR" sz="900" b="0" i="0" u="none" strike="noStrike">
                          <a:solidFill>
                            <a:srgbClr val="FF0000"/>
                          </a:solidFill>
                          <a:effectLst/>
                          <a:latin typeface="Arial"/>
                        </a:rPr>
                        <a:t>2200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6">
                  <a:txBody>
                    <a:bodyPr/>
                    <a:lstStyle/>
                    <a:p>
                      <a:pPr algn="ctr" fontAlgn="ctr"/>
                      <a:r>
                        <a:rPr lang="tr-TR" sz="900" b="0" i="0" u="none" strike="noStrike">
                          <a:solidFill>
                            <a:srgbClr val="FF0000"/>
                          </a:solidFill>
                          <a:effectLst/>
                          <a:latin typeface="Arial"/>
                        </a:rPr>
                        <a:t>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6">
                  <a:txBody>
                    <a:bodyPr/>
                    <a:lstStyle/>
                    <a:p>
                      <a:pPr algn="ctr" fontAlgn="ctr"/>
                      <a:r>
                        <a:rPr lang="tr-TR" sz="900" b="0" i="0" u="none" strike="noStrike">
                          <a:solidFill>
                            <a:srgbClr val="FF0000"/>
                          </a:solidFill>
                          <a:effectLst/>
                          <a:latin typeface="Arial"/>
                        </a:rPr>
                        <a:t>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6">
                  <a:txBody>
                    <a:bodyPr/>
                    <a:lstStyle/>
                    <a:p>
                      <a:pPr algn="ctr" fontAlgn="ctr"/>
                      <a:r>
                        <a:rPr lang="tr-TR" sz="900" b="0" i="0" u="none" strike="noStrike" dirty="0">
                          <a:solidFill>
                            <a:srgbClr val="FF0000"/>
                          </a:solidFill>
                          <a:effectLst/>
                          <a:latin typeface="Arial"/>
                        </a:rPr>
                        <a:t>1150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6">
                  <a:txBody>
                    <a:bodyPr/>
                    <a:lstStyle/>
                    <a:p>
                      <a:pPr algn="ctr" fontAlgn="ctr"/>
                      <a:r>
                        <a:rPr lang="tr-TR" sz="900" b="0" i="0" u="none" strike="noStrike" dirty="0">
                          <a:solidFill>
                            <a:srgbClr val="FF0000"/>
                          </a:solidFill>
                          <a:effectLst/>
                          <a:latin typeface="Arial"/>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6">
                  <a:txBody>
                    <a:bodyPr/>
                    <a:lstStyle/>
                    <a:p>
                      <a:pPr algn="ctr" fontAlgn="ctr"/>
                      <a:r>
                        <a:rPr lang="tr-TR" sz="900" b="0" i="0" u="none" strike="noStrike">
                          <a:solidFill>
                            <a:srgbClr val="FF0000"/>
                          </a:solidFill>
                          <a:effectLst/>
                          <a:latin typeface="Arial"/>
                        </a:rPr>
                        <a:t>850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46918">
                <a:tc vMerge="1">
                  <a:txBody>
                    <a:bodyPr/>
                    <a:lstStyle/>
                    <a:p>
                      <a:endParaRPr lang="tr-TR"/>
                    </a:p>
                  </a:txBody>
                  <a:tcPr/>
                </a:tc>
                <a:tc gridSpan="2">
                  <a:txBody>
                    <a:bodyPr/>
                    <a:lstStyle/>
                    <a:p>
                      <a:pPr algn="l" fontAlgn="ctr"/>
                      <a:r>
                        <a:rPr lang="tr-TR" sz="900" b="0" i="0" u="none" strike="noStrike" dirty="0">
                          <a:solidFill>
                            <a:srgbClr val="0000FF"/>
                          </a:solidFill>
                          <a:effectLst/>
                          <a:latin typeface="Arial"/>
                        </a:rPr>
                        <a:t>Diş Hekimi</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46918">
                <a:tc vMerge="1">
                  <a:txBody>
                    <a:bodyPr/>
                    <a:lstStyle/>
                    <a:p>
                      <a:endParaRPr lang="tr-TR"/>
                    </a:p>
                  </a:txBody>
                  <a:tcPr/>
                </a:tc>
                <a:tc gridSpan="2">
                  <a:txBody>
                    <a:bodyPr/>
                    <a:lstStyle/>
                    <a:p>
                      <a:pPr algn="l" fontAlgn="ctr"/>
                      <a:r>
                        <a:rPr lang="tr-TR" sz="900" b="0" i="0" u="none" strike="noStrike" dirty="0" err="1">
                          <a:solidFill>
                            <a:srgbClr val="0000FF"/>
                          </a:solidFill>
                          <a:effectLst/>
                          <a:latin typeface="Arial"/>
                        </a:rPr>
                        <a:t>Uz.Veteriner</a:t>
                      </a:r>
                      <a:r>
                        <a:rPr lang="tr-TR" sz="900" b="0" i="0" u="none" strike="noStrike" dirty="0">
                          <a:solidFill>
                            <a:srgbClr val="0000FF"/>
                          </a:solidFill>
                          <a:effectLst/>
                          <a:latin typeface="Arial"/>
                        </a:rPr>
                        <a:t> Hekim, </a:t>
                      </a:r>
                      <a:r>
                        <a:rPr lang="tr-TR" sz="900" b="0" i="0" u="none" strike="noStrike" dirty="0" err="1">
                          <a:solidFill>
                            <a:srgbClr val="0000FF"/>
                          </a:solidFill>
                          <a:effectLst/>
                          <a:latin typeface="Arial"/>
                        </a:rPr>
                        <a:t>Vet.Hek</a:t>
                      </a:r>
                      <a:r>
                        <a:rPr lang="tr-TR" sz="900" b="0" i="0" u="none" strike="noStrike" dirty="0">
                          <a:solidFill>
                            <a:srgbClr val="0000FF"/>
                          </a:solidFill>
                          <a:effectLst/>
                          <a:latin typeface="Arial"/>
                        </a:rPr>
                        <a:t>.</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46918">
                <a:tc vMerge="1">
                  <a:txBody>
                    <a:bodyPr/>
                    <a:lstStyle/>
                    <a:p>
                      <a:endParaRPr lang="tr-TR"/>
                    </a:p>
                  </a:txBody>
                  <a:tcPr/>
                </a:tc>
                <a:tc gridSpan="2">
                  <a:txBody>
                    <a:bodyPr/>
                    <a:lstStyle/>
                    <a:p>
                      <a:pPr algn="l" fontAlgn="ctr"/>
                      <a:r>
                        <a:rPr lang="tr-TR" sz="900" b="0" i="0" u="none" strike="noStrike" dirty="0" err="1">
                          <a:solidFill>
                            <a:srgbClr val="0000FF"/>
                          </a:solidFill>
                          <a:effectLst/>
                          <a:latin typeface="Arial"/>
                        </a:rPr>
                        <a:t>Ezcazcı</a:t>
                      </a:r>
                      <a:endParaRPr lang="tr-TR" sz="900"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146918">
                <a:tc vMerge="1">
                  <a:txBody>
                    <a:bodyPr/>
                    <a:lstStyle/>
                    <a:p>
                      <a:endParaRPr lang="tr-TR"/>
                    </a:p>
                  </a:txBody>
                  <a:tcPr/>
                </a:tc>
                <a:tc gridSpan="2">
                  <a:txBody>
                    <a:bodyPr/>
                    <a:lstStyle/>
                    <a:p>
                      <a:pPr algn="l" fontAlgn="ctr"/>
                      <a:r>
                        <a:rPr lang="tr-TR" sz="900" b="0" i="0" u="none" strike="noStrike" dirty="0">
                          <a:solidFill>
                            <a:srgbClr val="0000FF"/>
                          </a:solidFill>
                          <a:effectLst/>
                          <a:latin typeface="Arial"/>
                        </a:rPr>
                        <a:t>Biyolog</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474390">
                <a:tc vMerge="1">
                  <a:txBody>
                    <a:bodyPr/>
                    <a:lstStyle/>
                    <a:p>
                      <a:endParaRPr lang="tr-TR"/>
                    </a:p>
                  </a:txBody>
                  <a:tcPr/>
                </a:tc>
                <a:tc gridSpan="2">
                  <a:txBody>
                    <a:bodyPr/>
                    <a:lstStyle/>
                    <a:p>
                      <a:pPr algn="l" fontAlgn="ctr"/>
                      <a:r>
                        <a:rPr lang="tr-TR" sz="900" b="0" i="0" u="none" strike="noStrike" dirty="0">
                          <a:solidFill>
                            <a:srgbClr val="0000FF"/>
                          </a:solidFill>
                          <a:effectLst/>
                          <a:latin typeface="Arial"/>
                        </a:rPr>
                        <a:t>Tıpta Uzmanlık Belgesi Alanlar veya Unvanını doktora aşamasında kazananlar</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07007">
                <a:tc vMerge="1">
                  <a:txBody>
                    <a:bodyPr/>
                    <a:lstStyle/>
                    <a:p>
                      <a:endParaRPr lang="tr-TR"/>
                    </a:p>
                  </a:txBody>
                  <a:tcPr/>
                </a:tc>
                <a:tc gridSpan="2">
                  <a:txBody>
                    <a:bodyPr/>
                    <a:lstStyle/>
                    <a:p>
                      <a:pPr algn="l" fontAlgn="ctr"/>
                      <a:r>
                        <a:rPr lang="tr-TR" sz="900" b="0" i="0" u="none" strike="noStrike" dirty="0">
                          <a:solidFill>
                            <a:srgbClr val="0000FF"/>
                          </a:solidFill>
                          <a:effectLst/>
                          <a:latin typeface="Arial"/>
                        </a:rPr>
                        <a:t>Diğer Sağlık Bilimi Lisansiyerleri</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tr-TR"/>
                    </a:p>
                  </a:txBody>
                  <a:tcPr/>
                </a:tc>
                <a:tc>
                  <a:txBody>
                    <a:bodyPr/>
                    <a:lstStyle/>
                    <a:p>
                      <a:pPr algn="ctr" fontAlgn="ctr"/>
                      <a:r>
                        <a:rPr lang="tr-TR" sz="900" b="0" i="0" u="none" strike="noStrike">
                          <a:solidFill>
                            <a:srgbClr val="FF0000"/>
                          </a:solidFill>
                          <a:effectLst/>
                          <a:latin typeface="Arial"/>
                        </a:rPr>
                        <a:t>3000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2200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800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41508">
                <a:tc vMerge="1">
                  <a:txBody>
                    <a:bodyPr/>
                    <a:lstStyle/>
                    <a:p>
                      <a:endParaRPr lang="tr-TR"/>
                    </a:p>
                  </a:txBody>
                  <a:tcPr/>
                </a:tc>
                <a:tc rowSpan="2">
                  <a:txBody>
                    <a:bodyPr/>
                    <a:lstStyle/>
                    <a:p>
                      <a:pPr algn="ctr" fontAlgn="ctr"/>
                      <a:r>
                        <a:rPr lang="tr-TR" sz="700" b="0" i="0" u="none" strike="noStrike">
                          <a:solidFill>
                            <a:srgbClr val="0000FF"/>
                          </a:solidFill>
                          <a:effectLst/>
                          <a:latin typeface="Arial"/>
                        </a:rPr>
                        <a:t>Yuk.Sayılanl.dışında kalanlar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tr-TR" sz="900" b="0" i="0" u="none" strike="noStrike" dirty="0" err="1">
                          <a:solidFill>
                            <a:srgbClr val="0000FF"/>
                          </a:solidFill>
                          <a:effectLst/>
                          <a:latin typeface="Arial"/>
                        </a:rPr>
                        <a:t>Yük.Öğr.Görenler</a:t>
                      </a:r>
                      <a:endParaRPr lang="tr-TR" sz="900"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2200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41508">
                <a:tc vMerge="1">
                  <a:txBody>
                    <a:bodyPr/>
                    <a:lstStyle/>
                    <a:p>
                      <a:endParaRPr lang="tr-TR"/>
                    </a:p>
                  </a:txBody>
                  <a:tcPr/>
                </a:tc>
                <a:tc vMerge="1">
                  <a:txBody>
                    <a:bodyPr/>
                    <a:lstStyle/>
                    <a:p>
                      <a:endParaRPr lang="tr-TR"/>
                    </a:p>
                  </a:txBody>
                  <a:tcPr/>
                </a:tc>
                <a:tc>
                  <a:txBody>
                    <a:bodyPr/>
                    <a:lstStyle/>
                    <a:p>
                      <a:pPr algn="l" fontAlgn="ctr"/>
                      <a:r>
                        <a:rPr lang="tr-TR" sz="900" b="0" i="0" u="none" strike="noStrike" dirty="0">
                          <a:solidFill>
                            <a:srgbClr val="0000FF"/>
                          </a:solidFill>
                          <a:effectLst/>
                          <a:latin typeface="Arial"/>
                        </a:rPr>
                        <a:t>Diğerleri</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1500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r>
              <a:tr h="163882">
                <a:tc gridSpan="3">
                  <a:txBody>
                    <a:bodyPr/>
                    <a:lstStyle/>
                    <a:p>
                      <a:pPr algn="l" fontAlgn="ctr"/>
                      <a:r>
                        <a:rPr lang="tr-TR" sz="900" b="1" i="1" u="none" strike="noStrike" dirty="0">
                          <a:solidFill>
                            <a:srgbClr val="FF0000"/>
                          </a:solidFill>
                          <a:effectLst/>
                          <a:latin typeface="Arial"/>
                        </a:rPr>
                        <a:t>AVUKATLIK  HİZ.SINIFI</a:t>
                      </a: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90000"/>
                      </a:schemeClr>
                    </a:solidFill>
                  </a:tcPr>
                </a:tc>
                <a:tc hMerge="1">
                  <a:txBody>
                    <a:bodyPr/>
                    <a:lstStyle/>
                    <a:p>
                      <a:endParaRPr lang="tr-TR"/>
                    </a:p>
                  </a:txBody>
                  <a:tcPr/>
                </a:tc>
                <a:tc hMerge="1">
                  <a:txBody>
                    <a:bodyPr/>
                    <a:lstStyle/>
                    <a:p>
                      <a:endParaRPr lang="tr-TR"/>
                    </a:p>
                  </a:txBody>
                  <a:tcPr/>
                </a:tc>
                <a:tc>
                  <a:txBody>
                    <a:bodyPr/>
                    <a:lstStyle/>
                    <a:p>
                      <a:pPr algn="ctr" fontAlgn="ctr"/>
                      <a:r>
                        <a:rPr lang="tr-TR" sz="900" b="0" i="0" u="none" strike="noStrike" dirty="0">
                          <a:solidFill>
                            <a:srgbClr val="FF0000"/>
                          </a:solidFill>
                          <a:effectLst/>
                          <a:latin typeface="Arial"/>
                        </a:rPr>
                        <a:t>3000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2200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1600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1200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900" b="0" i="0" u="none" strike="noStrike" dirty="0">
                          <a:solidFill>
                            <a:srgbClr val="FF0000"/>
                          </a:solidFill>
                          <a:effectLst/>
                          <a:latin typeface="Arial"/>
                        </a:rPr>
                        <a:t>800</a:t>
                      </a: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1452546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15962"/>
          </a:xfrm>
        </p:spPr>
        <p:txBody>
          <a:bodyPr>
            <a:normAutofit/>
          </a:bodyPr>
          <a:lstStyle/>
          <a:p>
            <a:pPr algn="ctr"/>
            <a:r>
              <a:rPr lang="tr-TR" b="1" dirty="0" smtClean="0">
                <a:solidFill>
                  <a:schemeClr val="accent2">
                    <a:lumMod val="50000"/>
                  </a:schemeClr>
                </a:solidFill>
              </a:rPr>
              <a:t>AYLIKLAR / akademik ek </a:t>
            </a:r>
            <a:r>
              <a:rPr lang="tr-TR" b="1" dirty="0" err="1" smtClean="0">
                <a:solidFill>
                  <a:schemeClr val="accent2">
                    <a:lumMod val="50000"/>
                  </a:schemeClr>
                </a:solidFill>
              </a:rPr>
              <a:t>gös</a:t>
            </a:r>
            <a:r>
              <a:rPr lang="tr-TR" b="1" dirty="0" smtClean="0">
                <a:solidFill>
                  <a:schemeClr val="accent2">
                    <a:lumMod val="50000"/>
                  </a:schemeClr>
                </a:solidFill>
              </a:rPr>
              <a:t>.</a:t>
            </a:r>
            <a:r>
              <a:rPr lang="tr-TR" b="1" dirty="0" err="1" smtClean="0">
                <a:solidFill>
                  <a:schemeClr val="accent2">
                    <a:lumMod val="50000"/>
                  </a:schemeClr>
                </a:solidFill>
              </a:rPr>
              <a:t>ayl</a:t>
            </a:r>
            <a:r>
              <a:rPr lang="tr-TR" b="1" dirty="0" smtClean="0">
                <a:solidFill>
                  <a:schemeClr val="accent2">
                    <a:lumMod val="50000"/>
                  </a:schemeClr>
                </a:solidFill>
              </a:rPr>
              <a:t>.</a:t>
            </a:r>
            <a:endParaRPr lang="tr-TR" b="1" dirty="0">
              <a:solidFill>
                <a:schemeClr val="accent2">
                  <a:lumMod val="50000"/>
                </a:schemeClr>
              </a:solidFill>
            </a:endParaRPr>
          </a:p>
        </p:txBody>
      </p:sp>
      <p:graphicFrame>
        <p:nvGraphicFramePr>
          <p:cNvPr id="5" name="İçerik Yer Tutucusu 4"/>
          <p:cNvGraphicFramePr>
            <a:graphicFrameLocks noGrp="1"/>
          </p:cNvGraphicFramePr>
          <p:nvPr>
            <p:ph sz="quarter" idx="1"/>
            <p:extLst>
              <p:ext uri="{D42A27DB-BD31-4B8C-83A1-F6EECF244321}">
                <p14:modId xmlns:p14="http://schemas.microsoft.com/office/powerpoint/2010/main" val="2985842024"/>
              </p:ext>
            </p:extLst>
          </p:nvPr>
        </p:nvGraphicFramePr>
        <p:xfrm>
          <a:off x="1066800" y="3276600"/>
          <a:ext cx="7028596" cy="3424624"/>
        </p:xfrm>
        <a:graphic>
          <a:graphicData uri="http://schemas.openxmlformats.org/drawingml/2006/table">
            <a:tbl>
              <a:tblPr/>
              <a:tblGrid>
                <a:gridCol w="865123"/>
                <a:gridCol w="1531933"/>
                <a:gridCol w="882956"/>
                <a:gridCol w="725573"/>
                <a:gridCol w="523955"/>
                <a:gridCol w="624764"/>
                <a:gridCol w="624764"/>
                <a:gridCol w="624764"/>
                <a:gridCol w="624764"/>
              </a:tblGrid>
              <a:tr h="331881">
                <a:tc gridSpan="9">
                  <a:txBody>
                    <a:bodyPr/>
                    <a:lstStyle/>
                    <a:p>
                      <a:pPr lvl="0" algn="ctr" fontAlgn="ctr"/>
                      <a:r>
                        <a:rPr lang="tr-TR" sz="1600" b="1" i="1" u="none" strike="noStrike" dirty="0" smtClean="0">
                          <a:solidFill>
                            <a:schemeClr val="bg2">
                              <a:lumMod val="90000"/>
                            </a:schemeClr>
                          </a:solidFill>
                          <a:effectLst/>
                          <a:latin typeface="Arial"/>
                        </a:rPr>
                        <a:t>AKADEMİK</a:t>
                      </a:r>
                      <a:r>
                        <a:rPr lang="tr-TR" sz="1600" b="1" i="1" u="none" strike="noStrike" baseline="0" dirty="0" smtClean="0">
                          <a:solidFill>
                            <a:schemeClr val="bg2">
                              <a:lumMod val="90000"/>
                            </a:schemeClr>
                          </a:solidFill>
                          <a:effectLst/>
                          <a:latin typeface="Arial"/>
                        </a:rPr>
                        <a:t> PERSONEL EK GÖSTERGE TABLOSU (2914SK 5. MADDESİ)</a:t>
                      </a:r>
                      <a:endParaRPr lang="tr-TR" sz="1600" b="1" i="1" u="none" strike="noStrike" dirty="0">
                        <a:solidFill>
                          <a:schemeClr val="bg2">
                            <a:lumMod val="90000"/>
                          </a:schemeClr>
                        </a:solidFill>
                        <a:effectLst/>
                        <a:latin typeface="Arial"/>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pPr algn="l" fontAlgn="ctr"/>
                      <a:endParaRPr lang="tr-TR" sz="1000"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1000" b="0" i="0" u="none" strike="noStrike" dirty="0">
                        <a:solidFill>
                          <a:srgbClr val="FF0000"/>
                        </a:solidFill>
                        <a:effectLst/>
                        <a:latin typeface="Arial"/>
                      </a:endParaRP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1000" b="0" i="0" u="none" strike="noStrike" dirty="0">
                        <a:solidFill>
                          <a:srgbClr val="FF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1000" b="0" i="0" u="none" strike="noStrike" dirty="0">
                        <a:solidFill>
                          <a:srgbClr val="FF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1000" b="0" i="0" u="none" strike="noStrike" dirty="0">
                        <a:solidFill>
                          <a:srgbClr val="FF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1000" b="0" i="0" u="none" strike="noStrike" dirty="0">
                        <a:solidFill>
                          <a:srgbClr val="FF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1000" b="0" i="0" u="none" strike="noStrike" dirty="0">
                        <a:solidFill>
                          <a:srgbClr val="FF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1000" b="0" i="0" u="none" strike="noStrike" dirty="0">
                        <a:solidFill>
                          <a:srgbClr val="FF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224">
                <a:tc rowSpan="2"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b="1" i="0" u="none" strike="noStrike" dirty="0" err="1" smtClean="0">
                          <a:solidFill>
                            <a:schemeClr val="accent2">
                              <a:lumMod val="75000"/>
                            </a:schemeClr>
                          </a:solidFill>
                          <a:effectLst/>
                          <a:latin typeface="Arial" pitchFamily="34" charset="0"/>
                          <a:cs typeface="Arial" pitchFamily="34" charset="0"/>
                        </a:rPr>
                        <a:t>Ünvanı</a:t>
                      </a:r>
                      <a:endParaRPr lang="tr-TR" sz="1400" b="1" i="0" u="none" strike="noStrike" dirty="0">
                        <a:solidFill>
                          <a:schemeClr val="accent2">
                            <a:lumMod val="75000"/>
                          </a:schemeClr>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rowSpan="2" hMerge="1">
                  <a:txBody>
                    <a:bodyPr/>
                    <a:lstStyle/>
                    <a:p>
                      <a:endParaRPr lang="tr-TR"/>
                    </a:p>
                  </a:txBody>
                  <a:tcPr/>
                </a:tc>
                <a:tc gridSpan="7">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400" b="1" i="0" u="none" strike="noStrike" dirty="0" smtClean="0">
                          <a:solidFill>
                            <a:schemeClr val="accent2">
                              <a:lumMod val="75000"/>
                            </a:schemeClr>
                          </a:solidFill>
                          <a:effectLst/>
                          <a:latin typeface="Arial" pitchFamily="34" charset="0"/>
                          <a:cs typeface="Arial" pitchFamily="34" charset="0"/>
                        </a:rPr>
                        <a:t>Dereceleri</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fontAlgn="ct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fontAlgn="ct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fontAlgn="ct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fontAlgn="ct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fontAlgn="ct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pPr algn="ctr" fontAlgn="ct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224224">
                <a:tc gridSpan="2" vMerge="1">
                  <a:txBody>
                    <a:bodyPr/>
                    <a:lstStyle/>
                    <a:p>
                      <a:pPr algn="ctr" fontAlgn="ctr"/>
                      <a:endParaRPr lang="tr-TR" sz="1000"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l" fontAlgn="ctr"/>
                      <a:endParaRPr lang="tr-TR" sz="1000"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Times New Roman" panose="02020603050405020304" pitchFamily="18" charset="0"/>
                          <a:cs typeface="Times New Roman" panose="02020603050405020304" pitchFamily="18" charset="0"/>
                        </a:rPr>
                        <a:t>1</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tr-TR" sz="1400" b="0" i="0" u="none" strike="noStrike" dirty="0" smtClean="0">
                          <a:solidFill>
                            <a:srgbClr val="FF0000"/>
                          </a:solidFill>
                          <a:effectLst/>
                          <a:latin typeface="Times New Roman" panose="02020603050405020304" pitchFamily="18" charset="0"/>
                          <a:cs typeface="Times New Roman" panose="02020603050405020304" pitchFamily="18" charset="0"/>
                        </a:rPr>
                        <a:t>2</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tr-TR" sz="1400" b="0" i="0" u="none" strike="noStrike" dirty="0" smtClean="0">
                          <a:solidFill>
                            <a:srgbClr val="FF0000"/>
                          </a:solidFill>
                          <a:effectLst/>
                          <a:latin typeface="Times New Roman" panose="02020603050405020304" pitchFamily="18" charset="0"/>
                          <a:cs typeface="Times New Roman" panose="02020603050405020304" pitchFamily="18" charset="0"/>
                        </a:rPr>
                        <a:t>3</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tr-TR" sz="1400" b="0" i="0" u="none" strike="noStrike" dirty="0" smtClean="0">
                          <a:solidFill>
                            <a:srgbClr val="FF0000"/>
                          </a:solidFill>
                          <a:effectLst/>
                          <a:latin typeface="Times New Roman" panose="02020603050405020304" pitchFamily="18" charset="0"/>
                          <a:cs typeface="Times New Roman" panose="02020603050405020304" pitchFamily="18" charset="0"/>
                        </a:rPr>
                        <a:t>4</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tr-TR" sz="1400" b="0" i="0" u="none" strike="noStrike" dirty="0" smtClean="0">
                          <a:solidFill>
                            <a:srgbClr val="FF0000"/>
                          </a:solidFill>
                          <a:effectLst/>
                          <a:latin typeface="Times New Roman" panose="02020603050405020304" pitchFamily="18" charset="0"/>
                          <a:cs typeface="Times New Roman" panose="02020603050405020304" pitchFamily="18" charset="0"/>
                        </a:rPr>
                        <a:t>5</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tr-TR" sz="1400" b="0" i="0" u="none" strike="noStrike" dirty="0" smtClean="0">
                          <a:solidFill>
                            <a:srgbClr val="FF0000"/>
                          </a:solidFill>
                          <a:effectLst/>
                          <a:latin typeface="Times New Roman" panose="02020603050405020304" pitchFamily="18" charset="0"/>
                          <a:cs typeface="Times New Roman" panose="02020603050405020304" pitchFamily="18" charset="0"/>
                        </a:rPr>
                        <a:t>6</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fontAlgn="ctr"/>
                      <a:r>
                        <a:rPr lang="tr-TR" sz="1400" b="0" i="0" u="none" strike="noStrike" dirty="0" smtClean="0">
                          <a:solidFill>
                            <a:srgbClr val="FF0000"/>
                          </a:solidFill>
                          <a:effectLst/>
                          <a:latin typeface="Times New Roman" panose="02020603050405020304" pitchFamily="18" charset="0"/>
                          <a:cs typeface="Times New Roman" panose="02020603050405020304" pitchFamily="18" charset="0"/>
                        </a:rPr>
                        <a:t>7</a:t>
                      </a:r>
                      <a:endParaRPr lang="tr-TR"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224224">
                <a:tc rowSpan="4">
                  <a:txBody>
                    <a:bodyPr/>
                    <a:lstStyle/>
                    <a:p>
                      <a:pPr algn="ctr" fontAlgn="ctr"/>
                      <a:r>
                        <a:rPr lang="tr-TR" sz="1200" b="0" i="0" u="none" strike="noStrike" dirty="0" smtClean="0">
                          <a:solidFill>
                            <a:srgbClr val="0000FF"/>
                          </a:solidFill>
                          <a:effectLst/>
                          <a:latin typeface="Times New Roman" panose="02020603050405020304" pitchFamily="18" charset="0"/>
                          <a:cs typeface="Times New Roman" panose="02020603050405020304" pitchFamily="18" charset="0"/>
                        </a:rPr>
                        <a:t>Profesör</a:t>
                      </a:r>
                      <a:endParaRPr lang="tr-TR" sz="12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l" fontAlgn="ctr"/>
                      <a:r>
                        <a:rPr lang="tr-TR" sz="1200" b="0" i="0" u="none" strike="noStrike" dirty="0">
                          <a:solidFill>
                            <a:srgbClr val="0000FF"/>
                          </a:solidFill>
                          <a:effectLst/>
                          <a:latin typeface="Times New Roman" panose="02020603050405020304" pitchFamily="18" charset="0"/>
                          <a:cs typeface="Times New Roman" panose="02020603050405020304" pitchFamily="18" charset="0"/>
                        </a:rPr>
                        <a:t>Rektör, Rektör </a:t>
                      </a:r>
                      <a:r>
                        <a:rPr lang="tr-TR" sz="1200" b="0" i="0" u="none" strike="noStrike" dirty="0" err="1">
                          <a:solidFill>
                            <a:srgbClr val="0000FF"/>
                          </a:solidFill>
                          <a:effectLst/>
                          <a:latin typeface="Times New Roman" panose="02020603050405020304" pitchFamily="18" charset="0"/>
                          <a:cs typeface="Times New Roman" panose="02020603050405020304" pitchFamily="18" charset="0"/>
                        </a:rPr>
                        <a:t>Yard</a:t>
                      </a:r>
                      <a:r>
                        <a:rPr lang="tr-TR" sz="1200" b="0" i="0" u="none" strike="noStrike" dirty="0">
                          <a:solidFill>
                            <a:srgbClr val="0000FF"/>
                          </a:solidFill>
                          <a:effectLst/>
                          <a:latin typeface="Times New Roman" panose="02020603050405020304" pitchFamily="18" charset="0"/>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4">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6400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4">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4">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4">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4">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4">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4">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00621">
                <a:tc vMerge="1">
                  <a:txBody>
                    <a:bodyPr/>
                    <a:lstStyle/>
                    <a:p>
                      <a:endParaRPr lang="tr-TR"/>
                    </a:p>
                  </a:txBody>
                  <a:tcPr/>
                </a:tc>
                <a:tc>
                  <a:txBody>
                    <a:bodyPr/>
                    <a:lstStyle/>
                    <a:p>
                      <a:pPr algn="l" fontAlgn="ctr"/>
                      <a:r>
                        <a:rPr lang="tr-TR" sz="1200" b="0" i="0" u="none" strike="noStrike" dirty="0">
                          <a:solidFill>
                            <a:srgbClr val="0000FF"/>
                          </a:solidFill>
                          <a:effectLst/>
                          <a:latin typeface="Times New Roman" panose="02020603050405020304" pitchFamily="18" charset="0"/>
                          <a:cs typeface="Times New Roman" panose="02020603050405020304" pitchFamily="18" charset="0"/>
                        </a:rPr>
                        <a:t>Dekan, </a:t>
                      </a:r>
                      <a:r>
                        <a:rPr lang="tr-TR" sz="1200" b="0" i="0" u="none" strike="noStrike" dirty="0">
                          <a:solidFill>
                            <a:schemeClr val="accent2">
                              <a:lumMod val="75000"/>
                            </a:schemeClr>
                          </a:solidFill>
                          <a:effectLst/>
                          <a:latin typeface="Times New Roman" panose="02020603050405020304" pitchFamily="18" charset="0"/>
                          <a:cs typeface="Times New Roman" panose="02020603050405020304" pitchFamily="18" charset="0"/>
                        </a:rPr>
                        <a:t>Dekan</a:t>
                      </a:r>
                      <a:r>
                        <a:rPr lang="tr-TR" sz="1200" b="0" i="0" u="none" strike="noStrike" dirty="0">
                          <a:solidFill>
                            <a:srgbClr val="0000FF"/>
                          </a:solidFill>
                          <a:effectLst/>
                          <a:latin typeface="Times New Roman" panose="02020603050405020304" pitchFamily="18" charset="0"/>
                          <a:cs typeface="Times New Roman" panose="02020603050405020304" pitchFamily="18" charset="0"/>
                        </a:rPr>
                        <a:t> </a:t>
                      </a:r>
                      <a:r>
                        <a:rPr lang="tr-TR" sz="1200" b="0" i="0" u="none" strike="noStrike" dirty="0" err="1">
                          <a:solidFill>
                            <a:srgbClr val="0000FF"/>
                          </a:solidFill>
                          <a:effectLst/>
                          <a:latin typeface="Times New Roman" panose="02020603050405020304" pitchFamily="18" charset="0"/>
                          <a:cs typeface="Times New Roman" panose="02020603050405020304" pitchFamily="18" charset="0"/>
                        </a:rPr>
                        <a:t>Yard</a:t>
                      </a:r>
                      <a:r>
                        <a:rPr lang="tr-TR" sz="1200" b="0" i="0" u="none" strike="noStrike" dirty="0">
                          <a:solidFill>
                            <a:srgbClr val="0000FF"/>
                          </a:solidFill>
                          <a:effectLst/>
                          <a:latin typeface="Times New Roman" panose="02020603050405020304" pitchFamily="18" charset="0"/>
                          <a:cs typeface="Times New Roman" panose="020206030504050203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00621">
                <a:tc vMerge="1">
                  <a:txBody>
                    <a:bodyPr/>
                    <a:lstStyle/>
                    <a:p>
                      <a:endParaRPr lang="tr-TR"/>
                    </a:p>
                  </a:txBody>
                  <a:tcPr/>
                </a:tc>
                <a:tc>
                  <a:txBody>
                    <a:bodyPr/>
                    <a:lstStyle/>
                    <a:p>
                      <a:pPr algn="l" fontAlgn="ctr"/>
                      <a:r>
                        <a:rPr lang="tr-TR" sz="1200" b="0" i="0" u="none" strike="noStrike" dirty="0">
                          <a:solidFill>
                            <a:srgbClr val="0000FF"/>
                          </a:solidFill>
                          <a:effectLst/>
                          <a:latin typeface="Times New Roman" panose="02020603050405020304" pitchFamily="18" charset="0"/>
                          <a:cs typeface="Times New Roman" panose="02020603050405020304" pitchFamily="18" charset="0"/>
                        </a:rPr>
                        <a:t>Yüksekokul Müdürü</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678876">
                <a:tc vMerge="1">
                  <a:txBody>
                    <a:bodyPr/>
                    <a:lstStyle/>
                    <a:p>
                      <a:pPr algn="l" fontAlgn="ctr"/>
                      <a:endParaRPr lang="tr-TR" sz="1000" b="0" i="0" u="none"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dirty="0" smtClean="0">
                          <a:solidFill>
                            <a:srgbClr val="0000FF"/>
                          </a:solidFill>
                          <a:effectLst/>
                          <a:latin typeface="Times New Roman" panose="02020603050405020304" pitchFamily="18" charset="0"/>
                          <a:cs typeface="Times New Roman" panose="02020603050405020304" pitchFamily="18" charset="0"/>
                        </a:rPr>
                        <a:t>Profesörlük kadrosunda </a:t>
                      </a:r>
                      <a:r>
                        <a:rPr lang="tr-TR" sz="1200" b="1" i="1" u="none" strike="noStrike" dirty="0" smtClean="0">
                          <a:solidFill>
                            <a:srgbClr val="FF0000"/>
                          </a:solidFill>
                          <a:effectLst/>
                          <a:latin typeface="Times New Roman" panose="02020603050405020304" pitchFamily="18" charset="0"/>
                          <a:cs typeface="Times New Roman" panose="02020603050405020304" pitchFamily="18" charset="0"/>
                        </a:rPr>
                        <a:t>4 yılını tamamlamış</a:t>
                      </a:r>
                      <a:r>
                        <a:rPr lang="tr-TR" sz="1200" b="0" i="0" u="none" strike="noStrike" dirty="0" smtClean="0">
                          <a:solidFill>
                            <a:srgbClr val="FF0000"/>
                          </a:solidFill>
                          <a:effectLst/>
                          <a:latin typeface="Times New Roman" panose="02020603050405020304" pitchFamily="18" charset="0"/>
                          <a:cs typeface="Times New Roman" panose="02020603050405020304" pitchFamily="18" charset="0"/>
                        </a:rPr>
                        <a:t> </a:t>
                      </a:r>
                      <a:r>
                        <a:rPr lang="tr-TR" sz="1200" b="0" i="0" u="none" strike="noStrike" dirty="0" smtClean="0">
                          <a:solidFill>
                            <a:srgbClr val="0000FF"/>
                          </a:solidFill>
                          <a:effectLst/>
                          <a:latin typeface="Times New Roman" panose="02020603050405020304" pitchFamily="18" charset="0"/>
                          <a:cs typeface="Times New Roman" panose="02020603050405020304" pitchFamily="18" charset="0"/>
                        </a:rPr>
                        <a:t>bulunanlara</a:t>
                      </a:r>
                    </a:p>
                    <a:p>
                      <a:endParaRPr lang="tr-TR" sz="1200" dirty="0">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r>
              <a:tr h="259628">
                <a:tc gridSpan="2">
                  <a:txBody>
                    <a:bodyPr/>
                    <a:lstStyle/>
                    <a:p>
                      <a:pPr algn="l" fontAlgn="ctr"/>
                      <a:r>
                        <a:rPr lang="tr-TR" sz="1200" b="0" i="0" u="none" strike="noStrike" dirty="0">
                          <a:solidFill>
                            <a:srgbClr val="0000FF"/>
                          </a:solidFill>
                          <a:effectLst/>
                          <a:latin typeface="Times New Roman" panose="02020603050405020304" pitchFamily="18" charset="0"/>
                          <a:cs typeface="Times New Roman" panose="02020603050405020304" pitchFamily="18" charset="0"/>
                        </a:rPr>
                        <a:t>Profesörler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c>
                  <a:txBody>
                    <a:bodyPr/>
                    <a:lstStyle/>
                    <a:p>
                      <a:pPr algn="ctr" fontAlgn="ctr"/>
                      <a:r>
                        <a:rPr lang="tr-TR" sz="1200" b="0" i="0" u="none" strike="noStrike">
                          <a:solidFill>
                            <a:srgbClr val="FF0000"/>
                          </a:solidFill>
                          <a:effectLst/>
                          <a:latin typeface="Times New Roman" panose="02020603050405020304" pitchFamily="18" charset="0"/>
                          <a:cs typeface="Times New Roman" panose="02020603050405020304" pitchFamily="18" charset="0"/>
                        </a:rPr>
                        <a:t>5300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9628">
                <a:tc gridSpan="2">
                  <a:txBody>
                    <a:bodyPr/>
                    <a:lstStyle/>
                    <a:p>
                      <a:pPr algn="l" fontAlgn="ctr"/>
                      <a:r>
                        <a:rPr lang="tr-TR" sz="1200" b="0" i="0" u="none" strike="noStrike" dirty="0" smtClean="0">
                          <a:solidFill>
                            <a:srgbClr val="0000FF"/>
                          </a:solidFill>
                          <a:effectLst/>
                          <a:latin typeface="Times New Roman" panose="02020603050405020304" pitchFamily="18" charset="0"/>
                          <a:cs typeface="Times New Roman" panose="02020603050405020304" pitchFamily="18" charset="0"/>
                        </a:rPr>
                        <a:t>Doçentler</a:t>
                      </a:r>
                      <a:r>
                        <a:rPr lang="tr-TR" sz="1200" b="0" i="0" u="none" strike="noStrike" baseline="0" dirty="0" smtClean="0">
                          <a:solidFill>
                            <a:srgbClr val="0000FF"/>
                          </a:solidFill>
                          <a:effectLst/>
                          <a:latin typeface="Times New Roman" panose="02020603050405020304" pitchFamily="18" charset="0"/>
                          <a:cs typeface="Times New Roman" panose="02020603050405020304" pitchFamily="18" charset="0"/>
                        </a:rPr>
                        <a:t> (KHA/Emk.Ayl.:1-3 derece)</a:t>
                      </a:r>
                      <a:endParaRPr lang="tr-TR" sz="12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4800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4800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4800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34653">
                <a:tc gridSpan="2">
                  <a:txBody>
                    <a:bodyPr/>
                    <a:lstStyle/>
                    <a:p>
                      <a:pPr algn="l" fontAlgn="ctr"/>
                      <a:r>
                        <a:rPr lang="tr-TR" sz="1200" b="0" i="0" u="none" strike="noStrike" dirty="0" smtClean="0">
                          <a:solidFill>
                            <a:srgbClr val="0000FF"/>
                          </a:solidFill>
                          <a:effectLst/>
                          <a:latin typeface="Times New Roman" panose="02020603050405020304" pitchFamily="18" charset="0"/>
                          <a:cs typeface="Times New Roman" panose="02020603050405020304" pitchFamily="18" charset="0"/>
                        </a:rPr>
                        <a:t>Doktor</a:t>
                      </a:r>
                      <a:r>
                        <a:rPr lang="tr-TR" sz="1200" b="0" i="0" u="none" strike="noStrike" baseline="0" dirty="0" smtClean="0">
                          <a:solidFill>
                            <a:srgbClr val="0000FF"/>
                          </a:solidFill>
                          <a:effectLst/>
                          <a:latin typeface="Times New Roman" panose="02020603050405020304" pitchFamily="18" charset="0"/>
                          <a:cs typeface="Times New Roman" panose="02020603050405020304" pitchFamily="18" charset="0"/>
                        </a:rPr>
                        <a:t> Öğretim Üyesi (1-5 Derece)</a:t>
                      </a:r>
                      <a:endParaRPr lang="tr-TR" sz="1200" b="0" i="0" u="none" strike="noStrike" dirty="0">
                        <a:solidFill>
                          <a:srgbClr val="0000FF"/>
                        </a:solidFill>
                        <a:effectLst/>
                        <a:latin typeface="Times New Roman" panose="02020603050405020304" pitchFamily="18" charset="0"/>
                        <a:cs typeface="Times New Roman" panose="02020603050405020304" pitchFamily="18" charset="0"/>
                      </a:endParaRPr>
                    </a:p>
                    <a:p>
                      <a:pPr algn="l" fontAlgn="ctr"/>
                      <a:r>
                        <a:rPr lang="tr-TR" sz="1200" b="0" i="0" u="none" strike="noStrike" dirty="0">
                          <a:solidFill>
                            <a:srgbClr val="0000FF"/>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l" fontAlgn="ctr"/>
                      <a:endParaRPr lang="tr-TR" sz="1000"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smtClean="0">
                          <a:solidFill>
                            <a:srgbClr val="FF0000"/>
                          </a:solidFill>
                          <a:effectLst/>
                          <a:latin typeface="Times New Roman" panose="02020603050405020304" pitchFamily="18" charset="0"/>
                          <a:cs typeface="Times New Roman" panose="02020603050405020304" pitchFamily="18" charset="0"/>
                        </a:rPr>
                        <a:t>3600</a:t>
                      </a: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smtClean="0">
                          <a:solidFill>
                            <a:srgbClr val="FF0000"/>
                          </a:solidFill>
                          <a:effectLst/>
                          <a:latin typeface="Times New Roman" panose="02020603050405020304" pitchFamily="18" charset="0"/>
                          <a:cs typeface="Times New Roman" panose="02020603050405020304" pitchFamily="18" charset="0"/>
                        </a:rPr>
                        <a:t>3600</a:t>
                      </a: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3600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a:solidFill>
                            <a:srgbClr val="FF0000"/>
                          </a:solidFill>
                          <a:effectLst/>
                          <a:latin typeface="Times New Roman" panose="02020603050405020304" pitchFamily="18" charset="0"/>
                          <a:cs typeface="Times New Roman" panose="02020603050405020304" pitchFamily="18" charset="0"/>
                        </a:rPr>
                        <a:t>3600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3600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402293">
                <a:tc gridSpan="2">
                  <a:txBody>
                    <a:bodyPr/>
                    <a:lstStyle/>
                    <a:p>
                      <a:pPr algn="l" fontAlgn="ctr"/>
                      <a:r>
                        <a:rPr lang="tr-TR" sz="1200" b="0" i="0" u="none" strike="noStrike" dirty="0" smtClean="0">
                          <a:solidFill>
                            <a:srgbClr val="0000FF"/>
                          </a:solidFill>
                          <a:effectLst/>
                          <a:latin typeface="Times New Roman" panose="02020603050405020304" pitchFamily="18" charset="0"/>
                          <a:cs typeface="Times New Roman" panose="02020603050405020304" pitchFamily="18" charset="0"/>
                        </a:rPr>
                        <a:t> Öğretim Görevlisi ve Araştırma Görevlileri</a:t>
                      </a:r>
                      <a:endParaRPr lang="tr-TR" sz="1200" b="0" i="0" u="none" strike="noStrike" dirty="0">
                        <a:solidFill>
                          <a:srgbClr val="0000FF"/>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tr-TR"/>
                    </a:p>
                  </a:txBody>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3600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a:solidFill>
                            <a:srgbClr val="FF0000"/>
                          </a:solidFill>
                          <a:effectLst/>
                          <a:latin typeface="Times New Roman" panose="02020603050405020304" pitchFamily="18" charset="0"/>
                          <a:cs typeface="Times New Roman" panose="02020603050405020304" pitchFamily="18" charset="0"/>
                        </a:rPr>
                        <a:t>2700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2300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a:solidFill>
                            <a:srgbClr val="FF0000"/>
                          </a:solidFill>
                          <a:effectLst/>
                          <a:latin typeface="Times New Roman" panose="02020603050405020304" pitchFamily="18" charset="0"/>
                          <a:cs typeface="Times New Roman" panose="02020603050405020304" pitchFamily="18" charset="0"/>
                        </a:rPr>
                        <a:t>2300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a:solidFill>
                            <a:srgbClr val="FF0000"/>
                          </a:solidFill>
                          <a:effectLst/>
                          <a:latin typeface="Times New Roman" panose="02020603050405020304" pitchFamily="18" charset="0"/>
                          <a:cs typeface="Times New Roman" panose="02020603050405020304" pitchFamily="18" charset="0"/>
                        </a:rPr>
                        <a:t>2300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2300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200" b="0" i="0" u="none" strike="noStrike" dirty="0">
                          <a:solidFill>
                            <a:srgbClr val="FF0000"/>
                          </a:solidFill>
                          <a:effectLst/>
                          <a:latin typeface="Times New Roman" panose="02020603050405020304" pitchFamily="18" charset="0"/>
                          <a:cs typeface="Times New Roman" panose="02020603050405020304" pitchFamily="18" charset="0"/>
                        </a:rPr>
                        <a:t>2300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7" name="Metin kutusu 6"/>
          <p:cNvSpPr txBox="1"/>
          <p:nvPr/>
        </p:nvSpPr>
        <p:spPr>
          <a:xfrm>
            <a:off x="533400" y="990600"/>
            <a:ext cx="7848600" cy="2413481"/>
          </a:xfrm>
          <a:prstGeom prst="rect">
            <a:avLst/>
          </a:prstGeom>
          <a:noFill/>
        </p:spPr>
        <p:txBody>
          <a:bodyPr wrap="square" rtlCol="0">
            <a:spAutoFit/>
          </a:bodyPr>
          <a:lstStyle/>
          <a:p>
            <a:pPr marL="12700" marR="5080" lvl="0" indent="358140">
              <a:spcBef>
                <a:spcPts val="95"/>
              </a:spcBef>
              <a:tabLst>
                <a:tab pos="881380" algn="l"/>
                <a:tab pos="2120265" algn="l"/>
                <a:tab pos="3077845" algn="l"/>
                <a:tab pos="3559175" algn="l"/>
                <a:tab pos="5024120" algn="l"/>
                <a:tab pos="5753100" algn="l"/>
                <a:tab pos="6525895" algn="l"/>
                <a:tab pos="7563484" algn="l"/>
              </a:tabLst>
            </a:pPr>
            <a:r>
              <a:rPr lang="tr-TR" sz="2000" b="1" spc="-10" dirty="0" smtClean="0">
                <a:solidFill>
                  <a:srgbClr val="FF0000"/>
                </a:solidFill>
                <a:latin typeface="Times New Roman"/>
                <a:cs typeface="Times New Roman"/>
              </a:rPr>
              <a:t>Akademik Personel E</a:t>
            </a:r>
            <a:r>
              <a:rPr lang="tr-TR" sz="2000" b="1" spc="-5" dirty="0" smtClean="0">
                <a:solidFill>
                  <a:srgbClr val="FF0000"/>
                </a:solidFill>
                <a:latin typeface="Times New Roman"/>
                <a:cs typeface="Times New Roman"/>
              </a:rPr>
              <a:t>k</a:t>
            </a:r>
            <a:r>
              <a:rPr lang="tr-TR" sz="2000" b="1" dirty="0" smtClean="0">
                <a:solidFill>
                  <a:srgbClr val="FF0000"/>
                </a:solidFill>
                <a:latin typeface="Times New Roman"/>
                <a:cs typeface="Times New Roman"/>
              </a:rPr>
              <a:t> </a:t>
            </a:r>
            <a:r>
              <a:rPr lang="tr-TR" sz="2000" b="1" spc="-5" dirty="0" smtClean="0">
                <a:solidFill>
                  <a:srgbClr val="FF0000"/>
                </a:solidFill>
                <a:latin typeface="Times New Roman"/>
                <a:cs typeface="Times New Roman"/>
              </a:rPr>
              <a:t>Göster</a:t>
            </a:r>
            <a:r>
              <a:rPr lang="tr-TR" sz="2000" b="1" dirty="0" smtClean="0">
                <a:solidFill>
                  <a:srgbClr val="FF0000"/>
                </a:solidFill>
                <a:latin typeface="Times New Roman"/>
                <a:cs typeface="Times New Roman"/>
              </a:rPr>
              <a:t>g</a:t>
            </a:r>
            <a:r>
              <a:rPr lang="tr-TR" sz="2000" b="1" spc="-5" dirty="0" smtClean="0">
                <a:solidFill>
                  <a:srgbClr val="FF0000"/>
                </a:solidFill>
                <a:latin typeface="Times New Roman"/>
                <a:cs typeface="Times New Roman"/>
              </a:rPr>
              <a:t>e</a:t>
            </a:r>
            <a:r>
              <a:rPr lang="tr-TR" sz="2000" b="1" dirty="0" smtClean="0">
                <a:solidFill>
                  <a:srgbClr val="FF0000"/>
                </a:solidFill>
                <a:latin typeface="Times New Roman"/>
                <a:cs typeface="Times New Roman"/>
              </a:rPr>
              <a:t> </a:t>
            </a:r>
            <a:r>
              <a:rPr lang="tr-TR" sz="2000" b="1" spc="-175" dirty="0" smtClean="0">
                <a:solidFill>
                  <a:srgbClr val="FF0000"/>
                </a:solidFill>
                <a:latin typeface="Times New Roman"/>
                <a:cs typeface="Times New Roman"/>
              </a:rPr>
              <a:t>A</a:t>
            </a:r>
            <a:r>
              <a:rPr lang="tr-TR" sz="2000" b="1" spc="-5" dirty="0" smtClean="0">
                <a:solidFill>
                  <a:srgbClr val="FF0000"/>
                </a:solidFill>
                <a:latin typeface="Times New Roman"/>
                <a:cs typeface="Times New Roman"/>
              </a:rPr>
              <a:t>ylığ</a:t>
            </a:r>
            <a:r>
              <a:rPr lang="tr-TR" sz="2000" b="1" spc="5" dirty="0" smtClean="0">
                <a:solidFill>
                  <a:srgbClr val="FF0000"/>
                </a:solidFill>
                <a:latin typeface="Times New Roman"/>
                <a:cs typeface="Times New Roman"/>
              </a:rPr>
              <a:t>ı</a:t>
            </a:r>
            <a:r>
              <a:rPr lang="tr-TR" sz="2000" b="1" spc="-5" dirty="0" smtClean="0">
                <a:solidFill>
                  <a:srgbClr val="FF0000"/>
                </a:solidFill>
                <a:latin typeface="Times New Roman"/>
                <a:cs typeface="Times New Roman"/>
              </a:rPr>
              <a:t>: </a:t>
            </a:r>
            <a:r>
              <a:rPr lang="tr-TR" sz="2000" spc="5" dirty="0" smtClean="0">
                <a:solidFill>
                  <a:srgbClr val="006FC0"/>
                </a:solidFill>
                <a:latin typeface="Times New Roman"/>
                <a:cs typeface="Times New Roman"/>
              </a:rPr>
              <a:t>E</a:t>
            </a:r>
            <a:r>
              <a:rPr lang="tr-TR" sz="2000" spc="-5" dirty="0" smtClean="0">
                <a:solidFill>
                  <a:srgbClr val="006FC0"/>
                </a:solidFill>
                <a:latin typeface="Times New Roman"/>
                <a:cs typeface="Times New Roman"/>
              </a:rPr>
              <a:t>k g</a:t>
            </a:r>
            <a:r>
              <a:rPr lang="tr-TR" sz="2000" dirty="0" smtClean="0">
                <a:solidFill>
                  <a:srgbClr val="006FC0"/>
                </a:solidFill>
                <a:latin typeface="Times New Roman"/>
                <a:cs typeface="Times New Roman"/>
              </a:rPr>
              <a:t>ö</a:t>
            </a:r>
            <a:r>
              <a:rPr lang="tr-TR" sz="2000" spc="-10" dirty="0" smtClean="0">
                <a:solidFill>
                  <a:srgbClr val="006FC0"/>
                </a:solidFill>
                <a:latin typeface="Times New Roman"/>
                <a:cs typeface="Times New Roman"/>
              </a:rPr>
              <a:t>ste</a:t>
            </a:r>
            <a:r>
              <a:rPr lang="tr-TR" sz="2000" spc="-45" dirty="0" smtClean="0">
                <a:solidFill>
                  <a:srgbClr val="006FC0"/>
                </a:solidFill>
                <a:latin typeface="Times New Roman"/>
                <a:cs typeface="Times New Roman"/>
              </a:rPr>
              <a:t>r</a:t>
            </a:r>
            <a:r>
              <a:rPr lang="tr-TR" sz="2000" spc="-5" dirty="0" smtClean="0">
                <a:solidFill>
                  <a:srgbClr val="006FC0"/>
                </a:solidFill>
                <a:latin typeface="Times New Roman"/>
                <a:cs typeface="Times New Roman"/>
              </a:rPr>
              <a:t>gele</a:t>
            </a:r>
            <a:r>
              <a:rPr lang="tr-TR" sz="2000" spc="-90" dirty="0" smtClean="0">
                <a:solidFill>
                  <a:srgbClr val="006FC0"/>
                </a:solidFill>
                <a:latin typeface="Times New Roman"/>
                <a:cs typeface="Times New Roman"/>
              </a:rPr>
              <a:t>r</a:t>
            </a:r>
            <a:r>
              <a:rPr lang="tr-TR" sz="2000" spc="-5" dirty="0" smtClean="0">
                <a:solidFill>
                  <a:srgbClr val="006FC0"/>
                </a:solidFill>
                <a:latin typeface="Times New Roman"/>
                <a:cs typeface="Times New Roman"/>
              </a:rPr>
              <a:t>, </a:t>
            </a:r>
            <a:r>
              <a:rPr lang="tr-TR" sz="2000" dirty="0" smtClean="0">
                <a:solidFill>
                  <a:srgbClr val="006FC0"/>
                </a:solidFill>
                <a:latin typeface="Times New Roman"/>
                <a:cs typeface="Times New Roman"/>
              </a:rPr>
              <a:t>291</a:t>
            </a:r>
            <a:r>
              <a:rPr lang="tr-TR" sz="2000" spc="-5" dirty="0" smtClean="0">
                <a:solidFill>
                  <a:srgbClr val="006FC0"/>
                </a:solidFill>
                <a:latin typeface="Times New Roman"/>
                <a:cs typeface="Times New Roman"/>
              </a:rPr>
              <a:t>4 </a:t>
            </a:r>
            <a:r>
              <a:rPr lang="tr-TR" sz="2000" spc="-10" dirty="0" smtClean="0">
                <a:solidFill>
                  <a:srgbClr val="006FC0"/>
                </a:solidFill>
                <a:latin typeface="Times New Roman"/>
                <a:cs typeface="Times New Roman"/>
              </a:rPr>
              <a:t>s</a:t>
            </a:r>
            <a:r>
              <a:rPr lang="tr-TR" sz="2000" spc="-25" dirty="0" smtClean="0">
                <a:solidFill>
                  <a:srgbClr val="006FC0"/>
                </a:solidFill>
                <a:latin typeface="Times New Roman"/>
                <a:cs typeface="Times New Roman"/>
              </a:rPr>
              <a:t>a</a:t>
            </a:r>
            <a:r>
              <a:rPr lang="tr-TR" sz="2000" spc="10" dirty="0" smtClean="0">
                <a:solidFill>
                  <a:srgbClr val="006FC0"/>
                </a:solidFill>
                <a:latin typeface="Times New Roman"/>
                <a:cs typeface="Times New Roman"/>
              </a:rPr>
              <a:t>y</a:t>
            </a:r>
            <a:r>
              <a:rPr lang="tr-TR" sz="2000" spc="-5" dirty="0" smtClean="0">
                <a:solidFill>
                  <a:srgbClr val="006FC0"/>
                </a:solidFill>
                <a:latin typeface="Times New Roman"/>
                <a:cs typeface="Times New Roman"/>
              </a:rPr>
              <a:t>ı</a:t>
            </a:r>
            <a:r>
              <a:rPr lang="tr-TR" sz="2000" spc="-15" dirty="0" smtClean="0">
                <a:solidFill>
                  <a:srgbClr val="006FC0"/>
                </a:solidFill>
                <a:latin typeface="Times New Roman"/>
                <a:cs typeface="Times New Roman"/>
              </a:rPr>
              <a:t>l</a:t>
            </a:r>
            <a:r>
              <a:rPr lang="tr-TR" sz="2000" spc="-5" dirty="0" smtClean="0">
                <a:solidFill>
                  <a:srgbClr val="006FC0"/>
                </a:solidFill>
                <a:latin typeface="Times New Roman"/>
                <a:cs typeface="Times New Roman"/>
              </a:rPr>
              <a:t>ı</a:t>
            </a:r>
            <a:r>
              <a:rPr lang="tr-TR" sz="2000" dirty="0" smtClean="0">
                <a:solidFill>
                  <a:srgbClr val="006FC0"/>
                </a:solidFill>
                <a:latin typeface="Times New Roman"/>
                <a:cs typeface="Times New Roman"/>
              </a:rPr>
              <a:t> </a:t>
            </a:r>
            <a:r>
              <a:rPr lang="tr-TR" sz="2000" spc="-5" dirty="0" smtClean="0">
                <a:solidFill>
                  <a:srgbClr val="006FC0"/>
                </a:solidFill>
                <a:latin typeface="Times New Roman"/>
                <a:cs typeface="Times New Roman"/>
              </a:rPr>
              <a:t>Kanunun 5. maddesi uyarınca </a:t>
            </a:r>
            <a:r>
              <a:rPr lang="tr-TR" sz="2000" u="heavy" spc="-5" dirty="0" smtClean="0">
                <a:solidFill>
                  <a:srgbClr val="996600"/>
                </a:solidFill>
                <a:uFill>
                  <a:solidFill>
                    <a:srgbClr val="996600"/>
                  </a:solidFill>
                </a:uFill>
                <a:latin typeface="Times New Roman"/>
                <a:cs typeface="Times New Roman"/>
              </a:rPr>
              <a:t>ekli </a:t>
            </a:r>
            <a:r>
              <a:rPr lang="tr-TR" sz="2000" spc="-5" dirty="0" smtClean="0">
                <a:solidFill>
                  <a:srgbClr val="996600"/>
                </a:solidFill>
                <a:latin typeface="Times New Roman"/>
                <a:cs typeface="Times New Roman"/>
              </a:rPr>
              <a:t> </a:t>
            </a:r>
            <a:r>
              <a:rPr lang="tr-TR" sz="2000" u="heavy" spc="-5" dirty="0">
                <a:solidFill>
                  <a:srgbClr val="996600"/>
                </a:solidFill>
                <a:uFill>
                  <a:solidFill>
                    <a:srgbClr val="996600"/>
                  </a:solidFill>
                </a:uFill>
                <a:latin typeface="Times New Roman"/>
                <a:cs typeface="Times New Roman"/>
              </a:rPr>
              <a:t>Cetvelde</a:t>
            </a:r>
            <a:r>
              <a:rPr lang="tr-TR" sz="2000" spc="-5" dirty="0">
                <a:solidFill>
                  <a:srgbClr val="006FC0"/>
                </a:solidFill>
                <a:latin typeface="Times New Roman"/>
                <a:cs typeface="Times New Roman"/>
              </a:rPr>
              <a:t>, unvan </a:t>
            </a:r>
            <a:r>
              <a:rPr lang="tr-TR" sz="2000" dirty="0">
                <a:solidFill>
                  <a:srgbClr val="006FC0"/>
                </a:solidFill>
                <a:latin typeface="Times New Roman"/>
                <a:cs typeface="Times New Roman"/>
              </a:rPr>
              <a:t>ve </a:t>
            </a:r>
            <a:r>
              <a:rPr lang="tr-TR" sz="2000" spc="-5" dirty="0">
                <a:solidFill>
                  <a:srgbClr val="006FC0"/>
                </a:solidFill>
                <a:latin typeface="Times New Roman"/>
                <a:cs typeface="Times New Roman"/>
              </a:rPr>
              <a:t>derecelere </a:t>
            </a:r>
            <a:r>
              <a:rPr lang="tr-TR" sz="2000" spc="-5" dirty="0" smtClean="0">
                <a:solidFill>
                  <a:srgbClr val="006FC0"/>
                </a:solidFill>
                <a:latin typeface="Times New Roman"/>
                <a:cs typeface="Times New Roman"/>
              </a:rPr>
              <a:t>göre </a:t>
            </a:r>
            <a:r>
              <a:rPr lang="tr-TR" sz="2200" spc="40" dirty="0" smtClean="0">
                <a:solidFill>
                  <a:srgbClr val="006FC0"/>
                </a:solidFill>
                <a:latin typeface="Times New Roman"/>
                <a:cs typeface="Times New Roman"/>
              </a:rPr>
              <a:t>dü</a:t>
            </a:r>
            <a:r>
              <a:rPr lang="tr-TR" sz="2200" spc="-60" dirty="0" smtClean="0">
                <a:solidFill>
                  <a:srgbClr val="006FC0"/>
                </a:solidFill>
                <a:latin typeface="Times New Roman"/>
                <a:cs typeface="Times New Roman"/>
              </a:rPr>
              <a:t>zenlenmiştir.</a:t>
            </a:r>
          </a:p>
          <a:p>
            <a:pPr marL="12700" marR="5080" lvl="0" indent="358140">
              <a:spcBef>
                <a:spcPts val="95"/>
              </a:spcBef>
              <a:tabLst>
                <a:tab pos="881380" algn="l"/>
                <a:tab pos="2120265" algn="l"/>
                <a:tab pos="3077845" algn="l"/>
                <a:tab pos="3559175" algn="l"/>
                <a:tab pos="5024120" algn="l"/>
                <a:tab pos="5753100" algn="l"/>
                <a:tab pos="6525895" algn="l"/>
                <a:tab pos="7563484" algn="l"/>
              </a:tabLst>
            </a:pPr>
            <a:r>
              <a:rPr lang="tr-TR" sz="2200" spc="-60" dirty="0" smtClean="0">
                <a:solidFill>
                  <a:srgbClr val="006FC0"/>
                </a:solidFill>
                <a:latin typeface="Times New Roman"/>
                <a:cs typeface="Times New Roman"/>
              </a:rPr>
              <a:t>Doçent kadrosuna atanmamakla birlikte, </a:t>
            </a:r>
            <a:r>
              <a:rPr lang="tr-TR" sz="2200" u="sng" spc="-60" dirty="0" smtClean="0">
                <a:solidFill>
                  <a:srgbClr val="C00000"/>
                </a:solidFill>
                <a:latin typeface="Times New Roman"/>
                <a:cs typeface="Times New Roman"/>
              </a:rPr>
              <a:t>doçentlik </a:t>
            </a:r>
            <a:r>
              <a:rPr lang="tr-TR" sz="2200" u="sng" spc="-60" dirty="0" err="1" smtClean="0">
                <a:solidFill>
                  <a:srgbClr val="C00000"/>
                </a:solidFill>
                <a:latin typeface="Times New Roman"/>
                <a:cs typeface="Times New Roman"/>
              </a:rPr>
              <a:t>ünvanını</a:t>
            </a:r>
            <a:r>
              <a:rPr lang="tr-TR" sz="2200" u="sng" spc="-60" dirty="0" smtClean="0">
                <a:solidFill>
                  <a:srgbClr val="C00000"/>
                </a:solidFill>
                <a:latin typeface="Times New Roman"/>
                <a:cs typeface="Times New Roman"/>
              </a:rPr>
              <a:t> almış ve emekliliğe esas (kazanılmış hak aylık) derecesi 3 derecede olanlara </a:t>
            </a:r>
            <a:r>
              <a:rPr lang="tr-TR" sz="2200" spc="-60" dirty="0" smtClean="0">
                <a:solidFill>
                  <a:srgbClr val="006FC0"/>
                </a:solidFill>
                <a:latin typeface="Times New Roman"/>
                <a:cs typeface="Times New Roman"/>
              </a:rPr>
              <a:t>doçent ek göstergesi üzerinden ödeme gerçekleştirilir.(2012/5599 </a:t>
            </a:r>
            <a:r>
              <a:rPr lang="tr-TR" sz="2200" spc="-60" dirty="0" err="1" smtClean="0">
                <a:solidFill>
                  <a:srgbClr val="006FC0"/>
                </a:solidFill>
                <a:latin typeface="Times New Roman"/>
                <a:cs typeface="Times New Roman"/>
              </a:rPr>
              <a:t>E.N.Dan.Kar</a:t>
            </a:r>
            <a:r>
              <a:rPr lang="tr-TR" sz="2200" spc="-60" dirty="0" smtClean="0">
                <a:solidFill>
                  <a:srgbClr val="006FC0"/>
                </a:solidFill>
                <a:latin typeface="Times New Roman"/>
                <a:cs typeface="Times New Roman"/>
              </a:rPr>
              <a:t>.)</a:t>
            </a:r>
            <a:endParaRPr lang="tr-TR" sz="2200" dirty="0">
              <a:solidFill>
                <a:prstClr val="black"/>
              </a:solidFill>
              <a:latin typeface="Times New Roman"/>
              <a:cs typeface="Times New Roman"/>
            </a:endParaRPr>
          </a:p>
        </p:txBody>
      </p:sp>
    </p:spTree>
    <p:extLst>
      <p:ext uri="{BB962C8B-B14F-4D97-AF65-F5344CB8AC3E}">
        <p14:creationId xmlns:p14="http://schemas.microsoft.com/office/powerpoint/2010/main" val="316556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4294967295"/>
          </p:nvPr>
        </p:nvSpPr>
        <p:spPr>
          <a:xfrm>
            <a:off x="444500" y="6057289"/>
            <a:ext cx="8267700" cy="610234"/>
          </a:xfrm>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2</a:t>
            </a:fld>
            <a:r>
              <a:rPr strike="sngStrike" spc="120" dirty="0"/>
              <a:t> </a:t>
            </a:r>
          </a:p>
        </p:txBody>
      </p:sp>
      <p:sp>
        <p:nvSpPr>
          <p:cNvPr id="3" name="object 3"/>
          <p:cNvSpPr txBox="1"/>
          <p:nvPr/>
        </p:nvSpPr>
        <p:spPr>
          <a:xfrm>
            <a:off x="228600" y="947063"/>
            <a:ext cx="8420353" cy="4583947"/>
          </a:xfrm>
          <a:prstGeom prst="rect">
            <a:avLst/>
          </a:prstGeom>
        </p:spPr>
        <p:txBody>
          <a:bodyPr vert="horz" wrap="square" lIns="0" tIns="79375" rIns="0" bIns="0" rtlCol="0">
            <a:spAutoFit/>
          </a:bodyPr>
          <a:lstStyle/>
          <a:p>
            <a:pPr marL="355600" indent="-342900">
              <a:lnSpc>
                <a:spcPct val="100000"/>
              </a:lnSpc>
              <a:spcBef>
                <a:spcPts val="625"/>
              </a:spcBef>
              <a:buClr>
                <a:srgbClr val="3A812E"/>
              </a:buClr>
              <a:buSzPct val="63636"/>
              <a:buFont typeface="Wingdings"/>
              <a:buChar char=""/>
              <a:tabLst>
                <a:tab pos="355600" algn="l"/>
                <a:tab pos="356235" algn="l"/>
              </a:tabLst>
            </a:pPr>
            <a:r>
              <a:rPr lang="tr-TR" sz="3200" spc="-5" dirty="0" smtClean="0">
                <a:solidFill>
                  <a:srgbClr val="053193"/>
                </a:solidFill>
                <a:latin typeface="Times New Roman"/>
                <a:cs typeface="Times New Roman"/>
              </a:rPr>
              <a:t>Akademik ve idari personel  uygulamaları</a:t>
            </a:r>
            <a:endParaRPr sz="3200" dirty="0">
              <a:latin typeface="Times New Roman"/>
              <a:cs typeface="Times New Roman"/>
            </a:endParaRPr>
          </a:p>
          <a:p>
            <a:pPr marL="354330" indent="-304800">
              <a:lnSpc>
                <a:spcPct val="100000"/>
              </a:lnSpc>
              <a:spcBef>
                <a:spcPts val="1205"/>
              </a:spcBef>
              <a:buClr>
                <a:srgbClr val="3A812E"/>
              </a:buClr>
              <a:buSzPct val="59090"/>
              <a:buFont typeface="Wingdings"/>
              <a:buChar char=""/>
              <a:tabLst>
                <a:tab pos="353695" algn="l"/>
                <a:tab pos="354965" algn="l"/>
              </a:tabLst>
            </a:pPr>
            <a:r>
              <a:rPr sz="3200" spc="-80" dirty="0" err="1" smtClean="0">
                <a:solidFill>
                  <a:srgbClr val="053193"/>
                </a:solidFill>
                <a:latin typeface="Times New Roman"/>
                <a:cs typeface="Times New Roman"/>
              </a:rPr>
              <a:t>Sözle</a:t>
            </a:r>
            <a:r>
              <a:rPr lang="tr-TR" sz="3200" spc="-80" dirty="0" smtClean="0">
                <a:solidFill>
                  <a:srgbClr val="053193"/>
                </a:solidFill>
                <a:latin typeface="Times New Roman"/>
                <a:cs typeface="Times New Roman"/>
              </a:rPr>
              <a:t>ş</a:t>
            </a:r>
            <a:r>
              <a:rPr sz="3200" spc="-80" dirty="0" err="1" smtClean="0">
                <a:solidFill>
                  <a:srgbClr val="053193"/>
                </a:solidFill>
                <a:latin typeface="Times New Roman"/>
                <a:cs typeface="Times New Roman"/>
              </a:rPr>
              <a:t>meli</a:t>
            </a:r>
            <a:r>
              <a:rPr sz="3200" spc="15" dirty="0" smtClean="0">
                <a:solidFill>
                  <a:srgbClr val="053193"/>
                </a:solidFill>
                <a:latin typeface="Times New Roman"/>
                <a:cs typeface="Times New Roman"/>
              </a:rPr>
              <a:t> </a:t>
            </a:r>
            <a:r>
              <a:rPr sz="3200" spc="-10" dirty="0">
                <a:solidFill>
                  <a:srgbClr val="053193"/>
                </a:solidFill>
                <a:latin typeface="Times New Roman"/>
                <a:cs typeface="Times New Roman"/>
              </a:rPr>
              <a:t>Personel</a:t>
            </a:r>
            <a:endParaRPr sz="3200" dirty="0">
              <a:latin typeface="Times New Roman"/>
              <a:cs typeface="Times New Roman"/>
            </a:endParaRPr>
          </a:p>
          <a:p>
            <a:pPr marL="849630" lvl="1" indent="-342900">
              <a:lnSpc>
                <a:spcPct val="100000"/>
              </a:lnSpc>
              <a:spcBef>
                <a:spcPts val="525"/>
              </a:spcBef>
              <a:buClr>
                <a:srgbClr val="CC9900"/>
              </a:buClr>
              <a:buSzPct val="63636"/>
              <a:buFont typeface="Wingdings"/>
              <a:buChar char=""/>
              <a:tabLst>
                <a:tab pos="848994" algn="l"/>
                <a:tab pos="849630" algn="l"/>
              </a:tabLst>
            </a:pPr>
            <a:r>
              <a:rPr sz="3200" spc="-5" dirty="0">
                <a:solidFill>
                  <a:srgbClr val="053193"/>
                </a:solidFill>
                <a:latin typeface="Times New Roman"/>
                <a:cs typeface="Times New Roman"/>
              </a:rPr>
              <a:t>657 sayılı Kanunun 4/B Maddesine </a:t>
            </a:r>
            <a:r>
              <a:rPr sz="3200" spc="-10" dirty="0" err="1">
                <a:solidFill>
                  <a:srgbClr val="053193"/>
                </a:solidFill>
                <a:latin typeface="Times New Roman"/>
                <a:cs typeface="Times New Roman"/>
              </a:rPr>
              <a:t>Göre</a:t>
            </a:r>
            <a:r>
              <a:rPr sz="3200" spc="-10" dirty="0">
                <a:solidFill>
                  <a:srgbClr val="053193"/>
                </a:solidFill>
                <a:latin typeface="Times New Roman"/>
                <a:cs typeface="Times New Roman"/>
              </a:rPr>
              <a:t> </a:t>
            </a:r>
            <a:r>
              <a:rPr sz="3200" spc="-80" dirty="0" err="1" smtClean="0">
                <a:solidFill>
                  <a:srgbClr val="053193"/>
                </a:solidFill>
                <a:latin typeface="Times New Roman"/>
                <a:cs typeface="Times New Roman"/>
              </a:rPr>
              <a:t>Sözle</a:t>
            </a:r>
            <a:r>
              <a:rPr lang="tr-TR" sz="3200" spc="-80" dirty="0" smtClean="0">
                <a:solidFill>
                  <a:srgbClr val="053193"/>
                </a:solidFill>
                <a:latin typeface="Times New Roman"/>
                <a:cs typeface="Times New Roman"/>
              </a:rPr>
              <a:t>ş</a:t>
            </a:r>
            <a:r>
              <a:rPr sz="3200" spc="-80" dirty="0" err="1" smtClean="0">
                <a:solidFill>
                  <a:srgbClr val="053193"/>
                </a:solidFill>
                <a:latin typeface="Times New Roman"/>
                <a:cs typeface="Times New Roman"/>
              </a:rPr>
              <a:t>meli</a:t>
            </a:r>
            <a:r>
              <a:rPr sz="3200" spc="45" dirty="0" smtClean="0">
                <a:solidFill>
                  <a:srgbClr val="053193"/>
                </a:solidFill>
                <a:latin typeface="Times New Roman"/>
                <a:cs typeface="Times New Roman"/>
              </a:rPr>
              <a:t> </a:t>
            </a:r>
            <a:r>
              <a:rPr sz="3200" spc="-5" dirty="0" smtClean="0">
                <a:solidFill>
                  <a:srgbClr val="053193"/>
                </a:solidFill>
                <a:latin typeface="Times New Roman"/>
                <a:cs typeface="Times New Roman"/>
              </a:rPr>
              <a:t>Person</a:t>
            </a:r>
            <a:r>
              <a:rPr lang="tr-TR" sz="3200" spc="-5" dirty="0" smtClean="0">
                <a:solidFill>
                  <a:srgbClr val="053193"/>
                </a:solidFill>
                <a:latin typeface="Times New Roman"/>
                <a:cs typeface="Times New Roman"/>
              </a:rPr>
              <a:t>el</a:t>
            </a:r>
          </a:p>
          <a:p>
            <a:pPr marL="849630" lvl="1" indent="-342900">
              <a:lnSpc>
                <a:spcPct val="100000"/>
              </a:lnSpc>
              <a:spcBef>
                <a:spcPts val="525"/>
              </a:spcBef>
              <a:buClr>
                <a:srgbClr val="CC9900"/>
              </a:buClr>
              <a:buSzPct val="63636"/>
              <a:buFont typeface="Wingdings"/>
              <a:buChar char=""/>
              <a:tabLst>
                <a:tab pos="848994" algn="l"/>
                <a:tab pos="849630" algn="l"/>
              </a:tabLst>
            </a:pPr>
            <a:r>
              <a:rPr lang="tr-TR" sz="3200" spc="-85" dirty="0" smtClean="0">
                <a:solidFill>
                  <a:srgbClr val="053193"/>
                </a:solidFill>
                <a:latin typeface="Times New Roman"/>
                <a:cs typeface="Times New Roman"/>
              </a:rPr>
              <a:t>Emekli Sözleşmeli Öğretim Elamanları</a:t>
            </a:r>
          </a:p>
          <a:p>
            <a:pPr marL="849630" lvl="1" indent="-342900">
              <a:lnSpc>
                <a:spcPct val="100000"/>
              </a:lnSpc>
              <a:spcBef>
                <a:spcPts val="525"/>
              </a:spcBef>
              <a:buClr>
                <a:srgbClr val="CC9900"/>
              </a:buClr>
              <a:buSzPct val="63636"/>
              <a:buFont typeface="Wingdings"/>
              <a:buChar char=""/>
              <a:tabLst>
                <a:tab pos="848994" algn="l"/>
                <a:tab pos="849630" algn="l"/>
              </a:tabLst>
            </a:pPr>
            <a:r>
              <a:rPr lang="tr-TR" sz="3200" spc="-85" dirty="0" smtClean="0">
                <a:solidFill>
                  <a:srgbClr val="053193"/>
                </a:solidFill>
                <a:latin typeface="Times New Roman"/>
                <a:cs typeface="Times New Roman"/>
              </a:rPr>
              <a:t>Yabancı Uyruklu Sözleşmeli Öğretim Elamanları</a:t>
            </a:r>
            <a:endParaRPr sz="3200" dirty="0">
              <a:latin typeface="Times New Roman"/>
              <a:cs typeface="Times New Roman"/>
            </a:endParaRPr>
          </a:p>
          <a:p>
            <a:pPr marL="849630" lvl="1" indent="-342900">
              <a:lnSpc>
                <a:spcPct val="100000"/>
              </a:lnSpc>
              <a:spcBef>
                <a:spcPts val="530"/>
              </a:spcBef>
              <a:buClr>
                <a:srgbClr val="CC9900"/>
              </a:buClr>
              <a:buSzPct val="63636"/>
              <a:buFont typeface="Wingdings"/>
              <a:buChar char=""/>
              <a:tabLst>
                <a:tab pos="848994" algn="l"/>
                <a:tab pos="849630" algn="l"/>
              </a:tabLst>
            </a:pPr>
            <a:r>
              <a:rPr lang="tr-TR" sz="3200" spc="-5" dirty="0" smtClean="0">
                <a:solidFill>
                  <a:schemeClr val="accent2">
                    <a:lumMod val="50000"/>
                  </a:schemeClr>
                </a:solidFill>
              </a:rPr>
              <a:t>Sözleşmeli Sanatçı Öğretim elamanları</a:t>
            </a:r>
            <a:endParaRPr sz="3200" dirty="0">
              <a:latin typeface="Times New Roman"/>
              <a:cs typeface="Times New Roman"/>
            </a:endParaRPr>
          </a:p>
          <a:p>
            <a:pPr marL="49530">
              <a:lnSpc>
                <a:spcPct val="100000"/>
              </a:lnSpc>
              <a:spcBef>
                <a:spcPts val="1200"/>
              </a:spcBef>
              <a:buClr>
                <a:srgbClr val="3A812E"/>
              </a:buClr>
              <a:buSzPct val="59090"/>
              <a:tabLst>
                <a:tab pos="353695" algn="l"/>
                <a:tab pos="354965" algn="l"/>
              </a:tabLst>
            </a:pPr>
            <a:endParaRPr sz="3200" dirty="0">
              <a:latin typeface="Times New Roman"/>
              <a:cs typeface="Times New Roman"/>
            </a:endParaRPr>
          </a:p>
        </p:txBody>
      </p:sp>
      <p:sp>
        <p:nvSpPr>
          <p:cNvPr id="5" name="Başlık 4"/>
          <p:cNvSpPr>
            <a:spLocks noGrp="1"/>
          </p:cNvSpPr>
          <p:nvPr>
            <p:ph type="title"/>
          </p:nvPr>
        </p:nvSpPr>
        <p:spPr>
          <a:xfrm>
            <a:off x="457200" y="274638"/>
            <a:ext cx="7467600" cy="672425"/>
          </a:xfrm>
        </p:spPr>
        <p:txBody>
          <a:bodyPr/>
          <a:lstStyle/>
          <a:p>
            <a:pPr algn="ctr"/>
            <a:r>
              <a:rPr lang="tr-TR" b="1" dirty="0" smtClean="0">
                <a:solidFill>
                  <a:schemeClr val="accent2">
                    <a:lumMod val="50000"/>
                  </a:schemeClr>
                </a:solidFill>
              </a:rPr>
              <a:t>Sunum planı</a:t>
            </a:r>
            <a:endParaRPr lang="tr-TR" b="1" dirty="0">
              <a:solidFill>
                <a:schemeClr val="accent2">
                  <a:lumMod val="50000"/>
                </a:schemeClr>
              </a:solidFill>
            </a:endParaRPr>
          </a:p>
        </p:txBody>
      </p:sp>
    </p:spTree>
    <p:extLst>
      <p:ext uri="{BB962C8B-B14F-4D97-AF65-F5344CB8AC3E}">
        <p14:creationId xmlns:p14="http://schemas.microsoft.com/office/powerpoint/2010/main" val="565004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7467600" cy="609600"/>
          </a:xfrm>
        </p:spPr>
        <p:txBody>
          <a:bodyPr>
            <a:normAutofit/>
          </a:bodyPr>
          <a:lstStyle/>
          <a:p>
            <a:pPr algn="ctr"/>
            <a:r>
              <a:rPr lang="tr-TR" b="1" dirty="0" smtClean="0">
                <a:solidFill>
                  <a:schemeClr val="accent2">
                    <a:lumMod val="50000"/>
                  </a:schemeClr>
                </a:solidFill>
              </a:rPr>
              <a:t>AYLIKLAR / vekalet aylığı</a:t>
            </a:r>
            <a:endParaRPr lang="tr-TR" b="1" dirty="0">
              <a:solidFill>
                <a:schemeClr val="accent2">
                  <a:lumMod val="50000"/>
                </a:schemeClr>
              </a:solidFill>
            </a:endParaRPr>
          </a:p>
        </p:txBody>
      </p:sp>
      <p:sp>
        <p:nvSpPr>
          <p:cNvPr id="3" name="İçerik Yer Tutucusu 2"/>
          <p:cNvSpPr>
            <a:spLocks noGrp="1"/>
          </p:cNvSpPr>
          <p:nvPr>
            <p:ph sz="quarter" idx="1"/>
          </p:nvPr>
        </p:nvSpPr>
        <p:spPr>
          <a:xfrm>
            <a:off x="152400" y="609600"/>
            <a:ext cx="8839200" cy="5791200"/>
          </a:xfrm>
        </p:spPr>
        <p:txBody>
          <a:bodyPr>
            <a:noAutofit/>
          </a:bodyPr>
          <a:lstStyle/>
          <a:p>
            <a:pPr marL="0" indent="0" algn="just">
              <a:buNone/>
            </a:pPr>
            <a:r>
              <a:rPr lang="tr-TR" sz="2000" dirty="0" smtClean="0">
                <a:solidFill>
                  <a:srgbClr val="FF0000"/>
                </a:solidFill>
                <a:latin typeface="Times New Roman" panose="02020603050405020304" pitchFamily="18" charset="0"/>
                <a:cs typeface="Times New Roman" panose="02020603050405020304" pitchFamily="18" charset="0"/>
              </a:rPr>
              <a:t>Vekalet aylığı:</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Bir </a:t>
            </a:r>
            <a:r>
              <a:rPr lang="tr-TR" sz="2000" dirty="0">
                <a:solidFill>
                  <a:schemeClr val="accent2">
                    <a:lumMod val="75000"/>
                  </a:schemeClr>
                </a:solidFill>
                <a:latin typeface="Times New Roman" panose="02020603050405020304" pitchFamily="18" charset="0"/>
                <a:cs typeface="Times New Roman" panose="02020603050405020304" pitchFamily="18" charset="0"/>
              </a:rPr>
              <a:t>göreve vekaleten atanan memurlara </a:t>
            </a:r>
            <a:r>
              <a:rPr lang="tr-TR" sz="2000" b="1" dirty="0">
                <a:solidFill>
                  <a:schemeClr val="accent2">
                    <a:lumMod val="75000"/>
                  </a:schemeClr>
                </a:solidFill>
                <a:latin typeface="Times New Roman" panose="02020603050405020304" pitchFamily="18" charset="0"/>
                <a:cs typeface="Times New Roman" panose="02020603050405020304" pitchFamily="18" charset="0"/>
              </a:rPr>
              <a:t>vekalet edilen görevin kadro derecesinin </a:t>
            </a:r>
            <a:r>
              <a:rPr lang="tr-TR" sz="2000" b="1" dirty="0" smtClean="0">
                <a:solidFill>
                  <a:schemeClr val="accent2">
                    <a:lumMod val="75000"/>
                  </a:schemeClr>
                </a:solidFill>
                <a:latin typeface="Times New Roman" panose="02020603050405020304" pitchFamily="18" charset="0"/>
                <a:cs typeface="Times New Roman" panose="02020603050405020304" pitchFamily="18" charset="0"/>
              </a:rPr>
              <a:t>birinci </a:t>
            </a:r>
            <a:r>
              <a:rPr lang="tr-TR" sz="2000" b="1" dirty="0">
                <a:solidFill>
                  <a:schemeClr val="accent2">
                    <a:lumMod val="75000"/>
                  </a:schemeClr>
                </a:solidFill>
                <a:latin typeface="Times New Roman" panose="02020603050405020304" pitchFamily="18" charset="0"/>
                <a:cs typeface="Times New Roman" panose="02020603050405020304" pitchFamily="18" charset="0"/>
              </a:rPr>
              <a:t>kademesinin </a:t>
            </a:r>
            <a:r>
              <a:rPr lang="tr-TR" sz="2000" b="1" dirty="0" smtClean="0">
                <a:solidFill>
                  <a:schemeClr val="accent2">
                    <a:lumMod val="75000"/>
                  </a:schemeClr>
                </a:solidFill>
                <a:latin typeface="Times New Roman" panose="02020603050405020304" pitchFamily="18" charset="0"/>
                <a:cs typeface="Times New Roman" panose="02020603050405020304" pitchFamily="18" charset="0"/>
              </a:rPr>
              <a:t>1/3’i</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2000" b="1" dirty="0">
                <a:solidFill>
                  <a:schemeClr val="accent2">
                    <a:lumMod val="75000"/>
                  </a:schemeClr>
                </a:solidFill>
                <a:latin typeface="Times New Roman" panose="02020603050405020304" pitchFamily="18" charset="0"/>
                <a:cs typeface="Times New Roman" panose="02020603050405020304" pitchFamily="18" charset="0"/>
              </a:rPr>
              <a:t>açıktan atananlara ise </a:t>
            </a:r>
            <a:r>
              <a:rPr lang="tr-TR" sz="2000" b="1" dirty="0" smtClean="0">
                <a:solidFill>
                  <a:schemeClr val="accent2">
                    <a:lumMod val="75000"/>
                  </a:schemeClr>
                </a:solidFill>
                <a:latin typeface="Times New Roman" panose="02020603050405020304" pitchFamily="18" charset="0"/>
                <a:cs typeface="Times New Roman" panose="02020603050405020304" pitchFamily="18" charset="0"/>
              </a:rPr>
              <a:t>2/3'si </a:t>
            </a:r>
            <a:r>
              <a:rPr lang="tr-TR" sz="2000" dirty="0">
                <a:solidFill>
                  <a:schemeClr val="accent2">
                    <a:lumMod val="75000"/>
                  </a:schemeClr>
                </a:solidFill>
                <a:latin typeface="Times New Roman" panose="02020603050405020304" pitchFamily="18" charset="0"/>
                <a:cs typeface="Times New Roman" panose="02020603050405020304" pitchFamily="18" charset="0"/>
              </a:rPr>
              <a:t>verilir. </a:t>
            </a:r>
            <a:endParaRPr lang="tr-TR" sz="2000" dirty="0" smtClean="0">
              <a:solidFill>
                <a:schemeClr val="accent2">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kurum </a:t>
            </a:r>
            <a:r>
              <a:rPr lang="tr-TR" sz="2000" dirty="0">
                <a:solidFill>
                  <a:schemeClr val="accent2">
                    <a:lumMod val="75000"/>
                  </a:schemeClr>
                </a:solidFill>
                <a:latin typeface="Times New Roman" panose="02020603050405020304" pitchFamily="18" charset="0"/>
                <a:cs typeface="Times New Roman" panose="02020603050405020304" pitchFamily="18" charset="0"/>
              </a:rPr>
              <a:t>içinden veya diğer kurumlardan vekalet edenlere </a:t>
            </a:r>
            <a:r>
              <a:rPr lang="tr-TR" sz="2000" b="1" u="sng" dirty="0">
                <a:solidFill>
                  <a:schemeClr val="accent2">
                    <a:lumMod val="75000"/>
                  </a:schemeClr>
                </a:solidFill>
                <a:latin typeface="Times New Roman" panose="02020603050405020304" pitchFamily="18" charset="0"/>
                <a:cs typeface="Times New Roman" panose="02020603050405020304" pitchFamily="18" charset="0"/>
              </a:rPr>
              <a:t>vekalet aylığı ödenebilmesi için, vekilin asilde aranan şartları </a:t>
            </a:r>
            <a:r>
              <a:rPr lang="tr-TR" sz="2000" b="1" u="sng" dirty="0" smtClean="0">
                <a:solidFill>
                  <a:schemeClr val="accent2">
                    <a:lumMod val="75000"/>
                  </a:schemeClr>
                </a:solidFill>
                <a:latin typeface="Times New Roman" panose="02020603050405020304" pitchFamily="18" charset="0"/>
                <a:cs typeface="Times New Roman" panose="02020603050405020304" pitchFamily="18" charset="0"/>
              </a:rPr>
              <a:t>taşıması, atamaya yetkili amir tarafından yapılması ve 657 sayılı kanunun 86. maddesinin belirtilmesi gerekir. </a:t>
            </a:r>
          </a:p>
          <a:p>
            <a:pPr algn="just">
              <a:buFont typeface="Wingdings" panose="05000000000000000000" pitchFamily="2" charset="2"/>
              <a:buChar char="Ø"/>
            </a:pPr>
            <a:r>
              <a:rPr lang="tr-TR" sz="2000" b="1" u="sng" dirty="0" smtClean="0">
                <a:solidFill>
                  <a:schemeClr val="accent2">
                    <a:lumMod val="75000"/>
                  </a:schemeClr>
                </a:solidFill>
                <a:latin typeface="Times New Roman" panose="02020603050405020304" pitchFamily="18" charset="0"/>
                <a:cs typeface="Times New Roman" panose="02020603050405020304" pitchFamily="18" charset="0"/>
              </a:rPr>
              <a:t>Dolu kadroya kurum içinden vekalet </a:t>
            </a:r>
            <a:r>
              <a:rPr lang="tr-TR" sz="2000" dirty="0" smtClean="0">
                <a:solidFill>
                  <a:schemeClr val="accent2">
                    <a:lumMod val="75000"/>
                  </a:schemeClr>
                </a:solidFill>
                <a:latin typeface="Times New Roman" pitchFamily="18" charset="0"/>
                <a:cs typeface="Times New Roman" pitchFamily="18" charset="0"/>
              </a:rPr>
              <a:t>edilmesi halinde vekalet aylığı ilk üç ay için ödenmez. Vekalet görevlerinin </a:t>
            </a:r>
            <a:r>
              <a:rPr lang="tr-TR" sz="2000" b="1" u="sng" dirty="0" smtClean="0">
                <a:solidFill>
                  <a:schemeClr val="accent2">
                    <a:lumMod val="75000"/>
                  </a:schemeClr>
                </a:solidFill>
                <a:latin typeface="Times New Roman" pitchFamily="18" charset="0"/>
                <a:cs typeface="Times New Roman" pitchFamily="18" charset="0"/>
              </a:rPr>
              <a:t>3 aydan fazla devam eden süresi için vekalet aylığı ödenir. </a:t>
            </a:r>
            <a:r>
              <a:rPr lang="tr-TR" sz="2000" dirty="0" smtClean="0">
                <a:solidFill>
                  <a:schemeClr val="accent2">
                    <a:lumMod val="75000"/>
                  </a:schemeClr>
                </a:solidFill>
                <a:latin typeface="Times New Roman" pitchFamily="18" charset="0"/>
                <a:cs typeface="Times New Roman" pitchFamily="18" charset="0"/>
              </a:rPr>
              <a:t> Kurum içinden İlkokul öğretmenliği ile veznedarlık görevine vekaleten atananlara ise görevine başladıkları tarihten itibaren vekalet aylığı ödenir.</a:t>
            </a:r>
          </a:p>
          <a:p>
            <a:pPr algn="just">
              <a:buFont typeface="Wingdings" panose="05000000000000000000" pitchFamily="2" charset="2"/>
              <a:buChar char="Ø"/>
            </a:pPr>
            <a:r>
              <a:rPr lang="tr-TR" sz="2000" b="1" u="sng" dirty="0" smtClean="0">
                <a:solidFill>
                  <a:schemeClr val="accent2">
                    <a:lumMod val="75000"/>
                  </a:schemeClr>
                </a:solidFill>
                <a:latin typeface="Times New Roman" panose="02020603050405020304" pitchFamily="18" charset="0"/>
                <a:cs typeface="Times New Roman" panose="02020603050405020304" pitchFamily="18" charset="0"/>
              </a:rPr>
              <a:t>Boş kadroya kurum içinden </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vekalette, vekalet edilen kadro ve görevler için öngörülen zam, tazminatlar ve ek ödeme ile asli kadro ve görevler karşılığında, fiilen alınan </a:t>
            </a:r>
            <a:r>
              <a:rPr lang="tr-TR" sz="2000" b="1" dirty="0" smtClean="0">
                <a:solidFill>
                  <a:schemeClr val="accent2">
                    <a:lumMod val="75000"/>
                  </a:schemeClr>
                </a:solidFill>
                <a:latin typeface="Times New Roman" panose="02020603050405020304" pitchFamily="18" charset="0"/>
                <a:cs typeface="Times New Roman" panose="02020603050405020304" pitchFamily="18" charset="0"/>
              </a:rPr>
              <a:t>zam, tazminatların ve ek ödeme </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tutarından fazla olması halinde aradaki fark tutarı görev yapıldığı sürece ödenir.</a:t>
            </a:r>
          </a:p>
        </p:txBody>
      </p:sp>
    </p:spTree>
    <p:extLst>
      <p:ext uri="{BB962C8B-B14F-4D97-AF65-F5344CB8AC3E}">
        <p14:creationId xmlns:p14="http://schemas.microsoft.com/office/powerpoint/2010/main" val="2711738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15962"/>
          </a:xfrm>
        </p:spPr>
        <p:txBody>
          <a:bodyPr/>
          <a:lstStyle/>
          <a:p>
            <a:pPr algn="ctr"/>
            <a:r>
              <a:rPr lang="tr-TR" b="1" dirty="0" smtClean="0">
                <a:solidFill>
                  <a:schemeClr val="accent2">
                    <a:lumMod val="50000"/>
                  </a:schemeClr>
                </a:solidFill>
              </a:rPr>
              <a:t>AYLIKLAR / vekalet  </a:t>
            </a:r>
            <a:endParaRPr lang="tr-TR" b="1" dirty="0">
              <a:solidFill>
                <a:schemeClr val="accent2">
                  <a:lumMod val="50000"/>
                </a:schemeClr>
              </a:solidFill>
            </a:endParaRPr>
          </a:p>
        </p:txBody>
      </p:sp>
      <p:sp>
        <p:nvSpPr>
          <p:cNvPr id="3" name="İçerik Yer Tutucusu 2"/>
          <p:cNvSpPr>
            <a:spLocks noGrp="1"/>
          </p:cNvSpPr>
          <p:nvPr>
            <p:ph sz="quarter" idx="1"/>
          </p:nvPr>
        </p:nvSpPr>
        <p:spPr>
          <a:xfrm>
            <a:off x="228600" y="914400"/>
            <a:ext cx="8686800" cy="5562600"/>
          </a:xfrm>
        </p:spPr>
        <p:txBody>
          <a:bodyPr>
            <a:normAutofit/>
          </a:bodyPr>
          <a:lstStyle/>
          <a:p>
            <a:pPr marL="0" indent="0" algn="just">
              <a:buNone/>
            </a:pPr>
            <a:r>
              <a:rPr lang="tr-TR" dirty="0" smtClean="0">
                <a:solidFill>
                  <a:schemeClr val="accent2">
                    <a:lumMod val="75000"/>
                  </a:schemeClr>
                </a:solidFill>
                <a:latin typeface="Times New Roman" panose="02020603050405020304" pitchFamily="18" charset="0"/>
                <a:cs typeface="Times New Roman" panose="02020603050405020304" pitchFamily="18" charset="0"/>
              </a:rPr>
              <a:t> </a:t>
            </a:r>
            <a:endParaRPr lang="tr-TR"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object 16"/>
          <p:cNvSpPr/>
          <p:nvPr/>
        </p:nvSpPr>
        <p:spPr>
          <a:xfrm>
            <a:off x="3276600" y="3048000"/>
            <a:ext cx="5410200" cy="914400"/>
          </a:xfrm>
          <a:prstGeom prst="rect">
            <a:avLst/>
          </a:prstGeom>
          <a:blipFill>
            <a:blip r:embed="rId2" cstate="print"/>
            <a:stretch>
              <a:fillRect/>
            </a:stretch>
          </a:blipFill>
        </p:spPr>
        <p:txBody>
          <a:bodyPr wrap="square" lIns="0" tIns="0" rIns="0" bIns="0" rtlCol="0"/>
          <a:lstStyle/>
          <a:p>
            <a:endParaRPr/>
          </a:p>
        </p:txBody>
      </p:sp>
      <p:sp>
        <p:nvSpPr>
          <p:cNvPr id="8" name="object 11"/>
          <p:cNvSpPr/>
          <p:nvPr/>
        </p:nvSpPr>
        <p:spPr>
          <a:xfrm>
            <a:off x="2590800" y="3276600"/>
            <a:ext cx="659130" cy="379730"/>
          </a:xfrm>
          <a:custGeom>
            <a:avLst/>
            <a:gdLst/>
            <a:ahLst/>
            <a:cxnLst/>
            <a:rect l="l" t="t" r="r" b="b"/>
            <a:pathLst>
              <a:path w="659130" h="379729">
                <a:moveTo>
                  <a:pt x="0" y="94869"/>
                </a:moveTo>
                <a:lnTo>
                  <a:pt x="469138" y="94869"/>
                </a:lnTo>
                <a:lnTo>
                  <a:pt x="469138" y="0"/>
                </a:lnTo>
                <a:lnTo>
                  <a:pt x="658876" y="189737"/>
                </a:lnTo>
                <a:lnTo>
                  <a:pt x="469138" y="379475"/>
                </a:lnTo>
                <a:lnTo>
                  <a:pt x="469138" y="284607"/>
                </a:lnTo>
                <a:lnTo>
                  <a:pt x="0" y="284607"/>
                </a:lnTo>
                <a:lnTo>
                  <a:pt x="0" y="94869"/>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9" name="object 16"/>
          <p:cNvSpPr/>
          <p:nvPr/>
        </p:nvSpPr>
        <p:spPr>
          <a:xfrm>
            <a:off x="381000" y="3048000"/>
            <a:ext cx="2133600" cy="762000"/>
          </a:xfrm>
          <a:prstGeom prst="rect">
            <a:avLst/>
          </a:prstGeom>
          <a:blipFill>
            <a:blip r:embed="rId2" cstate="print"/>
            <a:stretch>
              <a:fillRect/>
            </a:stretch>
          </a:blipFill>
        </p:spPr>
        <p:txBody>
          <a:bodyPr wrap="square" lIns="0" tIns="0" rIns="0" bIns="0" rtlCol="0"/>
          <a:lstStyle/>
          <a:p>
            <a:pPr algn="ctr">
              <a:buNone/>
            </a:pPr>
            <a:r>
              <a:rPr lang="tr-TR" sz="2000" b="1" dirty="0" smtClean="0">
                <a:solidFill>
                  <a:srgbClr val="FF0000"/>
                </a:solidFill>
                <a:latin typeface="Times New Roman" pitchFamily="18" charset="0"/>
                <a:cs typeface="Times New Roman" pitchFamily="18" charset="0"/>
              </a:rPr>
              <a:t>Vekalet Aylığı  </a:t>
            </a:r>
            <a:r>
              <a:rPr lang="tr-TR" sz="2000" b="1" dirty="0" smtClean="0">
                <a:solidFill>
                  <a:schemeClr val="accent2">
                    <a:lumMod val="75000"/>
                  </a:schemeClr>
                </a:solidFill>
                <a:latin typeface="Times New Roman" pitchFamily="18" charset="0"/>
                <a:cs typeface="Times New Roman" pitchFamily="18" charset="0"/>
              </a:rPr>
              <a:t>(Kurum İçinden)</a:t>
            </a:r>
            <a:r>
              <a:rPr lang="tr-TR" b="1" dirty="0" smtClean="0">
                <a:solidFill>
                  <a:schemeClr val="accent2">
                    <a:lumMod val="75000"/>
                  </a:schemeClr>
                </a:solidFill>
              </a:rPr>
              <a:t>   </a:t>
            </a:r>
            <a:r>
              <a:rPr lang="tr-TR" dirty="0" smtClean="0">
                <a:solidFill>
                  <a:schemeClr val="accent2">
                    <a:lumMod val="75000"/>
                  </a:schemeClr>
                </a:solidFill>
              </a:rPr>
              <a:t>                        </a:t>
            </a:r>
          </a:p>
          <a:p>
            <a:pPr>
              <a:buNone/>
            </a:pPr>
            <a:endParaRPr lang="tr-TR" dirty="0">
              <a:solidFill>
                <a:schemeClr val="accent2">
                  <a:lumMod val="75000"/>
                </a:schemeClr>
              </a:solidFill>
            </a:endParaRPr>
          </a:p>
        </p:txBody>
      </p:sp>
      <p:sp>
        <p:nvSpPr>
          <p:cNvPr id="10" name="object 11"/>
          <p:cNvSpPr/>
          <p:nvPr/>
        </p:nvSpPr>
        <p:spPr>
          <a:xfrm>
            <a:off x="4876800" y="4038600"/>
            <a:ext cx="1600200" cy="609600"/>
          </a:xfrm>
          <a:custGeom>
            <a:avLst/>
            <a:gdLst/>
            <a:ahLst/>
            <a:cxnLst/>
            <a:rect l="l" t="t" r="r" b="b"/>
            <a:pathLst>
              <a:path w="2133600" h="762000">
                <a:moveTo>
                  <a:pt x="0" y="474852"/>
                </a:moveTo>
                <a:lnTo>
                  <a:pt x="533400" y="474852"/>
                </a:lnTo>
                <a:lnTo>
                  <a:pt x="533400" y="0"/>
                </a:lnTo>
                <a:lnTo>
                  <a:pt x="1600200" y="0"/>
                </a:lnTo>
                <a:lnTo>
                  <a:pt x="1600200" y="474852"/>
                </a:lnTo>
                <a:lnTo>
                  <a:pt x="2133600" y="474852"/>
                </a:lnTo>
                <a:lnTo>
                  <a:pt x="1066800" y="762000"/>
                </a:lnTo>
                <a:lnTo>
                  <a:pt x="0" y="474852"/>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2" name="object 4"/>
          <p:cNvSpPr/>
          <p:nvPr/>
        </p:nvSpPr>
        <p:spPr>
          <a:xfrm>
            <a:off x="6096000" y="4724400"/>
            <a:ext cx="1295401" cy="914400"/>
          </a:xfrm>
          <a:prstGeom prst="rect">
            <a:avLst/>
          </a:prstGeom>
          <a:blipFill>
            <a:blip r:embed="rId3" cstate="print"/>
            <a:stretch>
              <a:fillRect/>
            </a:stretch>
          </a:blipFill>
        </p:spPr>
        <p:txBody>
          <a:bodyPr wrap="square" lIns="0" tIns="0" rIns="0" bIns="0" rtlCol="0"/>
          <a:lstStyle/>
          <a:p>
            <a:endParaRPr/>
          </a:p>
        </p:txBody>
      </p:sp>
      <p:sp>
        <p:nvSpPr>
          <p:cNvPr id="13" name="object 4"/>
          <p:cNvSpPr/>
          <p:nvPr/>
        </p:nvSpPr>
        <p:spPr>
          <a:xfrm>
            <a:off x="4267200" y="4800600"/>
            <a:ext cx="1447800" cy="838200"/>
          </a:xfrm>
          <a:prstGeom prst="rect">
            <a:avLst/>
          </a:prstGeom>
          <a:blipFill>
            <a:blip r:embed="rId3" cstate="print"/>
            <a:stretch>
              <a:fillRect/>
            </a:stretch>
          </a:blipFill>
        </p:spPr>
        <p:txBody>
          <a:bodyPr wrap="square" lIns="0" tIns="0" rIns="0" bIns="0" rtlCol="0"/>
          <a:lstStyle/>
          <a:p>
            <a:endParaRPr/>
          </a:p>
        </p:txBody>
      </p:sp>
      <p:sp>
        <p:nvSpPr>
          <p:cNvPr id="14" name="13 Metin kutusu"/>
          <p:cNvSpPr txBox="1"/>
          <p:nvPr/>
        </p:nvSpPr>
        <p:spPr>
          <a:xfrm>
            <a:off x="4419600" y="4876800"/>
            <a:ext cx="1219200" cy="707886"/>
          </a:xfrm>
          <a:prstGeom prst="rect">
            <a:avLst/>
          </a:prstGeom>
          <a:noFill/>
        </p:spPr>
        <p:txBody>
          <a:bodyPr wrap="square" rtlCol="0">
            <a:spAutoFit/>
          </a:bodyPr>
          <a:lstStyle/>
          <a:p>
            <a:pPr algn="ctr"/>
            <a:r>
              <a:rPr lang="tr-TR" sz="2000" dirty="0" smtClean="0">
                <a:solidFill>
                  <a:schemeClr val="accent2">
                    <a:lumMod val="75000"/>
                  </a:schemeClr>
                </a:solidFill>
                <a:latin typeface="Times New Roman" pitchFamily="18" charset="0"/>
                <a:cs typeface="Times New Roman" pitchFamily="18" charset="0"/>
              </a:rPr>
              <a:t>Gelir Vergisi</a:t>
            </a:r>
            <a:endParaRPr lang="tr-TR" sz="2000" dirty="0">
              <a:solidFill>
                <a:schemeClr val="accent2">
                  <a:lumMod val="75000"/>
                </a:schemeClr>
              </a:solidFill>
              <a:latin typeface="Times New Roman" pitchFamily="18" charset="0"/>
              <a:cs typeface="Times New Roman" pitchFamily="18" charset="0"/>
            </a:endParaRPr>
          </a:p>
        </p:txBody>
      </p:sp>
      <p:sp>
        <p:nvSpPr>
          <p:cNvPr id="15" name="14 Metin kutusu"/>
          <p:cNvSpPr txBox="1"/>
          <p:nvPr/>
        </p:nvSpPr>
        <p:spPr>
          <a:xfrm>
            <a:off x="6172200" y="4876800"/>
            <a:ext cx="1219200" cy="707886"/>
          </a:xfrm>
          <a:prstGeom prst="rect">
            <a:avLst/>
          </a:prstGeom>
          <a:noFill/>
        </p:spPr>
        <p:txBody>
          <a:bodyPr wrap="square" rtlCol="0">
            <a:spAutoFit/>
          </a:bodyPr>
          <a:lstStyle/>
          <a:p>
            <a:pPr algn="ctr"/>
            <a:r>
              <a:rPr lang="tr-TR" sz="2000" dirty="0" smtClean="0">
                <a:solidFill>
                  <a:schemeClr val="accent2">
                    <a:lumMod val="75000"/>
                  </a:schemeClr>
                </a:solidFill>
                <a:latin typeface="Times New Roman" pitchFamily="18" charset="0"/>
                <a:cs typeface="Times New Roman" pitchFamily="18" charset="0"/>
              </a:rPr>
              <a:t>Damga Vergisi</a:t>
            </a:r>
            <a:endParaRPr lang="tr-TR" sz="2000" dirty="0">
              <a:solidFill>
                <a:schemeClr val="accent2">
                  <a:lumMod val="75000"/>
                </a:schemeClr>
              </a:solidFill>
              <a:latin typeface="Times New Roman" pitchFamily="18" charset="0"/>
              <a:cs typeface="Times New Roman" pitchFamily="18" charset="0"/>
            </a:endParaRPr>
          </a:p>
        </p:txBody>
      </p:sp>
      <p:sp>
        <p:nvSpPr>
          <p:cNvPr id="16" name="15 Metin kutusu"/>
          <p:cNvSpPr txBox="1"/>
          <p:nvPr/>
        </p:nvSpPr>
        <p:spPr>
          <a:xfrm>
            <a:off x="3276600" y="3048000"/>
            <a:ext cx="5181600" cy="923330"/>
          </a:xfrm>
          <a:prstGeom prst="rect">
            <a:avLst/>
          </a:prstGeom>
          <a:noFill/>
        </p:spPr>
        <p:txBody>
          <a:bodyPr wrap="square" rtlCol="0">
            <a:spAutoFit/>
          </a:bodyPr>
          <a:lstStyle/>
          <a:p>
            <a:pPr>
              <a:buNone/>
            </a:pPr>
            <a:r>
              <a:rPr lang="tr-TR" dirty="0" smtClean="0">
                <a:solidFill>
                  <a:schemeClr val="accent2">
                    <a:lumMod val="75000"/>
                  </a:schemeClr>
                </a:solidFill>
              </a:rPr>
              <a:t>(</a:t>
            </a:r>
            <a:r>
              <a:rPr lang="tr-TR" dirty="0" smtClean="0">
                <a:solidFill>
                  <a:schemeClr val="accent2">
                    <a:lumMod val="75000"/>
                  </a:schemeClr>
                </a:solidFill>
                <a:latin typeface="Times New Roman" pitchFamily="18" charset="0"/>
                <a:cs typeface="Times New Roman" pitchFamily="18" charset="0"/>
              </a:rPr>
              <a:t>vekalet edilen görevin kadro derecesinin birinci kademesinin göstergesi +ek göstergesi x aylık katsayı)/3 x1</a:t>
            </a:r>
          </a:p>
        </p:txBody>
      </p:sp>
      <p:sp>
        <p:nvSpPr>
          <p:cNvPr id="45" name="44 Metin kutusu"/>
          <p:cNvSpPr txBox="1"/>
          <p:nvPr/>
        </p:nvSpPr>
        <p:spPr>
          <a:xfrm>
            <a:off x="5181600" y="4191000"/>
            <a:ext cx="1295400" cy="369332"/>
          </a:xfrm>
          <a:prstGeom prst="rect">
            <a:avLst/>
          </a:prstGeom>
          <a:noFill/>
        </p:spPr>
        <p:txBody>
          <a:bodyPr wrap="square" rtlCol="0">
            <a:spAutoFit/>
          </a:bodyPr>
          <a:lstStyle/>
          <a:p>
            <a:r>
              <a:rPr lang="tr-TR" dirty="0" smtClean="0">
                <a:solidFill>
                  <a:srgbClr val="FF0000"/>
                </a:solidFill>
              </a:rPr>
              <a:t>Kesinti</a:t>
            </a:r>
            <a:endParaRPr lang="tr-TR" dirty="0">
              <a:solidFill>
                <a:srgbClr val="FF0000"/>
              </a:solidFill>
            </a:endParaRPr>
          </a:p>
        </p:txBody>
      </p:sp>
      <p:sp>
        <p:nvSpPr>
          <p:cNvPr id="40" name="39 Dikdörtgen"/>
          <p:cNvSpPr/>
          <p:nvPr/>
        </p:nvSpPr>
        <p:spPr>
          <a:xfrm>
            <a:off x="381000" y="990600"/>
            <a:ext cx="8305800" cy="1323439"/>
          </a:xfrm>
          <a:prstGeom prst="rect">
            <a:avLst/>
          </a:prstGeom>
        </p:spPr>
        <p:txBody>
          <a:bodyPr wrap="square">
            <a:spAutoFit/>
          </a:bodyPr>
          <a:lstStyle/>
          <a:p>
            <a:pPr algn="just">
              <a:buFont typeface="Wingdings" panose="05000000000000000000" pitchFamily="2" charset="2"/>
              <a:buChar char="Ø"/>
            </a:pP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Vekalet aylıklarının ödenebilmesi için </a:t>
            </a:r>
            <a:r>
              <a:rPr lang="tr-TR" sz="2000" b="1" dirty="0" smtClean="0">
                <a:solidFill>
                  <a:schemeClr val="accent2">
                    <a:lumMod val="75000"/>
                  </a:schemeClr>
                </a:solidFill>
                <a:latin typeface="Times New Roman" panose="02020603050405020304" pitchFamily="18" charset="0"/>
                <a:cs typeface="Times New Roman" panose="02020603050405020304" pitchFamily="18" charset="0"/>
              </a:rPr>
              <a:t>görevin fiilen yapılması şarttır. </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Vekaletleri sırasında yıllık izin, mazeret izni, hastalık izni, geçici görev, hizmet içi eğitim, kurs, seminer… gibi nedenlerle görevine ara verenlere zam ve tazminatlar ödenmez.</a:t>
            </a:r>
          </a:p>
        </p:txBody>
      </p:sp>
    </p:spTree>
    <p:extLst>
      <p:ext uri="{BB962C8B-B14F-4D97-AF65-F5344CB8AC3E}">
        <p14:creationId xmlns:p14="http://schemas.microsoft.com/office/powerpoint/2010/main" val="2092161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28600" y="990600"/>
            <a:ext cx="8458200" cy="5483352"/>
          </a:xfrm>
        </p:spPr>
        <p:txBody>
          <a:bodyPr/>
          <a:lstStyle/>
          <a:p>
            <a:endParaRPr lang="tr-TR" dirty="0" smtClean="0"/>
          </a:p>
          <a:p>
            <a:endParaRPr lang="tr-TR" dirty="0"/>
          </a:p>
        </p:txBody>
      </p:sp>
      <p:sp>
        <p:nvSpPr>
          <p:cNvPr id="4" name="object 16"/>
          <p:cNvSpPr/>
          <p:nvPr/>
        </p:nvSpPr>
        <p:spPr>
          <a:xfrm>
            <a:off x="457200" y="1066800"/>
            <a:ext cx="685800" cy="3810000"/>
          </a:xfrm>
          <a:prstGeom prst="rect">
            <a:avLst/>
          </a:prstGeom>
        </p:spPr>
        <p:style>
          <a:lnRef idx="2">
            <a:schemeClr val="accent1"/>
          </a:lnRef>
          <a:fillRef idx="1">
            <a:schemeClr val="lt1"/>
          </a:fillRef>
          <a:effectRef idx="0">
            <a:schemeClr val="accent1"/>
          </a:effectRef>
          <a:fontRef idx="minor">
            <a:schemeClr val="dk1"/>
          </a:fontRef>
        </p:style>
        <p:txBody>
          <a:bodyPr vert="vert270" wrap="square" lIns="0" tIns="0" rIns="0" bIns="0" rtlCol="0"/>
          <a:lstStyle/>
          <a:p>
            <a:pPr algn="ctr">
              <a:buNone/>
            </a:pPr>
            <a:r>
              <a:rPr lang="tr-TR" sz="2000" b="1" dirty="0" smtClean="0">
                <a:solidFill>
                  <a:srgbClr val="FF0000"/>
                </a:solidFill>
                <a:latin typeface="Times New Roman" pitchFamily="18" charset="0"/>
                <a:cs typeface="Times New Roman" pitchFamily="18" charset="0"/>
              </a:rPr>
              <a:t>Zam </a:t>
            </a:r>
            <a:r>
              <a:rPr lang="tr-TR" sz="2000" b="1" dirty="0" err="1" smtClean="0">
                <a:solidFill>
                  <a:srgbClr val="FF0000"/>
                </a:solidFill>
                <a:latin typeface="Times New Roman" pitchFamily="18" charset="0"/>
                <a:cs typeface="Times New Roman" pitchFamily="18" charset="0"/>
              </a:rPr>
              <a:t>Tzm</a:t>
            </a:r>
            <a:r>
              <a:rPr lang="tr-TR" sz="2000" b="1" dirty="0" smtClean="0">
                <a:solidFill>
                  <a:srgbClr val="FF0000"/>
                </a:solidFill>
                <a:latin typeface="Times New Roman" pitchFamily="18" charset="0"/>
                <a:cs typeface="Times New Roman" pitchFamily="18" charset="0"/>
              </a:rPr>
              <a:t>. ve Ek Ödeme Farkları</a:t>
            </a:r>
          </a:p>
          <a:p>
            <a:pPr algn="ctr">
              <a:buNone/>
            </a:pPr>
            <a:r>
              <a:rPr lang="tr-TR" sz="2000" b="1" dirty="0" smtClean="0">
                <a:solidFill>
                  <a:schemeClr val="accent2">
                    <a:lumMod val="75000"/>
                  </a:schemeClr>
                </a:solidFill>
                <a:latin typeface="Times New Roman" pitchFamily="18" charset="0"/>
                <a:cs typeface="Times New Roman" pitchFamily="18" charset="0"/>
              </a:rPr>
              <a:t>(Kurum İçi boş kadro)</a:t>
            </a:r>
            <a:r>
              <a:rPr lang="tr-TR" b="1" dirty="0" smtClean="0">
                <a:solidFill>
                  <a:schemeClr val="accent2">
                    <a:lumMod val="75000"/>
                  </a:schemeClr>
                </a:solidFill>
              </a:rPr>
              <a:t>   </a:t>
            </a:r>
            <a:r>
              <a:rPr lang="tr-TR" dirty="0" smtClean="0">
                <a:solidFill>
                  <a:schemeClr val="accent2">
                    <a:lumMod val="75000"/>
                  </a:schemeClr>
                </a:solidFill>
              </a:rPr>
              <a:t>                        </a:t>
            </a:r>
          </a:p>
          <a:p>
            <a:pPr>
              <a:buNone/>
            </a:pPr>
            <a:endParaRPr lang="tr-TR" dirty="0">
              <a:solidFill>
                <a:schemeClr val="accent2">
                  <a:lumMod val="75000"/>
                </a:schemeClr>
              </a:solidFill>
            </a:endParaRPr>
          </a:p>
        </p:txBody>
      </p:sp>
      <p:sp>
        <p:nvSpPr>
          <p:cNvPr id="5" name="object 16"/>
          <p:cNvSpPr/>
          <p:nvPr/>
        </p:nvSpPr>
        <p:spPr>
          <a:xfrm>
            <a:off x="1905000" y="1600200"/>
            <a:ext cx="2133600" cy="457200"/>
          </a:xfrm>
          <a:prstGeom prst="rect">
            <a:avLst/>
          </a:prstGeom>
          <a:blipFill>
            <a:blip r:embed="rId2" cstate="print"/>
            <a:stretch>
              <a:fillRect/>
            </a:stretch>
          </a:blipFill>
        </p:spPr>
        <p:txBody>
          <a:bodyPr wrap="square" lIns="0" tIns="0" rIns="0" bIns="0" rtlCol="0"/>
          <a:lstStyle/>
          <a:p>
            <a:pPr algn="ctr">
              <a:buNone/>
            </a:pPr>
            <a:r>
              <a:rPr lang="tr-TR" sz="2000" b="1" dirty="0" smtClean="0">
                <a:solidFill>
                  <a:srgbClr val="FF0000"/>
                </a:solidFill>
                <a:latin typeface="Times New Roman" pitchFamily="18" charset="0"/>
                <a:cs typeface="Times New Roman" pitchFamily="18" charset="0"/>
              </a:rPr>
              <a:t>Yan </a:t>
            </a:r>
            <a:r>
              <a:rPr lang="tr-TR" sz="2000" b="1" dirty="0" err="1" smtClean="0">
                <a:solidFill>
                  <a:srgbClr val="FF0000"/>
                </a:solidFill>
                <a:latin typeface="Times New Roman" pitchFamily="18" charset="0"/>
                <a:cs typeface="Times New Roman" pitchFamily="18" charset="0"/>
              </a:rPr>
              <a:t>Ödm</a:t>
            </a:r>
            <a:r>
              <a:rPr lang="tr-TR" sz="2000" b="1" dirty="0" smtClean="0">
                <a:solidFill>
                  <a:srgbClr val="FF0000"/>
                </a:solidFill>
                <a:latin typeface="Times New Roman" pitchFamily="18" charset="0"/>
                <a:cs typeface="Times New Roman" pitchFamily="18" charset="0"/>
              </a:rPr>
              <a:t>.Farkı   </a:t>
            </a:r>
            <a:r>
              <a:rPr lang="tr-TR" b="1" dirty="0" smtClean="0">
                <a:solidFill>
                  <a:schemeClr val="accent2">
                    <a:lumMod val="75000"/>
                  </a:schemeClr>
                </a:solidFill>
              </a:rPr>
              <a:t>   </a:t>
            </a:r>
            <a:r>
              <a:rPr lang="tr-TR" dirty="0" smtClean="0">
                <a:solidFill>
                  <a:schemeClr val="accent2">
                    <a:lumMod val="75000"/>
                  </a:schemeClr>
                </a:solidFill>
              </a:rPr>
              <a:t>                        </a:t>
            </a:r>
          </a:p>
          <a:p>
            <a:pPr>
              <a:buNone/>
            </a:pPr>
            <a:endParaRPr lang="tr-TR" dirty="0">
              <a:solidFill>
                <a:schemeClr val="accent2">
                  <a:lumMod val="75000"/>
                </a:schemeClr>
              </a:solidFill>
            </a:endParaRPr>
          </a:p>
        </p:txBody>
      </p:sp>
      <p:sp>
        <p:nvSpPr>
          <p:cNvPr id="6" name="object 16"/>
          <p:cNvSpPr/>
          <p:nvPr/>
        </p:nvSpPr>
        <p:spPr>
          <a:xfrm>
            <a:off x="1905000" y="2743200"/>
            <a:ext cx="2133600" cy="457200"/>
          </a:xfrm>
          <a:prstGeom prst="rect">
            <a:avLst/>
          </a:prstGeom>
          <a:blipFill>
            <a:blip r:embed="rId2" cstate="print"/>
            <a:stretch>
              <a:fillRect/>
            </a:stretch>
          </a:blipFill>
        </p:spPr>
        <p:txBody>
          <a:bodyPr wrap="square" lIns="0" tIns="0" rIns="0" bIns="0" rtlCol="0"/>
          <a:lstStyle/>
          <a:p>
            <a:pPr algn="ctr">
              <a:buNone/>
            </a:pPr>
            <a:r>
              <a:rPr lang="tr-TR" sz="2000" b="1" dirty="0" smtClean="0">
                <a:solidFill>
                  <a:srgbClr val="FF0000"/>
                </a:solidFill>
                <a:latin typeface="Times New Roman" pitchFamily="18" charset="0"/>
                <a:cs typeface="Times New Roman" pitchFamily="18" charset="0"/>
              </a:rPr>
              <a:t>Özel </a:t>
            </a:r>
            <a:r>
              <a:rPr lang="tr-TR" sz="2000" b="1" dirty="0" err="1" smtClean="0">
                <a:solidFill>
                  <a:srgbClr val="FF0000"/>
                </a:solidFill>
                <a:latin typeface="Times New Roman" pitchFamily="18" charset="0"/>
                <a:cs typeface="Times New Roman" pitchFamily="18" charset="0"/>
              </a:rPr>
              <a:t>Hiz</a:t>
            </a:r>
            <a:r>
              <a:rPr lang="tr-TR" sz="2000" b="1" dirty="0" smtClean="0">
                <a:solidFill>
                  <a:srgbClr val="FF0000"/>
                </a:solidFill>
                <a:latin typeface="Times New Roman" pitchFamily="18" charset="0"/>
                <a:cs typeface="Times New Roman" pitchFamily="18" charset="0"/>
              </a:rPr>
              <a:t>. </a:t>
            </a:r>
            <a:r>
              <a:rPr lang="tr-TR" sz="2000" b="1" dirty="0" err="1" smtClean="0">
                <a:solidFill>
                  <a:srgbClr val="FF0000"/>
                </a:solidFill>
                <a:latin typeface="Times New Roman" pitchFamily="18" charset="0"/>
                <a:cs typeface="Times New Roman" pitchFamily="18" charset="0"/>
              </a:rPr>
              <a:t>Tzm</a:t>
            </a:r>
            <a:r>
              <a:rPr lang="tr-TR" sz="2000" b="1" dirty="0" smtClean="0">
                <a:solidFill>
                  <a:srgbClr val="FF0000"/>
                </a:solidFill>
                <a:latin typeface="Times New Roman" pitchFamily="18" charset="0"/>
                <a:cs typeface="Times New Roman" pitchFamily="18" charset="0"/>
              </a:rPr>
              <a:t>.</a:t>
            </a:r>
            <a:r>
              <a:rPr lang="tr-TR" b="1" dirty="0" smtClean="0">
                <a:solidFill>
                  <a:schemeClr val="accent2">
                    <a:lumMod val="75000"/>
                  </a:schemeClr>
                </a:solidFill>
              </a:rPr>
              <a:t>   </a:t>
            </a:r>
            <a:r>
              <a:rPr lang="tr-TR" dirty="0" smtClean="0">
                <a:solidFill>
                  <a:schemeClr val="accent2">
                    <a:lumMod val="75000"/>
                  </a:schemeClr>
                </a:solidFill>
              </a:rPr>
              <a:t>                        </a:t>
            </a:r>
          </a:p>
          <a:p>
            <a:pPr>
              <a:buNone/>
            </a:pPr>
            <a:endParaRPr lang="tr-TR" dirty="0">
              <a:solidFill>
                <a:schemeClr val="accent2">
                  <a:lumMod val="75000"/>
                </a:schemeClr>
              </a:solidFill>
            </a:endParaRPr>
          </a:p>
        </p:txBody>
      </p:sp>
      <p:sp>
        <p:nvSpPr>
          <p:cNvPr id="7" name="object 16"/>
          <p:cNvSpPr/>
          <p:nvPr/>
        </p:nvSpPr>
        <p:spPr>
          <a:xfrm>
            <a:off x="1905000" y="3657600"/>
            <a:ext cx="2133600" cy="609600"/>
          </a:xfrm>
          <a:prstGeom prst="rect">
            <a:avLst/>
          </a:prstGeom>
          <a:blipFill>
            <a:blip r:embed="rId2" cstate="print"/>
            <a:stretch>
              <a:fillRect/>
            </a:stretch>
          </a:blipFill>
        </p:spPr>
        <p:txBody>
          <a:bodyPr wrap="square" lIns="0" tIns="0" rIns="0" bIns="0" rtlCol="0" anchor="ctr"/>
          <a:lstStyle/>
          <a:p>
            <a:pPr algn="ctr">
              <a:buNone/>
            </a:pPr>
            <a:r>
              <a:rPr lang="tr-TR" sz="2000" b="1" dirty="0" smtClean="0">
                <a:solidFill>
                  <a:srgbClr val="FF0000"/>
                </a:solidFill>
                <a:latin typeface="Times New Roman" pitchFamily="18" charset="0"/>
                <a:cs typeface="Times New Roman" pitchFamily="18" charset="0"/>
              </a:rPr>
              <a:t>Ek </a:t>
            </a:r>
            <a:r>
              <a:rPr lang="tr-TR" sz="2000" b="1" dirty="0" err="1" smtClean="0">
                <a:solidFill>
                  <a:srgbClr val="FF0000"/>
                </a:solidFill>
                <a:latin typeface="Times New Roman" pitchFamily="18" charset="0"/>
                <a:cs typeface="Times New Roman" pitchFamily="18" charset="0"/>
              </a:rPr>
              <a:t>Ödme</a:t>
            </a:r>
            <a:r>
              <a:rPr lang="tr-TR" b="1" dirty="0" smtClean="0">
                <a:solidFill>
                  <a:schemeClr val="accent2">
                    <a:lumMod val="75000"/>
                  </a:schemeClr>
                </a:solidFill>
              </a:rPr>
              <a:t>   </a:t>
            </a:r>
            <a:r>
              <a:rPr lang="tr-TR" dirty="0" smtClean="0">
                <a:solidFill>
                  <a:schemeClr val="accent2">
                    <a:lumMod val="75000"/>
                  </a:schemeClr>
                </a:solidFill>
              </a:rPr>
              <a:t>                        </a:t>
            </a:r>
          </a:p>
          <a:p>
            <a:pPr>
              <a:buNone/>
            </a:pPr>
            <a:endParaRPr lang="tr-TR" dirty="0">
              <a:solidFill>
                <a:schemeClr val="accent2">
                  <a:lumMod val="75000"/>
                </a:schemeClr>
              </a:solidFill>
            </a:endParaRPr>
          </a:p>
        </p:txBody>
      </p:sp>
      <p:sp>
        <p:nvSpPr>
          <p:cNvPr id="8" name="object 9"/>
          <p:cNvSpPr txBox="1"/>
          <p:nvPr/>
        </p:nvSpPr>
        <p:spPr>
          <a:xfrm>
            <a:off x="4572000" y="1524000"/>
            <a:ext cx="2362200" cy="62901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3335" rIns="0" bIns="0" rtlCol="0">
            <a:spAutoFit/>
          </a:bodyPr>
          <a:lstStyle/>
          <a:p>
            <a:pPr marL="12700" marR="5080" indent="36195">
              <a:lnSpc>
                <a:spcPct val="100000"/>
              </a:lnSpc>
              <a:spcBef>
                <a:spcPts val="105"/>
              </a:spcBef>
            </a:pPr>
            <a:r>
              <a:rPr lang="tr-TR" sz="2000" dirty="0" smtClean="0">
                <a:solidFill>
                  <a:srgbClr val="006FC0"/>
                </a:solidFill>
                <a:latin typeface="Times New Roman"/>
                <a:cs typeface="Times New Roman"/>
              </a:rPr>
              <a:t>Yan </a:t>
            </a:r>
            <a:r>
              <a:rPr lang="tr-TR" sz="2000" dirty="0" err="1" smtClean="0">
                <a:solidFill>
                  <a:srgbClr val="006FC0"/>
                </a:solidFill>
                <a:latin typeface="Times New Roman"/>
                <a:cs typeface="Times New Roman"/>
              </a:rPr>
              <a:t>ödm</a:t>
            </a:r>
            <a:r>
              <a:rPr lang="tr-TR" sz="2000" dirty="0" smtClean="0">
                <a:solidFill>
                  <a:srgbClr val="006FC0"/>
                </a:solidFill>
                <a:latin typeface="Times New Roman"/>
                <a:cs typeface="Times New Roman"/>
              </a:rPr>
              <a:t>.puanı farkı</a:t>
            </a:r>
            <a:r>
              <a:rPr sz="2000" dirty="0" smtClean="0">
                <a:solidFill>
                  <a:srgbClr val="006FC0"/>
                </a:solidFill>
                <a:latin typeface="Times New Roman"/>
                <a:cs typeface="Times New Roman"/>
              </a:rPr>
              <a:t> </a:t>
            </a:r>
            <a:r>
              <a:rPr sz="2000" dirty="0">
                <a:solidFill>
                  <a:srgbClr val="006FC0"/>
                </a:solidFill>
                <a:latin typeface="Times New Roman"/>
                <a:cs typeface="Times New Roman"/>
              </a:rPr>
              <a:t>x </a:t>
            </a:r>
            <a:r>
              <a:rPr lang="tr-TR" sz="2000" dirty="0" smtClean="0">
                <a:solidFill>
                  <a:srgbClr val="006FC0"/>
                </a:solidFill>
                <a:latin typeface="Times New Roman"/>
                <a:cs typeface="Times New Roman"/>
              </a:rPr>
              <a:t>yan ödeme</a:t>
            </a:r>
            <a:r>
              <a:rPr sz="2000" spc="-220" dirty="0" smtClean="0">
                <a:solidFill>
                  <a:srgbClr val="006FC0"/>
                </a:solidFill>
                <a:latin typeface="Times New Roman"/>
                <a:cs typeface="Times New Roman"/>
              </a:rPr>
              <a:t> </a:t>
            </a:r>
            <a:r>
              <a:rPr sz="2000" dirty="0">
                <a:solidFill>
                  <a:srgbClr val="006FC0"/>
                </a:solidFill>
                <a:latin typeface="Times New Roman"/>
                <a:cs typeface="Times New Roman"/>
              </a:rPr>
              <a:t>katsayısı</a:t>
            </a:r>
            <a:endParaRPr sz="2000" dirty="0">
              <a:latin typeface="Times New Roman"/>
              <a:cs typeface="Times New Roman"/>
            </a:endParaRPr>
          </a:p>
        </p:txBody>
      </p:sp>
      <p:sp>
        <p:nvSpPr>
          <p:cNvPr id="9" name="object 9"/>
          <p:cNvSpPr txBox="1"/>
          <p:nvPr/>
        </p:nvSpPr>
        <p:spPr>
          <a:xfrm>
            <a:off x="4572000" y="2667000"/>
            <a:ext cx="2259965" cy="62901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3335" rIns="0" bIns="0" rtlCol="0">
            <a:spAutoFit/>
          </a:bodyPr>
          <a:lstStyle/>
          <a:p>
            <a:pPr marL="12700" marR="5080" indent="36195">
              <a:lnSpc>
                <a:spcPct val="100000"/>
              </a:lnSpc>
              <a:spcBef>
                <a:spcPts val="105"/>
              </a:spcBef>
            </a:pPr>
            <a:r>
              <a:rPr lang="tr-TR" sz="2000" spc="-5" dirty="0" smtClean="0">
                <a:solidFill>
                  <a:srgbClr val="006FC0"/>
                </a:solidFill>
                <a:latin typeface="Times New Roman"/>
                <a:cs typeface="Times New Roman"/>
              </a:rPr>
              <a:t>EYDM aylığı x </a:t>
            </a:r>
            <a:r>
              <a:rPr lang="tr-TR" sz="2000" spc="-5" dirty="0" err="1" smtClean="0">
                <a:solidFill>
                  <a:srgbClr val="006FC0"/>
                </a:solidFill>
                <a:latin typeface="Times New Roman"/>
                <a:cs typeface="Times New Roman"/>
              </a:rPr>
              <a:t>tazm</a:t>
            </a:r>
            <a:r>
              <a:rPr lang="tr-TR" sz="2000" spc="-5" dirty="0" smtClean="0">
                <a:solidFill>
                  <a:srgbClr val="006FC0"/>
                </a:solidFill>
                <a:latin typeface="Times New Roman"/>
                <a:cs typeface="Times New Roman"/>
              </a:rPr>
              <a:t>. </a:t>
            </a:r>
            <a:r>
              <a:rPr lang="tr-TR" sz="2000" spc="-5" dirty="0" err="1" smtClean="0">
                <a:solidFill>
                  <a:srgbClr val="006FC0"/>
                </a:solidFill>
                <a:latin typeface="Times New Roman"/>
                <a:cs typeface="Times New Roman"/>
              </a:rPr>
              <a:t>punı</a:t>
            </a:r>
            <a:r>
              <a:rPr lang="tr-TR" sz="2000" spc="-5" dirty="0" smtClean="0">
                <a:solidFill>
                  <a:srgbClr val="006FC0"/>
                </a:solidFill>
                <a:latin typeface="Times New Roman"/>
                <a:cs typeface="Times New Roman"/>
              </a:rPr>
              <a:t> fark oranı</a:t>
            </a:r>
            <a:endParaRPr sz="2000" dirty="0">
              <a:latin typeface="Times New Roman"/>
              <a:cs typeface="Times New Roman"/>
            </a:endParaRPr>
          </a:p>
        </p:txBody>
      </p:sp>
      <p:sp>
        <p:nvSpPr>
          <p:cNvPr id="10" name="object 9"/>
          <p:cNvSpPr txBox="1"/>
          <p:nvPr/>
        </p:nvSpPr>
        <p:spPr>
          <a:xfrm>
            <a:off x="4572000" y="3657600"/>
            <a:ext cx="2259965" cy="62901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3335" rIns="0" bIns="0" rtlCol="0">
            <a:spAutoFit/>
          </a:bodyPr>
          <a:lstStyle/>
          <a:p>
            <a:pPr marL="12700" marR="5080" indent="36195">
              <a:lnSpc>
                <a:spcPct val="100000"/>
              </a:lnSpc>
              <a:spcBef>
                <a:spcPts val="105"/>
              </a:spcBef>
            </a:pPr>
            <a:r>
              <a:rPr lang="tr-TR" sz="2000" spc="-5" dirty="0" smtClean="0">
                <a:solidFill>
                  <a:srgbClr val="006FC0"/>
                </a:solidFill>
                <a:latin typeface="Times New Roman"/>
                <a:cs typeface="Times New Roman"/>
              </a:rPr>
              <a:t>EYDM aylığı x ek ödeme </a:t>
            </a:r>
            <a:r>
              <a:rPr lang="tr-TR" sz="2000" spc="-5" dirty="0" err="1" smtClean="0">
                <a:solidFill>
                  <a:srgbClr val="006FC0"/>
                </a:solidFill>
                <a:latin typeface="Times New Roman"/>
                <a:cs typeface="Times New Roman"/>
              </a:rPr>
              <a:t>punı</a:t>
            </a:r>
            <a:r>
              <a:rPr lang="tr-TR" sz="2000" spc="-5" dirty="0" smtClean="0">
                <a:solidFill>
                  <a:srgbClr val="006FC0"/>
                </a:solidFill>
                <a:latin typeface="Times New Roman"/>
                <a:cs typeface="Times New Roman"/>
              </a:rPr>
              <a:t> fark oranı</a:t>
            </a:r>
            <a:endParaRPr lang="tr-TR" sz="2000" dirty="0">
              <a:latin typeface="Times New Roman"/>
              <a:cs typeface="Times New Roman"/>
            </a:endParaRPr>
          </a:p>
        </p:txBody>
      </p:sp>
      <p:sp>
        <p:nvSpPr>
          <p:cNvPr id="11" name="object 4"/>
          <p:cNvSpPr/>
          <p:nvPr/>
        </p:nvSpPr>
        <p:spPr>
          <a:xfrm>
            <a:off x="7467600" y="1143000"/>
            <a:ext cx="1219200" cy="838200"/>
          </a:xfrm>
          <a:prstGeom prst="rect">
            <a:avLst/>
          </a:prstGeom>
          <a:blipFill>
            <a:blip r:embed="rId3" cstate="print"/>
            <a:stretch>
              <a:fillRect/>
            </a:stretch>
          </a:blipFill>
        </p:spPr>
        <p:txBody>
          <a:bodyPr wrap="square" lIns="0" tIns="0" rIns="0" bIns="0" rtlCol="0"/>
          <a:lstStyle/>
          <a:p>
            <a:endParaRPr/>
          </a:p>
        </p:txBody>
      </p:sp>
      <p:sp>
        <p:nvSpPr>
          <p:cNvPr id="12" name="object 5"/>
          <p:cNvSpPr/>
          <p:nvPr/>
        </p:nvSpPr>
        <p:spPr>
          <a:xfrm>
            <a:off x="1219200" y="2057400"/>
            <a:ext cx="457200" cy="1828800"/>
          </a:xfrm>
          <a:custGeom>
            <a:avLst/>
            <a:gdLst/>
            <a:ahLst/>
            <a:cxnLst/>
            <a:rect l="l" t="t" r="r" b="b"/>
            <a:pathLst>
              <a:path w="914400" h="1730375">
                <a:moveTo>
                  <a:pt x="457200" y="0"/>
                </a:moveTo>
                <a:lnTo>
                  <a:pt x="457200" y="432562"/>
                </a:lnTo>
                <a:lnTo>
                  <a:pt x="0" y="432562"/>
                </a:lnTo>
                <a:lnTo>
                  <a:pt x="0" y="1297813"/>
                </a:lnTo>
                <a:lnTo>
                  <a:pt x="457200" y="1297813"/>
                </a:lnTo>
                <a:lnTo>
                  <a:pt x="457200" y="1730375"/>
                </a:lnTo>
                <a:lnTo>
                  <a:pt x="914400" y="865251"/>
                </a:lnTo>
                <a:lnTo>
                  <a:pt x="457200" y="0"/>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3" name="object 4"/>
          <p:cNvSpPr/>
          <p:nvPr/>
        </p:nvSpPr>
        <p:spPr>
          <a:xfrm>
            <a:off x="7467600" y="2667000"/>
            <a:ext cx="1219200" cy="838200"/>
          </a:xfrm>
          <a:prstGeom prst="rect">
            <a:avLst/>
          </a:prstGeom>
          <a:blipFill>
            <a:blip r:embed="rId3" cstate="print"/>
            <a:stretch>
              <a:fillRect/>
            </a:stretch>
          </a:blipFill>
        </p:spPr>
        <p:txBody>
          <a:bodyPr wrap="square" lIns="0" tIns="0" rIns="0" bIns="0" rtlCol="0"/>
          <a:lstStyle/>
          <a:p>
            <a:endParaRPr/>
          </a:p>
        </p:txBody>
      </p:sp>
      <p:sp>
        <p:nvSpPr>
          <p:cNvPr id="15" name="object 10"/>
          <p:cNvSpPr/>
          <p:nvPr/>
        </p:nvSpPr>
        <p:spPr>
          <a:xfrm>
            <a:off x="7010400" y="1447800"/>
            <a:ext cx="381000" cy="379730"/>
          </a:xfrm>
          <a:custGeom>
            <a:avLst/>
            <a:gdLst/>
            <a:ahLst/>
            <a:cxnLst/>
            <a:rect l="l" t="t" r="r" b="b"/>
            <a:pathLst>
              <a:path w="659130" h="379729">
                <a:moveTo>
                  <a:pt x="469138" y="0"/>
                </a:moveTo>
                <a:lnTo>
                  <a:pt x="469138" y="94869"/>
                </a:lnTo>
                <a:lnTo>
                  <a:pt x="0" y="94869"/>
                </a:lnTo>
                <a:lnTo>
                  <a:pt x="0" y="284607"/>
                </a:lnTo>
                <a:lnTo>
                  <a:pt x="469138" y="284607"/>
                </a:lnTo>
                <a:lnTo>
                  <a:pt x="469138" y="379475"/>
                </a:lnTo>
                <a:lnTo>
                  <a:pt x="658876" y="189737"/>
                </a:lnTo>
                <a:lnTo>
                  <a:pt x="469138"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6" name="object 10"/>
          <p:cNvSpPr/>
          <p:nvPr/>
        </p:nvSpPr>
        <p:spPr>
          <a:xfrm>
            <a:off x="6934200" y="2895600"/>
            <a:ext cx="381000" cy="379730"/>
          </a:xfrm>
          <a:custGeom>
            <a:avLst/>
            <a:gdLst/>
            <a:ahLst/>
            <a:cxnLst/>
            <a:rect l="l" t="t" r="r" b="b"/>
            <a:pathLst>
              <a:path w="659130" h="379729">
                <a:moveTo>
                  <a:pt x="469138" y="0"/>
                </a:moveTo>
                <a:lnTo>
                  <a:pt x="469138" y="94869"/>
                </a:lnTo>
                <a:lnTo>
                  <a:pt x="0" y="94869"/>
                </a:lnTo>
                <a:lnTo>
                  <a:pt x="0" y="284607"/>
                </a:lnTo>
                <a:lnTo>
                  <a:pt x="469138" y="284607"/>
                </a:lnTo>
                <a:lnTo>
                  <a:pt x="469138" y="379475"/>
                </a:lnTo>
                <a:lnTo>
                  <a:pt x="658876" y="189737"/>
                </a:lnTo>
                <a:lnTo>
                  <a:pt x="469138" y="0"/>
                </a:lnTo>
                <a:close/>
              </a:path>
            </a:pathLst>
          </a:custGeom>
          <a:solidFill>
            <a:srgbClr val="92D050"/>
          </a:solidFill>
        </p:spPr>
        <p:txBody>
          <a:bodyPr wrap="square" lIns="0" tIns="0" rIns="0" bIns="0" rtlCol="0"/>
          <a:lstStyle/>
          <a:p>
            <a:endParaRPr/>
          </a:p>
        </p:txBody>
      </p:sp>
      <p:sp>
        <p:nvSpPr>
          <p:cNvPr id="19" name="object 11"/>
          <p:cNvSpPr/>
          <p:nvPr/>
        </p:nvSpPr>
        <p:spPr>
          <a:xfrm>
            <a:off x="4114800" y="3886200"/>
            <a:ext cx="381000" cy="304800"/>
          </a:xfrm>
          <a:custGeom>
            <a:avLst/>
            <a:gdLst/>
            <a:ahLst/>
            <a:cxnLst/>
            <a:rect l="l" t="t" r="r" b="b"/>
            <a:pathLst>
              <a:path w="659130" h="379729">
                <a:moveTo>
                  <a:pt x="0" y="94869"/>
                </a:moveTo>
                <a:lnTo>
                  <a:pt x="469138" y="94869"/>
                </a:lnTo>
                <a:lnTo>
                  <a:pt x="469138" y="0"/>
                </a:lnTo>
                <a:lnTo>
                  <a:pt x="658876" y="189737"/>
                </a:lnTo>
                <a:lnTo>
                  <a:pt x="469138" y="379475"/>
                </a:lnTo>
                <a:lnTo>
                  <a:pt x="469138" y="284607"/>
                </a:lnTo>
                <a:lnTo>
                  <a:pt x="0" y="284607"/>
                </a:lnTo>
                <a:lnTo>
                  <a:pt x="0" y="94869"/>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0" name="object 11"/>
          <p:cNvSpPr/>
          <p:nvPr/>
        </p:nvSpPr>
        <p:spPr>
          <a:xfrm>
            <a:off x="6934200" y="2895600"/>
            <a:ext cx="381000" cy="304800"/>
          </a:xfrm>
          <a:custGeom>
            <a:avLst/>
            <a:gdLst/>
            <a:ahLst/>
            <a:cxnLst/>
            <a:rect l="l" t="t" r="r" b="b"/>
            <a:pathLst>
              <a:path w="659130" h="379729">
                <a:moveTo>
                  <a:pt x="0" y="94869"/>
                </a:moveTo>
                <a:lnTo>
                  <a:pt x="469138" y="94869"/>
                </a:lnTo>
                <a:lnTo>
                  <a:pt x="469138" y="0"/>
                </a:lnTo>
                <a:lnTo>
                  <a:pt x="658876" y="189737"/>
                </a:lnTo>
                <a:lnTo>
                  <a:pt x="469138" y="379475"/>
                </a:lnTo>
                <a:lnTo>
                  <a:pt x="469138" y="284607"/>
                </a:lnTo>
                <a:lnTo>
                  <a:pt x="0" y="284607"/>
                </a:lnTo>
                <a:lnTo>
                  <a:pt x="0" y="94869"/>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1" name="object 11"/>
          <p:cNvSpPr/>
          <p:nvPr/>
        </p:nvSpPr>
        <p:spPr>
          <a:xfrm>
            <a:off x="4114800" y="1676400"/>
            <a:ext cx="381000" cy="304800"/>
          </a:xfrm>
          <a:custGeom>
            <a:avLst/>
            <a:gdLst/>
            <a:ahLst/>
            <a:cxnLst/>
            <a:rect l="l" t="t" r="r" b="b"/>
            <a:pathLst>
              <a:path w="659130" h="379729">
                <a:moveTo>
                  <a:pt x="0" y="94869"/>
                </a:moveTo>
                <a:lnTo>
                  <a:pt x="469138" y="94869"/>
                </a:lnTo>
                <a:lnTo>
                  <a:pt x="469138" y="0"/>
                </a:lnTo>
                <a:lnTo>
                  <a:pt x="658876" y="189737"/>
                </a:lnTo>
                <a:lnTo>
                  <a:pt x="469138" y="379475"/>
                </a:lnTo>
                <a:lnTo>
                  <a:pt x="469138" y="284607"/>
                </a:lnTo>
                <a:lnTo>
                  <a:pt x="0" y="284607"/>
                </a:lnTo>
                <a:lnTo>
                  <a:pt x="0" y="94869"/>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2" name="21 Metin kutusu"/>
          <p:cNvSpPr txBox="1"/>
          <p:nvPr/>
        </p:nvSpPr>
        <p:spPr>
          <a:xfrm>
            <a:off x="7543800" y="2743200"/>
            <a:ext cx="1219200" cy="707886"/>
          </a:xfrm>
          <a:prstGeom prst="rect">
            <a:avLst/>
          </a:prstGeom>
          <a:noFill/>
        </p:spPr>
        <p:txBody>
          <a:bodyPr wrap="square" rtlCol="0">
            <a:spAutoFit/>
          </a:bodyPr>
          <a:lstStyle/>
          <a:p>
            <a:r>
              <a:rPr lang="tr-TR" sz="2000" dirty="0" smtClean="0">
                <a:solidFill>
                  <a:schemeClr val="accent2">
                    <a:lumMod val="75000"/>
                  </a:schemeClr>
                </a:solidFill>
                <a:latin typeface="Times New Roman" pitchFamily="18" charset="0"/>
                <a:cs typeface="Times New Roman" pitchFamily="18" charset="0"/>
              </a:rPr>
              <a:t>Damga Vergisi</a:t>
            </a:r>
            <a:endParaRPr lang="tr-TR" sz="2000" dirty="0">
              <a:solidFill>
                <a:schemeClr val="accent2">
                  <a:lumMod val="75000"/>
                </a:schemeClr>
              </a:solidFill>
              <a:latin typeface="Times New Roman" pitchFamily="18" charset="0"/>
              <a:cs typeface="Times New Roman" pitchFamily="18" charset="0"/>
            </a:endParaRPr>
          </a:p>
        </p:txBody>
      </p:sp>
      <p:sp>
        <p:nvSpPr>
          <p:cNvPr id="23" name="22 Metin kutusu"/>
          <p:cNvSpPr txBox="1"/>
          <p:nvPr/>
        </p:nvSpPr>
        <p:spPr>
          <a:xfrm>
            <a:off x="7620000" y="1219200"/>
            <a:ext cx="990600" cy="707886"/>
          </a:xfrm>
          <a:prstGeom prst="rect">
            <a:avLst/>
          </a:prstGeom>
          <a:noFill/>
        </p:spPr>
        <p:txBody>
          <a:bodyPr wrap="square" rtlCol="0">
            <a:spAutoFit/>
          </a:bodyPr>
          <a:lstStyle/>
          <a:p>
            <a:r>
              <a:rPr lang="tr-TR" sz="2000" dirty="0" smtClean="0">
                <a:solidFill>
                  <a:schemeClr val="accent2">
                    <a:lumMod val="75000"/>
                  </a:schemeClr>
                </a:solidFill>
                <a:latin typeface="Times New Roman" pitchFamily="18" charset="0"/>
                <a:cs typeface="Times New Roman" pitchFamily="18" charset="0"/>
              </a:rPr>
              <a:t>Gelir Vergisi</a:t>
            </a:r>
            <a:endParaRPr lang="tr-TR" sz="2000" dirty="0">
              <a:solidFill>
                <a:schemeClr val="accent2">
                  <a:lumMod val="75000"/>
                </a:schemeClr>
              </a:solidFill>
              <a:latin typeface="Times New Roman" pitchFamily="18" charset="0"/>
              <a:cs typeface="Times New Roman" pitchFamily="18" charset="0"/>
            </a:endParaRPr>
          </a:p>
        </p:txBody>
      </p:sp>
      <p:sp>
        <p:nvSpPr>
          <p:cNvPr id="24" name="object 11"/>
          <p:cNvSpPr/>
          <p:nvPr/>
        </p:nvSpPr>
        <p:spPr>
          <a:xfrm>
            <a:off x="7010400" y="1447800"/>
            <a:ext cx="381000" cy="379730"/>
          </a:xfrm>
          <a:custGeom>
            <a:avLst/>
            <a:gdLst/>
            <a:ahLst/>
            <a:cxnLst/>
            <a:rect l="l" t="t" r="r" b="b"/>
            <a:pathLst>
              <a:path w="659130" h="379729">
                <a:moveTo>
                  <a:pt x="0" y="94869"/>
                </a:moveTo>
                <a:lnTo>
                  <a:pt x="469138" y="94869"/>
                </a:lnTo>
                <a:lnTo>
                  <a:pt x="469138" y="0"/>
                </a:lnTo>
                <a:lnTo>
                  <a:pt x="658876" y="189737"/>
                </a:lnTo>
                <a:lnTo>
                  <a:pt x="469138" y="379475"/>
                </a:lnTo>
                <a:lnTo>
                  <a:pt x="469138" y="284607"/>
                </a:lnTo>
                <a:lnTo>
                  <a:pt x="0" y="284607"/>
                </a:lnTo>
                <a:lnTo>
                  <a:pt x="0" y="94869"/>
                </a:lnTo>
                <a:close/>
              </a:path>
            </a:pathLst>
          </a:custGeom>
          <a:ln w="25400">
            <a:solidFill>
              <a:srgbClr val="946E00"/>
            </a:solidFill>
          </a:ln>
        </p:spPr>
        <p:txBody>
          <a:bodyPr wrap="square" lIns="0" tIns="0" rIns="0" bIns="0" rtlCol="0"/>
          <a:lstStyle/>
          <a:p>
            <a:endParaRPr/>
          </a:p>
        </p:txBody>
      </p:sp>
      <p:sp>
        <p:nvSpPr>
          <p:cNvPr id="25" name="object 11"/>
          <p:cNvSpPr/>
          <p:nvPr/>
        </p:nvSpPr>
        <p:spPr>
          <a:xfrm>
            <a:off x="4114800" y="2819400"/>
            <a:ext cx="381000" cy="304800"/>
          </a:xfrm>
          <a:custGeom>
            <a:avLst/>
            <a:gdLst/>
            <a:ahLst/>
            <a:cxnLst/>
            <a:rect l="l" t="t" r="r" b="b"/>
            <a:pathLst>
              <a:path w="659130" h="379729">
                <a:moveTo>
                  <a:pt x="0" y="94869"/>
                </a:moveTo>
                <a:lnTo>
                  <a:pt x="469138" y="94869"/>
                </a:lnTo>
                <a:lnTo>
                  <a:pt x="469138" y="0"/>
                </a:lnTo>
                <a:lnTo>
                  <a:pt x="658876" y="189737"/>
                </a:lnTo>
                <a:lnTo>
                  <a:pt x="469138" y="379475"/>
                </a:lnTo>
                <a:lnTo>
                  <a:pt x="469138" y="284607"/>
                </a:lnTo>
                <a:lnTo>
                  <a:pt x="0" y="284607"/>
                </a:lnTo>
                <a:lnTo>
                  <a:pt x="0" y="94869"/>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32" name="31 Yukarı Bükülü Ok"/>
          <p:cNvSpPr/>
          <p:nvPr/>
        </p:nvSpPr>
        <p:spPr>
          <a:xfrm>
            <a:off x="6934200" y="3581400"/>
            <a:ext cx="1066800" cy="533400"/>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32 Yukarı Bükülü Ok"/>
          <p:cNvSpPr/>
          <p:nvPr/>
        </p:nvSpPr>
        <p:spPr>
          <a:xfrm flipV="1">
            <a:off x="7162800" y="2057400"/>
            <a:ext cx="838200" cy="533400"/>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5" name="Başlık 1"/>
          <p:cNvSpPr>
            <a:spLocks noGrp="1"/>
          </p:cNvSpPr>
          <p:nvPr>
            <p:ph type="title"/>
          </p:nvPr>
        </p:nvSpPr>
        <p:spPr>
          <a:xfrm>
            <a:off x="457200" y="274638"/>
            <a:ext cx="7467600" cy="563562"/>
          </a:xfrm>
        </p:spPr>
        <p:txBody>
          <a:bodyPr/>
          <a:lstStyle/>
          <a:p>
            <a:pPr algn="ctr"/>
            <a:r>
              <a:rPr lang="tr-TR" b="1" dirty="0" smtClean="0">
                <a:solidFill>
                  <a:schemeClr val="accent2">
                    <a:lumMod val="50000"/>
                  </a:schemeClr>
                </a:solidFill>
              </a:rPr>
              <a:t>AYLIKLAR / vekalet  </a:t>
            </a:r>
            <a:endParaRPr lang="tr-TR" b="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15962"/>
          </a:xfrm>
        </p:spPr>
        <p:txBody>
          <a:bodyPr/>
          <a:lstStyle/>
          <a:p>
            <a:pPr algn="ctr"/>
            <a:r>
              <a:rPr lang="tr-TR" b="1" dirty="0" smtClean="0">
                <a:solidFill>
                  <a:schemeClr val="accent2">
                    <a:lumMod val="50000"/>
                  </a:schemeClr>
                </a:solidFill>
              </a:rPr>
              <a:t>AYLIKLAR / ikinci görev aylığı </a:t>
            </a:r>
            <a:endParaRPr lang="tr-TR" b="1" dirty="0">
              <a:solidFill>
                <a:schemeClr val="accent2">
                  <a:lumMod val="50000"/>
                </a:schemeClr>
              </a:solidFill>
            </a:endParaRPr>
          </a:p>
        </p:txBody>
      </p:sp>
      <p:sp>
        <p:nvSpPr>
          <p:cNvPr id="3" name="İçerik Yer Tutucusu 2"/>
          <p:cNvSpPr>
            <a:spLocks noGrp="1"/>
          </p:cNvSpPr>
          <p:nvPr>
            <p:ph sz="quarter" idx="1"/>
          </p:nvPr>
        </p:nvSpPr>
        <p:spPr>
          <a:xfrm>
            <a:off x="228600" y="1066800"/>
            <a:ext cx="8686800" cy="5562600"/>
          </a:xfrm>
        </p:spPr>
        <p:txBody>
          <a:bodyPr>
            <a:normAutofit/>
          </a:bodyPr>
          <a:lstStyle/>
          <a:p>
            <a:pPr marL="0" indent="0" algn="just">
              <a:buNone/>
            </a:pPr>
            <a:r>
              <a:rPr lang="tr-TR" dirty="0">
                <a:solidFill>
                  <a:srgbClr val="FF0000"/>
                </a:solidFill>
                <a:latin typeface="Times New Roman" panose="02020603050405020304" pitchFamily="18" charset="0"/>
                <a:cs typeface="Times New Roman" panose="02020603050405020304" pitchFamily="18" charset="0"/>
              </a:rPr>
              <a:t>İkinci </a:t>
            </a:r>
            <a:r>
              <a:rPr lang="tr-TR" dirty="0" smtClean="0">
                <a:solidFill>
                  <a:srgbClr val="FF0000"/>
                </a:solidFill>
                <a:latin typeface="Times New Roman" panose="02020603050405020304" pitchFamily="18" charset="0"/>
                <a:cs typeface="Times New Roman" panose="02020603050405020304" pitchFamily="18" charset="0"/>
              </a:rPr>
              <a:t>Görev Aylığı:</a:t>
            </a:r>
          </a:p>
          <a:p>
            <a:pPr algn="just">
              <a:buFont typeface="Wingdings" panose="05000000000000000000" pitchFamily="2" charset="2"/>
              <a:buChar char="Ø"/>
            </a:pP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657 </a:t>
            </a:r>
            <a:r>
              <a:rPr lang="tr-TR" sz="2200" dirty="0" err="1" smtClean="0">
                <a:solidFill>
                  <a:schemeClr val="accent2">
                    <a:lumMod val="75000"/>
                  </a:schemeClr>
                </a:solidFill>
                <a:latin typeface="Times New Roman" panose="02020603050405020304" pitchFamily="18" charset="0"/>
                <a:cs typeface="Times New Roman" panose="02020603050405020304" pitchFamily="18" charset="0"/>
              </a:rPr>
              <a:t>sk</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 88 </a:t>
            </a:r>
            <a:r>
              <a:rPr lang="tr-TR" sz="2200" dirty="0">
                <a:solidFill>
                  <a:schemeClr val="accent2">
                    <a:lumMod val="75000"/>
                  </a:schemeClr>
                </a:solidFill>
                <a:latin typeface="Times New Roman" panose="02020603050405020304" pitchFamily="18" charset="0"/>
                <a:cs typeface="Times New Roman" panose="02020603050405020304" pitchFamily="18" charset="0"/>
              </a:rPr>
              <a:t>inci </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maddesine </a:t>
            </a:r>
            <a:r>
              <a:rPr lang="tr-TR" sz="2200" dirty="0">
                <a:solidFill>
                  <a:schemeClr val="accent2">
                    <a:lumMod val="75000"/>
                  </a:schemeClr>
                </a:solidFill>
                <a:latin typeface="Times New Roman" panose="02020603050405020304" pitchFamily="18" charset="0"/>
                <a:cs typeface="Times New Roman" panose="02020603050405020304" pitchFamily="18" charset="0"/>
              </a:rPr>
              <a:t>göre ikinci görev verilen memurlara, bu görevleri karşılığında aylık ödenebilmesi için boş bir kadroya ait görevin ikinci görev olarak yürütülmesi gerekir</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2200" dirty="0">
                <a:solidFill>
                  <a:schemeClr val="accent2">
                    <a:lumMod val="75000"/>
                  </a:schemeClr>
                </a:solidFill>
                <a:latin typeface="Times New Roman" panose="02020603050405020304" pitchFamily="18" charset="0"/>
                <a:cs typeface="Times New Roman" panose="02020603050405020304" pitchFamily="18" charset="0"/>
              </a:rPr>
              <a:t>Bu şekilde görevlendirilenlere, görevlendirildikleri kadro derecesinin ilk kademe aylığının </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2/3 ödenir.</a:t>
            </a:r>
          </a:p>
          <a:p>
            <a:pPr algn="just">
              <a:buFont typeface="Wingdings" panose="05000000000000000000" pitchFamily="2" charset="2"/>
              <a:buChar char="Ø"/>
            </a:pPr>
            <a:r>
              <a:rPr lang="tr-TR" sz="2200" b="1" dirty="0" smtClean="0">
                <a:solidFill>
                  <a:schemeClr val="accent2">
                    <a:lumMod val="75000"/>
                  </a:schemeClr>
                </a:solidFill>
                <a:latin typeface="Times New Roman" panose="02020603050405020304" pitchFamily="18" charset="0"/>
                <a:cs typeface="Times New Roman" panose="02020603050405020304" pitchFamily="18" charset="0"/>
              </a:rPr>
              <a:t>Baştabip </a:t>
            </a:r>
            <a:r>
              <a:rPr lang="tr-TR" sz="2200" b="1" dirty="0">
                <a:solidFill>
                  <a:schemeClr val="accent2">
                    <a:lumMod val="75000"/>
                  </a:schemeClr>
                </a:solidFill>
                <a:latin typeface="Times New Roman" panose="02020603050405020304" pitchFamily="18" charset="0"/>
                <a:cs typeface="Times New Roman" panose="02020603050405020304" pitchFamily="18" charset="0"/>
              </a:rPr>
              <a:t>ve baştabip yardımcılığı </a:t>
            </a:r>
            <a:r>
              <a:rPr lang="tr-TR" sz="2200" dirty="0">
                <a:solidFill>
                  <a:schemeClr val="accent2">
                    <a:lumMod val="75000"/>
                  </a:schemeClr>
                </a:solidFill>
                <a:latin typeface="Times New Roman" panose="02020603050405020304" pitchFamily="18" charset="0"/>
                <a:cs typeface="Times New Roman" panose="02020603050405020304" pitchFamily="18" charset="0"/>
              </a:rPr>
              <a:t>hizmetlerinin ikinci görev olarak yürütülmesi halinde </a:t>
            </a:r>
            <a:r>
              <a:rPr lang="tr-TR" sz="2200" b="1" dirty="0">
                <a:solidFill>
                  <a:schemeClr val="accent2">
                    <a:lumMod val="75000"/>
                  </a:schemeClr>
                </a:solidFill>
                <a:latin typeface="Times New Roman" panose="02020603050405020304" pitchFamily="18" charset="0"/>
                <a:cs typeface="Times New Roman" panose="02020603050405020304" pitchFamily="18" charset="0"/>
              </a:rPr>
              <a:t>kadro şartı aranmaz</a:t>
            </a:r>
            <a:r>
              <a:rPr lang="tr-TR" sz="2200" dirty="0">
                <a:solidFill>
                  <a:schemeClr val="accent2">
                    <a:lumMod val="75000"/>
                  </a:schemeClr>
                </a:solidFill>
                <a:latin typeface="Times New Roman" panose="02020603050405020304" pitchFamily="18" charset="0"/>
                <a:cs typeface="Times New Roman" panose="02020603050405020304" pitchFamily="18" charset="0"/>
              </a:rPr>
              <a:t> </a:t>
            </a:r>
            <a:r>
              <a:rPr lang="tr-TR" sz="2200" b="1" dirty="0">
                <a:solidFill>
                  <a:schemeClr val="accent2">
                    <a:lumMod val="75000"/>
                  </a:schemeClr>
                </a:solidFill>
                <a:latin typeface="Times New Roman" panose="02020603050405020304" pitchFamily="18" charset="0"/>
                <a:cs typeface="Times New Roman" panose="02020603050405020304" pitchFamily="18" charset="0"/>
              </a:rPr>
              <a:t>ve bu hizmetleri yürütenlere </a:t>
            </a:r>
            <a:r>
              <a:rPr lang="tr-TR" sz="2200" b="1" u="sng" dirty="0">
                <a:solidFill>
                  <a:schemeClr val="accent2">
                    <a:lumMod val="75000"/>
                  </a:schemeClr>
                </a:solidFill>
                <a:latin typeface="Times New Roman" panose="02020603050405020304" pitchFamily="18" charset="0"/>
                <a:cs typeface="Times New Roman" panose="02020603050405020304" pitchFamily="18" charset="0"/>
              </a:rPr>
              <a:t>almakta oldukları </a:t>
            </a:r>
            <a:r>
              <a:rPr lang="tr-TR" sz="2200" b="1" dirty="0">
                <a:solidFill>
                  <a:schemeClr val="accent2">
                    <a:lumMod val="75000"/>
                  </a:schemeClr>
                </a:solidFill>
                <a:latin typeface="Times New Roman" panose="02020603050405020304" pitchFamily="18" charset="0"/>
                <a:cs typeface="Times New Roman" panose="02020603050405020304" pitchFamily="18" charset="0"/>
              </a:rPr>
              <a:t>aylığın </a:t>
            </a:r>
            <a:r>
              <a:rPr lang="tr-TR" sz="2200" b="1" dirty="0" smtClean="0">
                <a:solidFill>
                  <a:schemeClr val="accent2">
                    <a:lumMod val="75000"/>
                  </a:schemeClr>
                </a:solidFill>
                <a:latin typeface="Times New Roman" panose="02020603050405020304" pitchFamily="18" charset="0"/>
                <a:cs typeface="Times New Roman" panose="02020603050405020304" pitchFamily="18" charset="0"/>
              </a:rPr>
              <a:t>2/3 </a:t>
            </a:r>
            <a:r>
              <a:rPr lang="tr-TR" sz="2200" b="1" dirty="0">
                <a:solidFill>
                  <a:schemeClr val="accent2">
                    <a:lumMod val="75000"/>
                  </a:schemeClr>
                </a:solidFill>
                <a:latin typeface="Times New Roman" panose="02020603050405020304" pitchFamily="18" charset="0"/>
                <a:cs typeface="Times New Roman" panose="02020603050405020304" pitchFamily="18" charset="0"/>
              </a:rPr>
              <a:t>ikinci görev aylığı</a:t>
            </a:r>
            <a:r>
              <a:rPr lang="tr-TR" sz="2200" dirty="0">
                <a:solidFill>
                  <a:schemeClr val="accent2">
                    <a:lumMod val="75000"/>
                  </a:schemeClr>
                </a:solidFill>
                <a:latin typeface="Times New Roman" panose="02020603050405020304" pitchFamily="18" charset="0"/>
                <a:cs typeface="Times New Roman" panose="02020603050405020304" pitchFamily="18" charset="0"/>
              </a:rPr>
              <a:t> olarak ödenir</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a:t>
            </a:r>
          </a:p>
          <a:p>
            <a:pPr marL="0" indent="0" algn="just">
              <a:buNone/>
            </a:pPr>
            <a:endParaRPr lang="tr-TR"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object 16"/>
          <p:cNvSpPr/>
          <p:nvPr/>
        </p:nvSpPr>
        <p:spPr>
          <a:xfrm>
            <a:off x="3276600" y="4800600"/>
            <a:ext cx="5410200" cy="838200"/>
          </a:xfrm>
          <a:prstGeom prst="rect">
            <a:avLst/>
          </a:prstGeom>
          <a:blipFill>
            <a:blip r:embed="rId2" cstate="print"/>
            <a:stretch>
              <a:fillRect/>
            </a:stretch>
          </a:blipFill>
        </p:spPr>
        <p:txBody>
          <a:bodyPr wrap="square" lIns="0" tIns="0" rIns="0" bIns="0" rtlCol="0"/>
          <a:lstStyle/>
          <a:p>
            <a:endParaRPr/>
          </a:p>
        </p:txBody>
      </p:sp>
      <p:sp>
        <p:nvSpPr>
          <p:cNvPr id="7" name="object 10"/>
          <p:cNvSpPr/>
          <p:nvPr/>
        </p:nvSpPr>
        <p:spPr>
          <a:xfrm>
            <a:off x="2514600" y="5029200"/>
            <a:ext cx="659130" cy="379730"/>
          </a:xfrm>
          <a:custGeom>
            <a:avLst/>
            <a:gdLst/>
            <a:ahLst/>
            <a:cxnLst/>
            <a:rect l="l" t="t" r="r" b="b"/>
            <a:pathLst>
              <a:path w="659130" h="379729">
                <a:moveTo>
                  <a:pt x="469138" y="0"/>
                </a:moveTo>
                <a:lnTo>
                  <a:pt x="469138" y="94869"/>
                </a:lnTo>
                <a:lnTo>
                  <a:pt x="0" y="94869"/>
                </a:lnTo>
                <a:lnTo>
                  <a:pt x="0" y="284607"/>
                </a:lnTo>
                <a:lnTo>
                  <a:pt x="469138" y="284607"/>
                </a:lnTo>
                <a:lnTo>
                  <a:pt x="469138" y="379475"/>
                </a:lnTo>
                <a:lnTo>
                  <a:pt x="658876" y="189737"/>
                </a:lnTo>
                <a:lnTo>
                  <a:pt x="469138"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8" name="object 11"/>
          <p:cNvSpPr/>
          <p:nvPr/>
        </p:nvSpPr>
        <p:spPr>
          <a:xfrm>
            <a:off x="2514600" y="5029200"/>
            <a:ext cx="659130" cy="379730"/>
          </a:xfrm>
          <a:custGeom>
            <a:avLst/>
            <a:gdLst/>
            <a:ahLst/>
            <a:cxnLst/>
            <a:rect l="l" t="t" r="r" b="b"/>
            <a:pathLst>
              <a:path w="659130" h="379729">
                <a:moveTo>
                  <a:pt x="0" y="94869"/>
                </a:moveTo>
                <a:lnTo>
                  <a:pt x="469138" y="94869"/>
                </a:lnTo>
                <a:lnTo>
                  <a:pt x="469138" y="0"/>
                </a:lnTo>
                <a:lnTo>
                  <a:pt x="658876" y="189737"/>
                </a:lnTo>
                <a:lnTo>
                  <a:pt x="469138" y="379475"/>
                </a:lnTo>
                <a:lnTo>
                  <a:pt x="469138" y="284607"/>
                </a:lnTo>
                <a:lnTo>
                  <a:pt x="0" y="284607"/>
                </a:lnTo>
                <a:lnTo>
                  <a:pt x="0" y="94869"/>
                </a:lnTo>
                <a:close/>
              </a:path>
            </a:pathLst>
          </a:custGeom>
          <a:ln w="25400">
            <a:solidFill>
              <a:srgbClr val="946E00"/>
            </a:solidFill>
          </a:ln>
        </p:spPr>
        <p:txBody>
          <a:bodyPr wrap="square" lIns="0" tIns="0" rIns="0" bIns="0" rtlCol="0"/>
          <a:lstStyle/>
          <a:p>
            <a:endParaRPr/>
          </a:p>
        </p:txBody>
      </p:sp>
      <p:sp>
        <p:nvSpPr>
          <p:cNvPr id="9" name="object 16"/>
          <p:cNvSpPr/>
          <p:nvPr/>
        </p:nvSpPr>
        <p:spPr>
          <a:xfrm>
            <a:off x="228600" y="4800600"/>
            <a:ext cx="2133600" cy="762000"/>
          </a:xfrm>
          <a:prstGeom prst="rect">
            <a:avLst/>
          </a:prstGeom>
          <a:blipFill>
            <a:blip r:embed="rId2" cstate="print"/>
            <a:stretch>
              <a:fillRect/>
            </a:stretch>
          </a:blipFill>
        </p:spPr>
        <p:txBody>
          <a:bodyPr wrap="square" lIns="0" tIns="0" rIns="0" bIns="0" rtlCol="0"/>
          <a:lstStyle/>
          <a:p>
            <a:pPr algn="ctr">
              <a:buNone/>
            </a:pPr>
            <a:r>
              <a:rPr lang="tr-TR" b="1" dirty="0" smtClean="0">
                <a:solidFill>
                  <a:srgbClr val="FF0000"/>
                </a:solidFill>
                <a:latin typeface="Times New Roman" pitchFamily="18" charset="0"/>
                <a:cs typeface="Times New Roman" pitchFamily="18" charset="0"/>
              </a:rPr>
              <a:t>İkinci görev aylığı  </a:t>
            </a:r>
          </a:p>
          <a:p>
            <a:pPr algn="ctr">
              <a:buNone/>
            </a:pPr>
            <a:r>
              <a:rPr lang="tr-TR" b="1" dirty="0" err="1" smtClean="0">
                <a:solidFill>
                  <a:schemeClr val="accent2">
                    <a:lumMod val="75000"/>
                  </a:schemeClr>
                </a:solidFill>
                <a:latin typeface="Times New Roman" pitchFamily="18" charset="0"/>
                <a:cs typeface="Times New Roman" pitchFamily="18" charset="0"/>
              </a:rPr>
              <a:t>Baştabib</a:t>
            </a:r>
            <a:r>
              <a:rPr lang="tr-TR" b="1" dirty="0" smtClean="0">
                <a:solidFill>
                  <a:schemeClr val="accent2">
                    <a:lumMod val="75000"/>
                  </a:schemeClr>
                </a:solidFill>
                <a:latin typeface="Times New Roman" pitchFamily="18" charset="0"/>
                <a:cs typeface="Times New Roman" pitchFamily="18" charset="0"/>
              </a:rPr>
              <a:t> ve </a:t>
            </a:r>
            <a:r>
              <a:rPr lang="tr-TR" b="1" dirty="0" err="1" smtClean="0">
                <a:solidFill>
                  <a:schemeClr val="accent2">
                    <a:lumMod val="75000"/>
                  </a:schemeClr>
                </a:solidFill>
                <a:latin typeface="Times New Roman" pitchFamily="18" charset="0"/>
                <a:cs typeface="Times New Roman" pitchFamily="18" charset="0"/>
              </a:rPr>
              <a:t>yard</a:t>
            </a:r>
            <a:r>
              <a:rPr lang="tr-TR" b="1" dirty="0" smtClean="0">
                <a:solidFill>
                  <a:schemeClr val="accent2">
                    <a:lumMod val="75000"/>
                  </a:schemeClr>
                </a:solidFill>
              </a:rPr>
              <a:t>.   </a:t>
            </a:r>
            <a:r>
              <a:rPr lang="tr-TR" dirty="0" smtClean="0">
                <a:solidFill>
                  <a:schemeClr val="accent2">
                    <a:lumMod val="75000"/>
                  </a:schemeClr>
                </a:solidFill>
              </a:rPr>
              <a:t>                        </a:t>
            </a:r>
          </a:p>
          <a:p>
            <a:pPr>
              <a:buNone/>
            </a:pPr>
            <a:r>
              <a:rPr lang="tr-TR" dirty="0" smtClean="0">
                <a:solidFill>
                  <a:schemeClr val="accent2">
                    <a:lumMod val="75000"/>
                  </a:schemeClr>
                </a:solidFill>
              </a:rPr>
              <a:t>.</a:t>
            </a:r>
            <a:endParaRPr lang="tr-TR" dirty="0">
              <a:solidFill>
                <a:schemeClr val="accent2">
                  <a:lumMod val="75000"/>
                </a:schemeClr>
              </a:solidFill>
            </a:endParaRPr>
          </a:p>
        </p:txBody>
      </p:sp>
      <p:sp>
        <p:nvSpPr>
          <p:cNvPr id="10" name="object 11"/>
          <p:cNvSpPr/>
          <p:nvPr/>
        </p:nvSpPr>
        <p:spPr>
          <a:xfrm>
            <a:off x="5410200" y="5715000"/>
            <a:ext cx="1219200" cy="457200"/>
          </a:xfrm>
          <a:custGeom>
            <a:avLst/>
            <a:gdLst/>
            <a:ahLst/>
            <a:cxnLst/>
            <a:rect l="l" t="t" r="r" b="b"/>
            <a:pathLst>
              <a:path w="2133600" h="762000">
                <a:moveTo>
                  <a:pt x="0" y="474852"/>
                </a:moveTo>
                <a:lnTo>
                  <a:pt x="533400" y="474852"/>
                </a:lnTo>
                <a:lnTo>
                  <a:pt x="533400" y="0"/>
                </a:lnTo>
                <a:lnTo>
                  <a:pt x="1600200" y="0"/>
                </a:lnTo>
                <a:lnTo>
                  <a:pt x="1600200" y="474852"/>
                </a:lnTo>
                <a:lnTo>
                  <a:pt x="2133600" y="474852"/>
                </a:lnTo>
                <a:lnTo>
                  <a:pt x="1066800" y="762000"/>
                </a:lnTo>
                <a:lnTo>
                  <a:pt x="0" y="474852"/>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2" name="object 4"/>
          <p:cNvSpPr/>
          <p:nvPr/>
        </p:nvSpPr>
        <p:spPr>
          <a:xfrm>
            <a:off x="6400799" y="5943600"/>
            <a:ext cx="1295401" cy="914400"/>
          </a:xfrm>
          <a:prstGeom prst="rect">
            <a:avLst/>
          </a:prstGeom>
          <a:blipFill>
            <a:blip r:embed="rId3" cstate="print"/>
            <a:stretch>
              <a:fillRect/>
            </a:stretch>
          </a:blipFill>
        </p:spPr>
        <p:txBody>
          <a:bodyPr wrap="square" lIns="0" tIns="0" rIns="0" bIns="0" rtlCol="0"/>
          <a:lstStyle/>
          <a:p>
            <a:endParaRPr/>
          </a:p>
        </p:txBody>
      </p:sp>
      <p:sp>
        <p:nvSpPr>
          <p:cNvPr id="13" name="object 4"/>
          <p:cNvSpPr/>
          <p:nvPr/>
        </p:nvSpPr>
        <p:spPr>
          <a:xfrm>
            <a:off x="4267200" y="6019800"/>
            <a:ext cx="1447800" cy="838200"/>
          </a:xfrm>
          <a:prstGeom prst="rect">
            <a:avLst/>
          </a:prstGeom>
          <a:blipFill>
            <a:blip r:embed="rId3" cstate="print"/>
            <a:stretch>
              <a:fillRect/>
            </a:stretch>
          </a:blipFill>
        </p:spPr>
        <p:txBody>
          <a:bodyPr wrap="square" lIns="0" tIns="0" rIns="0" bIns="0" rtlCol="0"/>
          <a:lstStyle/>
          <a:p>
            <a:endParaRPr/>
          </a:p>
        </p:txBody>
      </p:sp>
      <p:sp>
        <p:nvSpPr>
          <p:cNvPr id="14" name="13 Metin kutusu"/>
          <p:cNvSpPr txBox="1"/>
          <p:nvPr/>
        </p:nvSpPr>
        <p:spPr>
          <a:xfrm>
            <a:off x="4495800" y="6019800"/>
            <a:ext cx="1219200" cy="707886"/>
          </a:xfrm>
          <a:prstGeom prst="rect">
            <a:avLst/>
          </a:prstGeom>
          <a:noFill/>
        </p:spPr>
        <p:txBody>
          <a:bodyPr wrap="square" rtlCol="0">
            <a:spAutoFit/>
          </a:bodyPr>
          <a:lstStyle/>
          <a:p>
            <a:r>
              <a:rPr lang="tr-TR" sz="2000" dirty="0" smtClean="0">
                <a:solidFill>
                  <a:schemeClr val="accent2">
                    <a:lumMod val="75000"/>
                  </a:schemeClr>
                </a:solidFill>
                <a:latin typeface="Times New Roman" pitchFamily="18" charset="0"/>
                <a:cs typeface="Times New Roman" pitchFamily="18" charset="0"/>
              </a:rPr>
              <a:t>Gelir Vergisi</a:t>
            </a:r>
            <a:endParaRPr lang="tr-TR" sz="2000" dirty="0">
              <a:solidFill>
                <a:schemeClr val="accent2">
                  <a:lumMod val="75000"/>
                </a:schemeClr>
              </a:solidFill>
              <a:latin typeface="Times New Roman" pitchFamily="18" charset="0"/>
              <a:cs typeface="Times New Roman" pitchFamily="18" charset="0"/>
            </a:endParaRPr>
          </a:p>
        </p:txBody>
      </p:sp>
      <p:sp>
        <p:nvSpPr>
          <p:cNvPr id="15" name="14 Metin kutusu"/>
          <p:cNvSpPr txBox="1"/>
          <p:nvPr/>
        </p:nvSpPr>
        <p:spPr>
          <a:xfrm>
            <a:off x="6629400" y="6019800"/>
            <a:ext cx="1219200" cy="707886"/>
          </a:xfrm>
          <a:prstGeom prst="rect">
            <a:avLst/>
          </a:prstGeom>
          <a:noFill/>
        </p:spPr>
        <p:txBody>
          <a:bodyPr wrap="square" rtlCol="0">
            <a:spAutoFit/>
          </a:bodyPr>
          <a:lstStyle/>
          <a:p>
            <a:r>
              <a:rPr lang="tr-TR" sz="2000" dirty="0" smtClean="0">
                <a:solidFill>
                  <a:schemeClr val="accent2">
                    <a:lumMod val="75000"/>
                  </a:schemeClr>
                </a:solidFill>
                <a:latin typeface="Times New Roman" pitchFamily="18" charset="0"/>
                <a:cs typeface="Times New Roman" pitchFamily="18" charset="0"/>
              </a:rPr>
              <a:t>Damga Vergisi</a:t>
            </a:r>
            <a:endParaRPr lang="tr-TR" sz="2000" dirty="0">
              <a:solidFill>
                <a:schemeClr val="accent2">
                  <a:lumMod val="75000"/>
                </a:schemeClr>
              </a:solidFill>
              <a:latin typeface="Times New Roman" pitchFamily="18" charset="0"/>
              <a:cs typeface="Times New Roman" pitchFamily="18" charset="0"/>
            </a:endParaRPr>
          </a:p>
        </p:txBody>
      </p:sp>
      <p:sp>
        <p:nvSpPr>
          <p:cNvPr id="16" name="15 Metin kutusu"/>
          <p:cNvSpPr txBox="1"/>
          <p:nvPr/>
        </p:nvSpPr>
        <p:spPr>
          <a:xfrm>
            <a:off x="3429000" y="4800600"/>
            <a:ext cx="5181600" cy="646331"/>
          </a:xfrm>
          <a:prstGeom prst="rect">
            <a:avLst/>
          </a:prstGeom>
          <a:noFill/>
        </p:spPr>
        <p:txBody>
          <a:bodyPr wrap="square" rtlCol="0">
            <a:spAutoFit/>
          </a:bodyPr>
          <a:lstStyle/>
          <a:p>
            <a:pPr>
              <a:buNone/>
            </a:pPr>
            <a:r>
              <a:rPr lang="tr-TR" dirty="0" smtClean="0">
                <a:solidFill>
                  <a:schemeClr val="accent2">
                    <a:lumMod val="75000"/>
                  </a:schemeClr>
                </a:solidFill>
              </a:rPr>
              <a:t>(Vekilin kendi gösterge+ek göstergesi x aylık katsayı)/3 x2</a:t>
            </a:r>
          </a:p>
        </p:txBody>
      </p:sp>
    </p:spTree>
    <p:extLst>
      <p:ext uri="{BB962C8B-B14F-4D97-AF65-F5344CB8AC3E}">
        <p14:creationId xmlns:p14="http://schemas.microsoft.com/office/powerpoint/2010/main" val="2092161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4184" y="218599"/>
            <a:ext cx="5675630" cy="473848"/>
          </a:xfrm>
          <a:prstGeom prst="rect">
            <a:avLst/>
          </a:prstGeom>
          <a:ln>
            <a:solidFill>
              <a:schemeClr val="bg2">
                <a:lumMod val="50000"/>
              </a:schemeClr>
            </a:solidFill>
          </a:ln>
        </p:spPr>
        <p:txBody>
          <a:bodyPr vert="horz" wrap="square" lIns="0" tIns="12065" rIns="0" bIns="0" rtlCol="0">
            <a:spAutoFit/>
          </a:bodyPr>
          <a:lstStyle/>
          <a:p>
            <a:pPr marL="238760" algn="ctr">
              <a:lnSpc>
                <a:spcPct val="100000"/>
              </a:lnSpc>
              <a:spcBef>
                <a:spcPts val="95"/>
              </a:spcBef>
            </a:pPr>
            <a:r>
              <a:rPr lang="tr-TR" b="1" spc="-10" dirty="0" smtClean="0">
                <a:solidFill>
                  <a:schemeClr val="accent2">
                    <a:lumMod val="50000"/>
                  </a:schemeClr>
                </a:solidFill>
              </a:rPr>
              <a:t>SOSYAL YARDIMLAR</a:t>
            </a:r>
            <a:endParaRPr b="1" spc="-5" dirty="0">
              <a:solidFill>
                <a:schemeClr val="accent2">
                  <a:lumMod val="50000"/>
                </a:schemeClr>
              </a:solidFill>
            </a:endParaRPr>
          </a:p>
        </p:txBody>
      </p:sp>
      <p:sp>
        <p:nvSpPr>
          <p:cNvPr id="34" name="object 34"/>
          <p:cNvSpPr txBox="1">
            <a:spLocks noGrp="1"/>
          </p:cNvSpPr>
          <p:nvPr>
            <p:ph type="sldNum" sz="quarter" idx="15"/>
          </p:nvPr>
        </p:nvSpPr>
        <p:spPr>
          <a:xfrm>
            <a:off x="444500" y="6057289"/>
            <a:ext cx="8267700" cy="610234"/>
          </a:xfrm>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24</a:t>
            </a:fld>
            <a:r>
              <a:rPr strike="sngStrike" spc="120" dirty="0"/>
              <a:t> </a:t>
            </a:r>
          </a:p>
        </p:txBody>
      </p:sp>
      <p:sp>
        <p:nvSpPr>
          <p:cNvPr id="3" name="object 3"/>
          <p:cNvSpPr txBox="1"/>
          <p:nvPr/>
        </p:nvSpPr>
        <p:spPr>
          <a:xfrm>
            <a:off x="688340" y="844042"/>
            <a:ext cx="7998460" cy="1459246"/>
          </a:xfrm>
          <a:prstGeom prst="rect">
            <a:avLst/>
          </a:prstGeom>
          <a:ln>
            <a:solidFill>
              <a:schemeClr val="accent4">
                <a:lumMod val="50000"/>
              </a:schemeClr>
            </a:solidFill>
          </a:ln>
        </p:spPr>
        <p:txBody>
          <a:bodyPr vert="horz" wrap="square" lIns="0" tIns="29845" rIns="0" bIns="0" rtlCol="0">
            <a:spAutoFit/>
          </a:bodyPr>
          <a:lstStyle/>
          <a:p>
            <a:pPr marL="12700" marR="5080" indent="358140" algn="just">
              <a:lnSpc>
                <a:spcPct val="94700"/>
              </a:lnSpc>
              <a:spcBef>
                <a:spcPts val="235"/>
              </a:spcBef>
            </a:pPr>
            <a:r>
              <a:rPr sz="1900" b="1" spc="-5" dirty="0">
                <a:solidFill>
                  <a:srgbClr val="FF0000"/>
                </a:solidFill>
                <a:latin typeface="Times New Roman"/>
                <a:cs typeface="Times New Roman"/>
              </a:rPr>
              <a:t>Aile </a:t>
            </a:r>
            <a:r>
              <a:rPr sz="1900" b="1" spc="-40" dirty="0">
                <a:solidFill>
                  <a:srgbClr val="FF0000"/>
                </a:solidFill>
                <a:latin typeface="Times New Roman"/>
                <a:cs typeface="Times New Roman"/>
              </a:rPr>
              <a:t>Yardımı </a:t>
            </a:r>
            <a:r>
              <a:rPr sz="1900" b="1" dirty="0">
                <a:solidFill>
                  <a:srgbClr val="FF0000"/>
                </a:solidFill>
                <a:latin typeface="Times New Roman"/>
                <a:cs typeface="Times New Roman"/>
              </a:rPr>
              <a:t>Ödeneği: </a:t>
            </a:r>
            <a:r>
              <a:rPr sz="1900" spc="-10" dirty="0" err="1">
                <a:solidFill>
                  <a:srgbClr val="006FC0"/>
                </a:solidFill>
                <a:latin typeface="Times New Roman"/>
                <a:cs typeface="Times New Roman"/>
              </a:rPr>
              <a:t>Gösterge</a:t>
            </a:r>
            <a:r>
              <a:rPr sz="1900" spc="-10" dirty="0">
                <a:solidFill>
                  <a:srgbClr val="006FC0"/>
                </a:solidFill>
                <a:latin typeface="Times New Roman"/>
                <a:cs typeface="Times New Roman"/>
              </a:rPr>
              <a:t> </a:t>
            </a:r>
            <a:r>
              <a:rPr sz="1900" spc="-5" dirty="0" err="1" smtClean="0">
                <a:solidFill>
                  <a:srgbClr val="006FC0"/>
                </a:solidFill>
                <a:latin typeface="Times New Roman"/>
                <a:cs typeface="Times New Roman"/>
              </a:rPr>
              <a:t>rakamıyla</a:t>
            </a:r>
            <a:r>
              <a:rPr lang="tr-TR" sz="1900" spc="-5" dirty="0" smtClean="0">
                <a:solidFill>
                  <a:srgbClr val="006FC0"/>
                </a:solidFill>
                <a:latin typeface="Times New Roman"/>
                <a:cs typeface="Times New Roman"/>
              </a:rPr>
              <a:t> ile </a:t>
            </a:r>
            <a:r>
              <a:rPr sz="1900" spc="-5" dirty="0" err="1" smtClean="0">
                <a:solidFill>
                  <a:srgbClr val="006FC0"/>
                </a:solidFill>
                <a:latin typeface="Times New Roman"/>
                <a:cs typeface="Times New Roman"/>
              </a:rPr>
              <a:t>aylık</a:t>
            </a:r>
            <a:r>
              <a:rPr sz="1900" spc="-5" dirty="0" smtClean="0">
                <a:solidFill>
                  <a:srgbClr val="006FC0"/>
                </a:solidFill>
                <a:latin typeface="Times New Roman"/>
                <a:cs typeface="Times New Roman"/>
              </a:rPr>
              <a:t> </a:t>
            </a:r>
            <a:r>
              <a:rPr sz="1900" spc="-5" dirty="0">
                <a:solidFill>
                  <a:srgbClr val="006FC0"/>
                </a:solidFill>
                <a:latin typeface="Times New Roman"/>
                <a:cs typeface="Times New Roman"/>
              </a:rPr>
              <a:t>katsayısının  çarpımı sonucu </a:t>
            </a:r>
            <a:r>
              <a:rPr sz="1900" spc="-10" dirty="0">
                <a:solidFill>
                  <a:srgbClr val="006FC0"/>
                </a:solidFill>
                <a:latin typeface="Times New Roman"/>
                <a:cs typeface="Times New Roman"/>
              </a:rPr>
              <a:t>bulunmaktadır. </a:t>
            </a:r>
            <a:r>
              <a:rPr sz="1900" spc="-370" dirty="0" smtClean="0">
                <a:solidFill>
                  <a:srgbClr val="006FC0"/>
                </a:solidFill>
                <a:latin typeface="Times New Roman"/>
                <a:cs typeface="Times New Roman"/>
              </a:rPr>
              <a:t>E</a:t>
            </a:r>
            <a:r>
              <a:rPr lang="tr-TR" sz="1900" spc="-370" dirty="0">
                <a:solidFill>
                  <a:srgbClr val="006FC0"/>
                </a:solidFill>
                <a:latin typeface="Times New Roman"/>
                <a:cs typeface="Times New Roman"/>
              </a:rPr>
              <a:t>ş</a:t>
            </a:r>
            <a:r>
              <a:rPr sz="1900" spc="-370" dirty="0" smtClean="0">
                <a:solidFill>
                  <a:srgbClr val="006FC0"/>
                </a:solidFill>
                <a:latin typeface="Times New Roman"/>
                <a:cs typeface="Times New Roman"/>
              </a:rPr>
              <a:t> </a:t>
            </a:r>
            <a:r>
              <a:rPr sz="1900" dirty="0">
                <a:solidFill>
                  <a:srgbClr val="006FC0"/>
                </a:solidFill>
                <a:latin typeface="Times New Roman"/>
                <a:cs typeface="Times New Roman"/>
              </a:rPr>
              <a:t>ve </a:t>
            </a:r>
            <a:r>
              <a:rPr sz="1900" spc="-5" dirty="0">
                <a:solidFill>
                  <a:srgbClr val="006FC0"/>
                </a:solidFill>
                <a:latin typeface="Times New Roman"/>
                <a:cs typeface="Times New Roman"/>
              </a:rPr>
              <a:t>çocuk </a:t>
            </a:r>
            <a:r>
              <a:rPr sz="1900" spc="-5" dirty="0" err="1">
                <a:solidFill>
                  <a:srgbClr val="006FC0"/>
                </a:solidFill>
                <a:latin typeface="Times New Roman"/>
                <a:cs typeface="Times New Roman"/>
              </a:rPr>
              <a:t>yardımından</a:t>
            </a:r>
            <a:r>
              <a:rPr sz="1900" spc="-5" dirty="0">
                <a:solidFill>
                  <a:srgbClr val="006FC0"/>
                </a:solidFill>
                <a:latin typeface="Times New Roman"/>
                <a:cs typeface="Times New Roman"/>
              </a:rPr>
              <a:t> </a:t>
            </a:r>
            <a:r>
              <a:rPr sz="1900" spc="-70" dirty="0" err="1" smtClean="0">
                <a:solidFill>
                  <a:srgbClr val="006FC0"/>
                </a:solidFill>
                <a:latin typeface="Times New Roman"/>
                <a:cs typeface="Times New Roman"/>
              </a:rPr>
              <a:t>olu</a:t>
            </a:r>
            <a:r>
              <a:rPr lang="tr-TR" sz="1900" spc="-70" dirty="0" smtClean="0">
                <a:solidFill>
                  <a:srgbClr val="006FC0"/>
                </a:solidFill>
                <a:latin typeface="Times New Roman"/>
                <a:cs typeface="Times New Roman"/>
              </a:rPr>
              <a:t>ş</a:t>
            </a:r>
            <a:r>
              <a:rPr sz="1900" spc="-70" dirty="0" err="1" smtClean="0">
                <a:solidFill>
                  <a:srgbClr val="006FC0"/>
                </a:solidFill>
                <a:latin typeface="Times New Roman"/>
                <a:cs typeface="Times New Roman"/>
              </a:rPr>
              <a:t>maktadır</a:t>
            </a:r>
            <a:r>
              <a:rPr sz="1900" spc="-70" dirty="0" smtClean="0">
                <a:solidFill>
                  <a:srgbClr val="006FC0"/>
                </a:solidFill>
                <a:latin typeface="Times New Roman"/>
                <a:cs typeface="Times New Roman"/>
              </a:rPr>
              <a:t>.  </a:t>
            </a:r>
            <a:r>
              <a:rPr sz="1900" dirty="0">
                <a:solidFill>
                  <a:srgbClr val="006FC0"/>
                </a:solidFill>
                <a:latin typeface="Times New Roman"/>
                <a:cs typeface="Times New Roman"/>
              </a:rPr>
              <a:t>657 </a:t>
            </a:r>
            <a:r>
              <a:rPr sz="1900" spc="-5" dirty="0">
                <a:solidFill>
                  <a:srgbClr val="006FC0"/>
                </a:solidFill>
                <a:latin typeface="Times New Roman"/>
                <a:cs typeface="Times New Roman"/>
              </a:rPr>
              <a:t>sayılı Kanunun </a:t>
            </a:r>
            <a:r>
              <a:rPr sz="1900" u="heavy" dirty="0">
                <a:solidFill>
                  <a:srgbClr val="996600"/>
                </a:solidFill>
                <a:uFill>
                  <a:solidFill>
                    <a:srgbClr val="996600"/>
                  </a:solidFill>
                </a:uFill>
                <a:latin typeface="Times New Roman"/>
                <a:cs typeface="Times New Roman"/>
              </a:rPr>
              <a:t>202 </a:t>
            </a:r>
            <a:r>
              <a:rPr sz="1900" u="heavy" spc="-5" dirty="0">
                <a:solidFill>
                  <a:srgbClr val="996600"/>
                </a:solidFill>
                <a:uFill>
                  <a:solidFill>
                    <a:srgbClr val="996600"/>
                  </a:solidFill>
                </a:uFill>
                <a:latin typeface="Times New Roman"/>
                <a:cs typeface="Times New Roman"/>
              </a:rPr>
              <a:t>ila </a:t>
            </a:r>
            <a:r>
              <a:rPr sz="1900" u="heavy" dirty="0">
                <a:solidFill>
                  <a:srgbClr val="996600"/>
                </a:solidFill>
                <a:uFill>
                  <a:solidFill>
                    <a:srgbClr val="996600"/>
                  </a:solidFill>
                </a:uFill>
                <a:latin typeface="Times New Roman"/>
                <a:cs typeface="Times New Roman"/>
              </a:rPr>
              <a:t>206</a:t>
            </a:r>
            <a:r>
              <a:rPr sz="1900" dirty="0">
                <a:solidFill>
                  <a:srgbClr val="996600"/>
                </a:solidFill>
                <a:latin typeface="Times New Roman"/>
                <a:cs typeface="Times New Roman"/>
              </a:rPr>
              <a:t> </a:t>
            </a:r>
            <a:r>
              <a:rPr sz="1900" spc="-5" dirty="0">
                <a:solidFill>
                  <a:srgbClr val="006FC0"/>
                </a:solidFill>
                <a:latin typeface="Times New Roman"/>
                <a:cs typeface="Times New Roman"/>
              </a:rPr>
              <a:t>ncı maddelerinde kimlere </a:t>
            </a:r>
            <a:r>
              <a:rPr sz="1900" dirty="0">
                <a:solidFill>
                  <a:srgbClr val="006FC0"/>
                </a:solidFill>
                <a:latin typeface="Times New Roman"/>
                <a:cs typeface="Times New Roman"/>
              </a:rPr>
              <a:t>ve </a:t>
            </a:r>
            <a:r>
              <a:rPr sz="1900" spc="-5" dirty="0">
                <a:solidFill>
                  <a:srgbClr val="006FC0"/>
                </a:solidFill>
                <a:latin typeface="Times New Roman"/>
                <a:cs typeface="Times New Roman"/>
              </a:rPr>
              <a:t>nasıl  </a:t>
            </a:r>
            <a:r>
              <a:rPr sz="1900" spc="-5" dirty="0" err="1">
                <a:solidFill>
                  <a:srgbClr val="006FC0"/>
                </a:solidFill>
                <a:latin typeface="Times New Roman"/>
                <a:cs typeface="Times New Roman"/>
              </a:rPr>
              <a:t>ödeneceği</a:t>
            </a:r>
            <a:r>
              <a:rPr sz="1900" dirty="0">
                <a:solidFill>
                  <a:srgbClr val="006FC0"/>
                </a:solidFill>
                <a:latin typeface="Times New Roman"/>
                <a:cs typeface="Times New Roman"/>
              </a:rPr>
              <a:t> </a:t>
            </a:r>
            <a:r>
              <a:rPr sz="1900" spc="-60" dirty="0" err="1" smtClean="0">
                <a:solidFill>
                  <a:srgbClr val="006FC0"/>
                </a:solidFill>
                <a:latin typeface="Times New Roman"/>
                <a:cs typeface="Times New Roman"/>
              </a:rPr>
              <a:t>düzenlenmi</a:t>
            </a:r>
            <a:r>
              <a:rPr lang="tr-TR" sz="1900" spc="-60" dirty="0" smtClean="0">
                <a:solidFill>
                  <a:srgbClr val="006FC0"/>
                </a:solidFill>
                <a:latin typeface="Times New Roman"/>
                <a:cs typeface="Times New Roman"/>
              </a:rPr>
              <a:t>ş</a:t>
            </a:r>
            <a:r>
              <a:rPr sz="1900" spc="-60" dirty="0" err="1" smtClean="0">
                <a:solidFill>
                  <a:srgbClr val="006FC0"/>
                </a:solidFill>
                <a:latin typeface="Times New Roman"/>
                <a:cs typeface="Times New Roman"/>
              </a:rPr>
              <a:t>tir</a:t>
            </a:r>
            <a:r>
              <a:rPr sz="1900" spc="-60" dirty="0" smtClean="0">
                <a:solidFill>
                  <a:srgbClr val="006FC0"/>
                </a:solidFill>
                <a:latin typeface="Times New Roman"/>
                <a:cs typeface="Times New Roman"/>
              </a:rPr>
              <a:t>.</a:t>
            </a:r>
            <a:endParaRPr lang="tr-TR" sz="1900" spc="-60" dirty="0" smtClean="0">
              <a:solidFill>
                <a:srgbClr val="006FC0"/>
              </a:solidFill>
              <a:latin typeface="Times New Roman"/>
              <a:cs typeface="Times New Roman"/>
            </a:endParaRPr>
          </a:p>
          <a:p>
            <a:pPr marL="12700" marR="5080" indent="358140" algn="just">
              <a:lnSpc>
                <a:spcPct val="94700"/>
              </a:lnSpc>
              <a:spcBef>
                <a:spcPts val="235"/>
              </a:spcBef>
            </a:pPr>
            <a:r>
              <a:rPr lang="tr-TR" sz="1900" spc="-60" dirty="0" smtClean="0">
                <a:solidFill>
                  <a:srgbClr val="006FC0"/>
                </a:solidFill>
                <a:latin typeface="Times New Roman"/>
                <a:cs typeface="Times New Roman"/>
              </a:rPr>
              <a:t>Beyan esasına dayandığından, 15.01.2018 öncesine taşmaması kaydıyla beyan tarihinde itibaren 3 aya öncesine gidilebilir. (5.dönem toplu sözleşme 35. madde)</a:t>
            </a:r>
            <a:endParaRPr sz="1900" dirty="0">
              <a:latin typeface="Times New Roman"/>
              <a:cs typeface="Times New Roman"/>
            </a:endParaRPr>
          </a:p>
        </p:txBody>
      </p:sp>
      <p:sp>
        <p:nvSpPr>
          <p:cNvPr id="4" name="object 4"/>
          <p:cNvSpPr/>
          <p:nvPr/>
        </p:nvSpPr>
        <p:spPr>
          <a:xfrm>
            <a:off x="6769100" y="2502154"/>
            <a:ext cx="1743455" cy="105537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118095" y="2551302"/>
            <a:ext cx="1048385" cy="941069"/>
          </a:xfrm>
          <a:prstGeom prst="rect">
            <a:avLst/>
          </a:prstGeom>
        </p:spPr>
        <p:txBody>
          <a:bodyPr vert="horz" wrap="square" lIns="0" tIns="13335" rIns="0" bIns="0" rtlCol="0">
            <a:spAutoFit/>
          </a:bodyPr>
          <a:lstStyle/>
          <a:p>
            <a:pPr marL="12065" marR="5080" indent="-1270" algn="ctr">
              <a:lnSpc>
                <a:spcPct val="100000"/>
              </a:lnSpc>
              <a:spcBef>
                <a:spcPts val="105"/>
              </a:spcBef>
            </a:pPr>
            <a:r>
              <a:rPr sz="2000" dirty="0">
                <a:solidFill>
                  <a:srgbClr val="006FC0"/>
                </a:solidFill>
                <a:latin typeface="Times New Roman"/>
                <a:cs typeface="Times New Roman"/>
              </a:rPr>
              <a:t>Herhangi  bir</a:t>
            </a:r>
            <a:r>
              <a:rPr sz="2000" spc="-100" dirty="0">
                <a:solidFill>
                  <a:srgbClr val="006FC0"/>
                </a:solidFill>
                <a:latin typeface="Times New Roman"/>
                <a:cs typeface="Times New Roman"/>
              </a:rPr>
              <a:t> </a:t>
            </a:r>
            <a:r>
              <a:rPr sz="2000" dirty="0">
                <a:solidFill>
                  <a:srgbClr val="006FC0"/>
                </a:solidFill>
                <a:latin typeface="Times New Roman"/>
                <a:cs typeface="Times New Roman"/>
              </a:rPr>
              <a:t>kesinti  </a:t>
            </a:r>
            <a:r>
              <a:rPr sz="2000" spc="-5" dirty="0">
                <a:solidFill>
                  <a:srgbClr val="006FC0"/>
                </a:solidFill>
                <a:latin typeface="Times New Roman"/>
                <a:cs typeface="Times New Roman"/>
              </a:rPr>
              <a:t>yok</a:t>
            </a:r>
            <a:endParaRPr sz="2000" dirty="0">
              <a:latin typeface="Times New Roman"/>
              <a:cs typeface="Times New Roman"/>
            </a:endParaRPr>
          </a:p>
        </p:txBody>
      </p:sp>
      <p:sp>
        <p:nvSpPr>
          <p:cNvPr id="6" name="object 6"/>
          <p:cNvSpPr/>
          <p:nvPr/>
        </p:nvSpPr>
        <p:spPr>
          <a:xfrm>
            <a:off x="680859" y="2579877"/>
            <a:ext cx="1683245" cy="882396"/>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865428" y="2695194"/>
            <a:ext cx="1313815" cy="635635"/>
          </a:xfrm>
          <a:prstGeom prst="rect">
            <a:avLst/>
          </a:prstGeom>
        </p:spPr>
        <p:txBody>
          <a:bodyPr vert="horz" wrap="square" lIns="0" tIns="13335" rIns="0" bIns="0" rtlCol="0">
            <a:spAutoFit/>
          </a:bodyPr>
          <a:lstStyle/>
          <a:p>
            <a:pPr marL="253365" marR="5080" indent="-241300">
              <a:lnSpc>
                <a:spcPct val="100000"/>
              </a:lnSpc>
              <a:spcBef>
                <a:spcPts val="105"/>
              </a:spcBef>
            </a:pPr>
            <a:r>
              <a:rPr sz="2000" dirty="0">
                <a:solidFill>
                  <a:srgbClr val="FF0000"/>
                </a:solidFill>
                <a:latin typeface="Times New Roman"/>
                <a:cs typeface="Times New Roman"/>
              </a:rPr>
              <a:t>Aile</a:t>
            </a:r>
            <a:r>
              <a:rPr sz="2000" spc="-95" dirty="0">
                <a:solidFill>
                  <a:srgbClr val="FF0000"/>
                </a:solidFill>
                <a:latin typeface="Times New Roman"/>
                <a:cs typeface="Times New Roman"/>
              </a:rPr>
              <a:t> </a:t>
            </a:r>
            <a:r>
              <a:rPr sz="2000" spc="-5" dirty="0">
                <a:solidFill>
                  <a:srgbClr val="FF0000"/>
                </a:solidFill>
                <a:latin typeface="Times New Roman"/>
                <a:cs typeface="Times New Roman"/>
              </a:rPr>
              <a:t>yardımı  </a:t>
            </a:r>
            <a:r>
              <a:rPr sz="2000" dirty="0">
                <a:solidFill>
                  <a:srgbClr val="FF0000"/>
                </a:solidFill>
                <a:latin typeface="Times New Roman"/>
                <a:cs typeface="Times New Roman"/>
              </a:rPr>
              <a:t>ödeneği</a:t>
            </a:r>
            <a:endParaRPr sz="2000" dirty="0">
              <a:latin typeface="Times New Roman"/>
              <a:cs typeface="Times New Roman"/>
            </a:endParaRPr>
          </a:p>
        </p:txBody>
      </p:sp>
      <p:sp>
        <p:nvSpPr>
          <p:cNvPr id="8" name="object 8"/>
          <p:cNvSpPr/>
          <p:nvPr/>
        </p:nvSpPr>
        <p:spPr>
          <a:xfrm>
            <a:off x="3269488" y="2609975"/>
            <a:ext cx="2679319" cy="882396"/>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3480942" y="2695194"/>
            <a:ext cx="2259965" cy="635635"/>
          </a:xfrm>
          <a:prstGeom prst="rect">
            <a:avLst/>
          </a:prstGeom>
        </p:spPr>
        <p:txBody>
          <a:bodyPr vert="horz" wrap="square" lIns="0" tIns="13335" rIns="0" bIns="0" rtlCol="0">
            <a:spAutoFit/>
          </a:bodyPr>
          <a:lstStyle/>
          <a:p>
            <a:pPr marL="12700" marR="5080" indent="36195">
              <a:lnSpc>
                <a:spcPct val="100000"/>
              </a:lnSpc>
              <a:spcBef>
                <a:spcPts val="105"/>
              </a:spcBef>
            </a:pPr>
            <a:r>
              <a:rPr sz="2000" spc="-5" dirty="0">
                <a:solidFill>
                  <a:srgbClr val="006FC0"/>
                </a:solidFill>
                <a:latin typeface="Times New Roman"/>
                <a:cs typeface="Times New Roman"/>
              </a:rPr>
              <a:t>Aile yardımı </a:t>
            </a:r>
            <a:r>
              <a:rPr sz="2000" dirty="0">
                <a:solidFill>
                  <a:srgbClr val="006FC0"/>
                </a:solidFill>
                <a:latin typeface="Times New Roman"/>
                <a:cs typeface="Times New Roman"/>
              </a:rPr>
              <a:t>ödeneği  göst. x </a:t>
            </a:r>
            <a:r>
              <a:rPr sz="2000" spc="-40" dirty="0">
                <a:solidFill>
                  <a:srgbClr val="006FC0"/>
                </a:solidFill>
                <a:latin typeface="Times New Roman"/>
                <a:cs typeface="Times New Roman"/>
              </a:rPr>
              <a:t>Aylık</a:t>
            </a:r>
            <a:r>
              <a:rPr sz="2000" spc="-220" dirty="0">
                <a:solidFill>
                  <a:srgbClr val="006FC0"/>
                </a:solidFill>
                <a:latin typeface="Times New Roman"/>
                <a:cs typeface="Times New Roman"/>
              </a:rPr>
              <a:t> </a:t>
            </a:r>
            <a:r>
              <a:rPr sz="2000" dirty="0">
                <a:solidFill>
                  <a:srgbClr val="006FC0"/>
                </a:solidFill>
                <a:latin typeface="Times New Roman"/>
                <a:cs typeface="Times New Roman"/>
              </a:rPr>
              <a:t>katsayısı</a:t>
            </a:r>
            <a:endParaRPr sz="2000">
              <a:latin typeface="Times New Roman"/>
              <a:cs typeface="Times New Roman"/>
            </a:endParaRPr>
          </a:p>
        </p:txBody>
      </p:sp>
      <p:sp>
        <p:nvSpPr>
          <p:cNvPr id="10" name="object 10"/>
          <p:cNvSpPr/>
          <p:nvPr/>
        </p:nvSpPr>
        <p:spPr>
          <a:xfrm>
            <a:off x="2514600" y="2895600"/>
            <a:ext cx="659130" cy="379730"/>
          </a:xfrm>
          <a:custGeom>
            <a:avLst/>
            <a:gdLst/>
            <a:ahLst/>
            <a:cxnLst/>
            <a:rect l="l" t="t" r="r" b="b"/>
            <a:pathLst>
              <a:path w="659130" h="379729">
                <a:moveTo>
                  <a:pt x="469138" y="0"/>
                </a:moveTo>
                <a:lnTo>
                  <a:pt x="469138" y="94869"/>
                </a:lnTo>
                <a:lnTo>
                  <a:pt x="0" y="94869"/>
                </a:lnTo>
                <a:lnTo>
                  <a:pt x="0" y="284607"/>
                </a:lnTo>
                <a:lnTo>
                  <a:pt x="469138" y="284607"/>
                </a:lnTo>
                <a:lnTo>
                  <a:pt x="469138" y="379475"/>
                </a:lnTo>
                <a:lnTo>
                  <a:pt x="658876" y="189737"/>
                </a:lnTo>
                <a:lnTo>
                  <a:pt x="469138"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1" name="object 11"/>
          <p:cNvSpPr/>
          <p:nvPr/>
        </p:nvSpPr>
        <p:spPr>
          <a:xfrm>
            <a:off x="2514600" y="2895600"/>
            <a:ext cx="659130" cy="379730"/>
          </a:xfrm>
          <a:custGeom>
            <a:avLst/>
            <a:gdLst/>
            <a:ahLst/>
            <a:cxnLst/>
            <a:rect l="l" t="t" r="r" b="b"/>
            <a:pathLst>
              <a:path w="659130" h="379729">
                <a:moveTo>
                  <a:pt x="0" y="94869"/>
                </a:moveTo>
                <a:lnTo>
                  <a:pt x="469138" y="94869"/>
                </a:lnTo>
                <a:lnTo>
                  <a:pt x="469138" y="0"/>
                </a:lnTo>
                <a:lnTo>
                  <a:pt x="658876" y="189737"/>
                </a:lnTo>
                <a:lnTo>
                  <a:pt x="469138" y="379475"/>
                </a:lnTo>
                <a:lnTo>
                  <a:pt x="469138" y="284607"/>
                </a:lnTo>
                <a:lnTo>
                  <a:pt x="0" y="284607"/>
                </a:lnTo>
                <a:lnTo>
                  <a:pt x="0" y="94869"/>
                </a:lnTo>
                <a:close/>
              </a:path>
            </a:pathLst>
          </a:custGeom>
          <a:ln w="25400">
            <a:solidFill>
              <a:srgbClr val="946E00"/>
            </a:solidFill>
          </a:ln>
        </p:spPr>
        <p:txBody>
          <a:bodyPr wrap="square" lIns="0" tIns="0" rIns="0" bIns="0" rtlCol="0"/>
          <a:lstStyle/>
          <a:p>
            <a:endParaRPr/>
          </a:p>
        </p:txBody>
      </p:sp>
      <p:sp>
        <p:nvSpPr>
          <p:cNvPr id="12" name="object 12"/>
          <p:cNvSpPr/>
          <p:nvPr/>
        </p:nvSpPr>
        <p:spPr>
          <a:xfrm>
            <a:off x="6019800" y="2895600"/>
            <a:ext cx="659130" cy="379730"/>
          </a:xfrm>
          <a:custGeom>
            <a:avLst/>
            <a:gdLst/>
            <a:ahLst/>
            <a:cxnLst/>
            <a:rect l="l" t="t" r="r" b="b"/>
            <a:pathLst>
              <a:path w="659129" h="379729">
                <a:moveTo>
                  <a:pt x="469138" y="0"/>
                </a:moveTo>
                <a:lnTo>
                  <a:pt x="469138" y="94869"/>
                </a:lnTo>
                <a:lnTo>
                  <a:pt x="0" y="94869"/>
                </a:lnTo>
                <a:lnTo>
                  <a:pt x="0" y="284607"/>
                </a:lnTo>
                <a:lnTo>
                  <a:pt x="469138" y="284607"/>
                </a:lnTo>
                <a:lnTo>
                  <a:pt x="469138" y="379475"/>
                </a:lnTo>
                <a:lnTo>
                  <a:pt x="658876" y="189737"/>
                </a:lnTo>
                <a:lnTo>
                  <a:pt x="469138" y="0"/>
                </a:lnTo>
                <a:close/>
              </a:path>
            </a:pathLst>
          </a:custGeom>
          <a:solidFill>
            <a:srgbClr val="CCFFCC"/>
          </a:solidFill>
        </p:spPr>
        <p:txBody>
          <a:bodyPr wrap="square" lIns="0" tIns="0" rIns="0" bIns="0" rtlCol="0"/>
          <a:lstStyle/>
          <a:p>
            <a:endParaRPr/>
          </a:p>
        </p:txBody>
      </p:sp>
      <p:sp>
        <p:nvSpPr>
          <p:cNvPr id="13" name="object 13"/>
          <p:cNvSpPr/>
          <p:nvPr/>
        </p:nvSpPr>
        <p:spPr>
          <a:xfrm>
            <a:off x="6019800" y="2895600"/>
            <a:ext cx="659130" cy="379730"/>
          </a:xfrm>
          <a:custGeom>
            <a:avLst/>
            <a:gdLst/>
            <a:ahLst/>
            <a:cxnLst/>
            <a:rect l="l" t="t" r="r" b="b"/>
            <a:pathLst>
              <a:path w="659129" h="379729">
                <a:moveTo>
                  <a:pt x="0" y="94869"/>
                </a:moveTo>
                <a:lnTo>
                  <a:pt x="469138" y="94869"/>
                </a:lnTo>
                <a:lnTo>
                  <a:pt x="469138" y="0"/>
                </a:lnTo>
                <a:lnTo>
                  <a:pt x="658876" y="189737"/>
                </a:lnTo>
                <a:lnTo>
                  <a:pt x="469138" y="379475"/>
                </a:lnTo>
                <a:lnTo>
                  <a:pt x="469138" y="284607"/>
                </a:lnTo>
                <a:lnTo>
                  <a:pt x="0" y="284607"/>
                </a:lnTo>
                <a:lnTo>
                  <a:pt x="0" y="94869"/>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4" name="object 14"/>
          <p:cNvSpPr/>
          <p:nvPr/>
        </p:nvSpPr>
        <p:spPr>
          <a:xfrm>
            <a:off x="712787" y="3544951"/>
            <a:ext cx="838200" cy="2346325"/>
          </a:xfrm>
          <a:custGeom>
            <a:avLst/>
            <a:gdLst/>
            <a:ahLst/>
            <a:cxnLst/>
            <a:rect l="l" t="t" r="r" b="b"/>
            <a:pathLst>
              <a:path w="838200" h="2346325">
                <a:moveTo>
                  <a:pt x="353047" y="0"/>
                </a:moveTo>
                <a:lnTo>
                  <a:pt x="0" y="0"/>
                </a:lnTo>
                <a:lnTo>
                  <a:pt x="0" y="2011045"/>
                </a:lnTo>
                <a:lnTo>
                  <a:pt x="558736" y="2011045"/>
                </a:lnTo>
                <a:lnTo>
                  <a:pt x="558736" y="2346261"/>
                </a:lnTo>
                <a:lnTo>
                  <a:pt x="838136" y="1587500"/>
                </a:lnTo>
                <a:lnTo>
                  <a:pt x="682160" y="1163955"/>
                </a:lnTo>
                <a:lnTo>
                  <a:pt x="353047" y="1163955"/>
                </a:lnTo>
                <a:lnTo>
                  <a:pt x="353047" y="0"/>
                </a:lnTo>
                <a:close/>
              </a:path>
              <a:path w="838200" h="2346325">
                <a:moveTo>
                  <a:pt x="558736" y="828801"/>
                </a:moveTo>
                <a:lnTo>
                  <a:pt x="558736" y="1163955"/>
                </a:lnTo>
                <a:lnTo>
                  <a:pt x="682160" y="1163955"/>
                </a:lnTo>
                <a:lnTo>
                  <a:pt x="558736" y="828801"/>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5" name="object 15"/>
          <p:cNvSpPr/>
          <p:nvPr/>
        </p:nvSpPr>
        <p:spPr>
          <a:xfrm>
            <a:off x="712787" y="3544951"/>
            <a:ext cx="838200" cy="2346325"/>
          </a:xfrm>
          <a:custGeom>
            <a:avLst/>
            <a:gdLst/>
            <a:ahLst/>
            <a:cxnLst/>
            <a:rect l="l" t="t" r="r" b="b"/>
            <a:pathLst>
              <a:path w="838200" h="2346325">
                <a:moveTo>
                  <a:pt x="838136" y="1587500"/>
                </a:moveTo>
                <a:lnTo>
                  <a:pt x="558736" y="828801"/>
                </a:lnTo>
                <a:lnTo>
                  <a:pt x="558736" y="1163955"/>
                </a:lnTo>
                <a:lnTo>
                  <a:pt x="353047" y="1163955"/>
                </a:lnTo>
                <a:lnTo>
                  <a:pt x="353047" y="0"/>
                </a:lnTo>
                <a:lnTo>
                  <a:pt x="0" y="0"/>
                </a:lnTo>
                <a:lnTo>
                  <a:pt x="0" y="2011045"/>
                </a:lnTo>
                <a:lnTo>
                  <a:pt x="558736" y="2011045"/>
                </a:lnTo>
                <a:lnTo>
                  <a:pt x="558736" y="2346261"/>
                </a:lnTo>
                <a:lnTo>
                  <a:pt x="838136" y="1587500"/>
                </a:lnTo>
                <a:close/>
              </a:path>
            </a:pathLst>
          </a:custGeom>
          <a:ln w="25400">
            <a:solidFill>
              <a:srgbClr val="946E00"/>
            </a:solidFill>
          </a:ln>
        </p:spPr>
        <p:txBody>
          <a:bodyPr wrap="square" lIns="0" tIns="0" rIns="0" bIns="0" rtlCol="0"/>
          <a:lstStyle/>
          <a:p>
            <a:endParaRPr/>
          </a:p>
        </p:txBody>
      </p:sp>
      <p:sp>
        <p:nvSpPr>
          <p:cNvPr id="16" name="object 16"/>
          <p:cNvSpPr/>
          <p:nvPr/>
        </p:nvSpPr>
        <p:spPr>
          <a:xfrm>
            <a:off x="1681988" y="3818509"/>
            <a:ext cx="3058414" cy="594868"/>
          </a:xfrm>
          <a:prstGeom prst="rect">
            <a:avLst/>
          </a:prstGeom>
          <a:blipFill>
            <a:blip r:embed="rId5" cstate="print"/>
            <a:stretch>
              <a:fillRect/>
            </a:stretch>
          </a:blipFill>
        </p:spPr>
        <p:txBody>
          <a:bodyPr wrap="square" lIns="0" tIns="0" rIns="0" bIns="0" rtlCol="0"/>
          <a:lstStyle/>
          <a:p>
            <a:endParaRPr/>
          </a:p>
        </p:txBody>
      </p:sp>
      <p:sp>
        <p:nvSpPr>
          <p:cNvPr id="17" name="object 17"/>
          <p:cNvSpPr txBox="1"/>
          <p:nvPr/>
        </p:nvSpPr>
        <p:spPr>
          <a:xfrm>
            <a:off x="1773682" y="3942715"/>
            <a:ext cx="723900" cy="330835"/>
          </a:xfrm>
          <a:prstGeom prst="rect">
            <a:avLst/>
          </a:prstGeom>
        </p:spPr>
        <p:txBody>
          <a:bodyPr vert="horz" wrap="square" lIns="0" tIns="12700" rIns="0" bIns="0" rtlCol="0">
            <a:spAutoFit/>
          </a:bodyPr>
          <a:lstStyle/>
          <a:p>
            <a:pPr marL="12700">
              <a:lnSpc>
                <a:spcPct val="100000"/>
              </a:lnSpc>
              <a:spcBef>
                <a:spcPts val="100"/>
              </a:spcBef>
            </a:pPr>
            <a:r>
              <a:rPr sz="2000" spc="-335" dirty="0" smtClean="0">
                <a:solidFill>
                  <a:srgbClr val="006FC0"/>
                </a:solidFill>
                <a:latin typeface="Times New Roman"/>
                <a:cs typeface="Times New Roman"/>
              </a:rPr>
              <a:t>E</a:t>
            </a:r>
            <a:r>
              <a:rPr lang="tr-TR" sz="2000" spc="-335" dirty="0" smtClean="0">
                <a:solidFill>
                  <a:srgbClr val="006FC0"/>
                </a:solidFill>
                <a:latin typeface="Times New Roman"/>
                <a:cs typeface="Times New Roman"/>
              </a:rPr>
              <a:t>ş   </a:t>
            </a:r>
            <a:r>
              <a:rPr sz="2000" spc="-5" dirty="0" err="1" smtClean="0">
                <a:solidFill>
                  <a:srgbClr val="006FC0"/>
                </a:solidFill>
                <a:latin typeface="Times New Roman"/>
                <a:cs typeface="Times New Roman"/>
              </a:rPr>
              <a:t>için</a:t>
            </a:r>
            <a:endParaRPr sz="2000" dirty="0">
              <a:latin typeface="Times New Roman"/>
              <a:cs typeface="Times New Roman"/>
            </a:endParaRPr>
          </a:p>
        </p:txBody>
      </p:sp>
      <p:sp>
        <p:nvSpPr>
          <p:cNvPr id="18" name="object 18"/>
          <p:cNvSpPr/>
          <p:nvPr/>
        </p:nvSpPr>
        <p:spPr>
          <a:xfrm>
            <a:off x="4980051" y="4700523"/>
            <a:ext cx="659130" cy="370205"/>
          </a:xfrm>
          <a:custGeom>
            <a:avLst/>
            <a:gdLst/>
            <a:ahLst/>
            <a:cxnLst/>
            <a:rect l="l" t="t" r="r" b="b"/>
            <a:pathLst>
              <a:path w="659129" h="370204">
                <a:moveTo>
                  <a:pt x="473837" y="0"/>
                </a:moveTo>
                <a:lnTo>
                  <a:pt x="473837" y="92582"/>
                </a:lnTo>
                <a:lnTo>
                  <a:pt x="0" y="92582"/>
                </a:lnTo>
                <a:lnTo>
                  <a:pt x="0" y="277494"/>
                </a:lnTo>
                <a:lnTo>
                  <a:pt x="473837" y="277494"/>
                </a:lnTo>
                <a:lnTo>
                  <a:pt x="473837" y="369950"/>
                </a:lnTo>
                <a:lnTo>
                  <a:pt x="658749" y="185038"/>
                </a:lnTo>
                <a:lnTo>
                  <a:pt x="473837" y="0"/>
                </a:lnTo>
                <a:close/>
              </a:path>
            </a:pathLst>
          </a:custGeom>
          <a:ln>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9" name="object 19"/>
          <p:cNvSpPr/>
          <p:nvPr/>
        </p:nvSpPr>
        <p:spPr>
          <a:xfrm>
            <a:off x="4980051" y="4700523"/>
            <a:ext cx="659130" cy="370205"/>
          </a:xfrm>
          <a:custGeom>
            <a:avLst/>
            <a:gdLst/>
            <a:ahLst/>
            <a:cxnLst/>
            <a:rect l="l" t="t" r="r" b="b"/>
            <a:pathLst>
              <a:path w="659129" h="370204">
                <a:moveTo>
                  <a:pt x="0" y="92582"/>
                </a:moveTo>
                <a:lnTo>
                  <a:pt x="473837" y="92582"/>
                </a:lnTo>
                <a:lnTo>
                  <a:pt x="473837" y="0"/>
                </a:lnTo>
                <a:lnTo>
                  <a:pt x="658749" y="185038"/>
                </a:lnTo>
                <a:lnTo>
                  <a:pt x="473837" y="369950"/>
                </a:lnTo>
                <a:lnTo>
                  <a:pt x="473837" y="277494"/>
                </a:lnTo>
                <a:lnTo>
                  <a:pt x="0" y="277494"/>
                </a:lnTo>
                <a:lnTo>
                  <a:pt x="0" y="92582"/>
                </a:lnTo>
                <a:close/>
              </a:path>
            </a:pathLst>
          </a:custGeom>
          <a:ln w="25400">
            <a:solidFill>
              <a:srgbClr val="946E00"/>
            </a:solidFill>
          </a:ln>
        </p:spPr>
        <p:txBody>
          <a:bodyPr wrap="square" lIns="0" tIns="0" rIns="0" bIns="0" rtlCol="0"/>
          <a:lstStyle/>
          <a:p>
            <a:endParaRPr/>
          </a:p>
        </p:txBody>
      </p:sp>
      <p:sp>
        <p:nvSpPr>
          <p:cNvPr id="20" name="object 20"/>
          <p:cNvSpPr/>
          <p:nvPr/>
        </p:nvSpPr>
        <p:spPr>
          <a:xfrm>
            <a:off x="1716785" y="4587875"/>
            <a:ext cx="3058414" cy="594868"/>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1808479" y="4712334"/>
            <a:ext cx="2536190"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6FC0"/>
                </a:solidFill>
                <a:latin typeface="Times New Roman"/>
                <a:cs typeface="Times New Roman"/>
              </a:rPr>
              <a:t>0-6 </a:t>
            </a:r>
            <a:r>
              <a:rPr sz="2000" spc="-225" dirty="0" err="1" smtClean="0">
                <a:solidFill>
                  <a:srgbClr val="006FC0"/>
                </a:solidFill>
                <a:latin typeface="Times New Roman"/>
                <a:cs typeface="Times New Roman"/>
              </a:rPr>
              <a:t>ya</a:t>
            </a:r>
            <a:r>
              <a:rPr lang="tr-TR" sz="2000" spc="-225" dirty="0" smtClean="0">
                <a:solidFill>
                  <a:srgbClr val="006FC0"/>
                </a:solidFill>
                <a:latin typeface="Times New Roman"/>
                <a:cs typeface="Times New Roman"/>
              </a:rPr>
              <a:t>ş </a:t>
            </a:r>
            <a:r>
              <a:rPr sz="2000" spc="-225" dirty="0" smtClean="0">
                <a:solidFill>
                  <a:srgbClr val="006FC0"/>
                </a:solidFill>
                <a:latin typeface="Times New Roman"/>
                <a:cs typeface="Times New Roman"/>
              </a:rPr>
              <a:t> </a:t>
            </a:r>
            <a:r>
              <a:rPr sz="2000" dirty="0">
                <a:solidFill>
                  <a:srgbClr val="006FC0"/>
                </a:solidFill>
                <a:latin typeface="Times New Roman"/>
                <a:cs typeface="Times New Roman"/>
              </a:rPr>
              <a:t>grubu çocuk</a:t>
            </a:r>
            <a:r>
              <a:rPr sz="2000" spc="-155" dirty="0">
                <a:solidFill>
                  <a:srgbClr val="006FC0"/>
                </a:solidFill>
                <a:latin typeface="Times New Roman"/>
                <a:cs typeface="Times New Roman"/>
              </a:rPr>
              <a:t> </a:t>
            </a:r>
            <a:r>
              <a:rPr sz="2000" spc="-5" dirty="0">
                <a:solidFill>
                  <a:srgbClr val="006FC0"/>
                </a:solidFill>
                <a:latin typeface="Times New Roman"/>
                <a:cs typeface="Times New Roman"/>
              </a:rPr>
              <a:t>için</a:t>
            </a:r>
            <a:endParaRPr sz="2000" dirty="0">
              <a:latin typeface="Times New Roman"/>
              <a:cs typeface="Times New Roman"/>
            </a:endParaRPr>
          </a:p>
        </p:txBody>
      </p:sp>
      <p:sp>
        <p:nvSpPr>
          <p:cNvPr id="22" name="object 22"/>
          <p:cNvSpPr/>
          <p:nvPr/>
        </p:nvSpPr>
        <p:spPr>
          <a:xfrm>
            <a:off x="4980051" y="3930650"/>
            <a:ext cx="659130" cy="370205"/>
          </a:xfrm>
          <a:custGeom>
            <a:avLst/>
            <a:gdLst/>
            <a:ahLst/>
            <a:cxnLst/>
            <a:rect l="l" t="t" r="r" b="b"/>
            <a:pathLst>
              <a:path w="659129" h="370204">
                <a:moveTo>
                  <a:pt x="473837" y="0"/>
                </a:moveTo>
                <a:lnTo>
                  <a:pt x="473837" y="92456"/>
                </a:lnTo>
                <a:lnTo>
                  <a:pt x="0" y="92456"/>
                </a:lnTo>
                <a:lnTo>
                  <a:pt x="0" y="277368"/>
                </a:lnTo>
                <a:lnTo>
                  <a:pt x="473837" y="277368"/>
                </a:lnTo>
                <a:lnTo>
                  <a:pt x="473837" y="369950"/>
                </a:lnTo>
                <a:lnTo>
                  <a:pt x="658749" y="184912"/>
                </a:lnTo>
                <a:lnTo>
                  <a:pt x="473837" y="0"/>
                </a:lnTo>
                <a:close/>
              </a:path>
            </a:pathLst>
          </a:custGeom>
          <a:solidFill>
            <a:srgbClr val="CCFFCC"/>
          </a:solidFill>
        </p:spPr>
        <p:txBody>
          <a:bodyPr wrap="square" lIns="0" tIns="0" rIns="0" bIns="0" rtlCol="0"/>
          <a:lstStyle/>
          <a:p>
            <a:endParaRPr/>
          </a:p>
        </p:txBody>
      </p:sp>
      <p:sp>
        <p:nvSpPr>
          <p:cNvPr id="23" name="object 23"/>
          <p:cNvSpPr/>
          <p:nvPr/>
        </p:nvSpPr>
        <p:spPr>
          <a:xfrm>
            <a:off x="4980051" y="3930650"/>
            <a:ext cx="659130" cy="370205"/>
          </a:xfrm>
          <a:custGeom>
            <a:avLst/>
            <a:gdLst/>
            <a:ahLst/>
            <a:cxnLst/>
            <a:rect l="l" t="t" r="r" b="b"/>
            <a:pathLst>
              <a:path w="659129" h="370204">
                <a:moveTo>
                  <a:pt x="0" y="92456"/>
                </a:moveTo>
                <a:lnTo>
                  <a:pt x="473837" y="92456"/>
                </a:lnTo>
                <a:lnTo>
                  <a:pt x="473837" y="0"/>
                </a:lnTo>
                <a:lnTo>
                  <a:pt x="658749" y="184912"/>
                </a:lnTo>
                <a:lnTo>
                  <a:pt x="473837" y="369950"/>
                </a:lnTo>
                <a:lnTo>
                  <a:pt x="473837" y="277368"/>
                </a:lnTo>
                <a:lnTo>
                  <a:pt x="0" y="277368"/>
                </a:lnTo>
                <a:lnTo>
                  <a:pt x="0" y="92456"/>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4" name="object 24"/>
          <p:cNvSpPr/>
          <p:nvPr/>
        </p:nvSpPr>
        <p:spPr>
          <a:xfrm>
            <a:off x="1771965" y="5424316"/>
            <a:ext cx="3058414" cy="594829"/>
          </a:xfrm>
          <a:prstGeom prst="rect">
            <a:avLst/>
          </a:prstGeom>
          <a:blipFill>
            <a:blip r:embed="rId7" cstate="print"/>
            <a:stretch>
              <a:fillRect/>
            </a:stretch>
          </a:blipFill>
        </p:spPr>
        <p:txBody>
          <a:bodyPr wrap="square" lIns="0" tIns="0" rIns="0" bIns="0" rtlCol="0"/>
          <a:lstStyle/>
          <a:p>
            <a:endParaRPr/>
          </a:p>
        </p:txBody>
      </p:sp>
      <p:sp>
        <p:nvSpPr>
          <p:cNvPr id="25" name="object 25"/>
          <p:cNvSpPr txBox="1"/>
          <p:nvPr/>
        </p:nvSpPr>
        <p:spPr>
          <a:xfrm>
            <a:off x="1808479" y="5555996"/>
            <a:ext cx="2775585" cy="331470"/>
          </a:xfrm>
          <a:prstGeom prst="rect">
            <a:avLst/>
          </a:prstGeom>
        </p:spPr>
        <p:txBody>
          <a:bodyPr vert="horz" wrap="square" lIns="0" tIns="13335" rIns="0" bIns="0" rtlCol="0">
            <a:spAutoFit/>
          </a:bodyPr>
          <a:lstStyle/>
          <a:p>
            <a:pPr marL="12700">
              <a:lnSpc>
                <a:spcPct val="100000"/>
              </a:lnSpc>
              <a:spcBef>
                <a:spcPts val="105"/>
              </a:spcBef>
            </a:pPr>
            <a:r>
              <a:rPr sz="2000" spc="-5" dirty="0" err="1">
                <a:solidFill>
                  <a:srgbClr val="006FC0"/>
                </a:solidFill>
                <a:latin typeface="Times New Roman"/>
                <a:cs typeface="Times New Roman"/>
              </a:rPr>
              <a:t>Diğer</a:t>
            </a:r>
            <a:r>
              <a:rPr sz="2000" spc="-5" dirty="0">
                <a:solidFill>
                  <a:srgbClr val="006FC0"/>
                </a:solidFill>
                <a:latin typeface="Times New Roman"/>
                <a:cs typeface="Times New Roman"/>
              </a:rPr>
              <a:t> </a:t>
            </a:r>
            <a:r>
              <a:rPr sz="2000" spc="-225" dirty="0" err="1" smtClean="0">
                <a:solidFill>
                  <a:srgbClr val="006FC0"/>
                </a:solidFill>
                <a:latin typeface="Times New Roman"/>
                <a:cs typeface="Times New Roman"/>
              </a:rPr>
              <a:t>ya</a:t>
            </a:r>
            <a:r>
              <a:rPr lang="tr-TR" sz="2000" spc="-225" dirty="0" smtClean="0">
                <a:solidFill>
                  <a:srgbClr val="006FC0"/>
                </a:solidFill>
                <a:latin typeface="Times New Roman"/>
                <a:cs typeface="Times New Roman"/>
              </a:rPr>
              <a:t>ş </a:t>
            </a:r>
            <a:r>
              <a:rPr sz="2000" spc="-225" dirty="0" smtClean="0">
                <a:solidFill>
                  <a:srgbClr val="006FC0"/>
                </a:solidFill>
                <a:latin typeface="Times New Roman"/>
                <a:cs typeface="Times New Roman"/>
              </a:rPr>
              <a:t> </a:t>
            </a:r>
            <a:r>
              <a:rPr sz="2000" dirty="0">
                <a:solidFill>
                  <a:srgbClr val="006FC0"/>
                </a:solidFill>
                <a:latin typeface="Times New Roman"/>
                <a:cs typeface="Times New Roman"/>
              </a:rPr>
              <a:t>grubu çocuk</a:t>
            </a:r>
            <a:r>
              <a:rPr sz="2000" spc="-155" dirty="0">
                <a:solidFill>
                  <a:srgbClr val="006FC0"/>
                </a:solidFill>
                <a:latin typeface="Times New Roman"/>
                <a:cs typeface="Times New Roman"/>
              </a:rPr>
              <a:t> </a:t>
            </a:r>
            <a:r>
              <a:rPr sz="2000" spc="-5" dirty="0">
                <a:solidFill>
                  <a:srgbClr val="006FC0"/>
                </a:solidFill>
                <a:latin typeface="Times New Roman"/>
                <a:cs typeface="Times New Roman"/>
              </a:rPr>
              <a:t>için</a:t>
            </a:r>
            <a:endParaRPr sz="2000" dirty="0">
              <a:latin typeface="Times New Roman"/>
              <a:cs typeface="Times New Roman"/>
            </a:endParaRPr>
          </a:p>
        </p:txBody>
      </p:sp>
      <p:sp>
        <p:nvSpPr>
          <p:cNvPr id="26" name="object 26"/>
          <p:cNvSpPr/>
          <p:nvPr/>
        </p:nvSpPr>
        <p:spPr>
          <a:xfrm>
            <a:off x="4953000" y="5486400"/>
            <a:ext cx="659130" cy="370205"/>
          </a:xfrm>
          <a:custGeom>
            <a:avLst/>
            <a:gdLst/>
            <a:ahLst/>
            <a:cxnLst/>
            <a:rect l="l" t="t" r="r" b="b"/>
            <a:pathLst>
              <a:path w="659129" h="370204">
                <a:moveTo>
                  <a:pt x="473837" y="0"/>
                </a:moveTo>
                <a:lnTo>
                  <a:pt x="473837" y="92456"/>
                </a:lnTo>
                <a:lnTo>
                  <a:pt x="0" y="92456"/>
                </a:lnTo>
                <a:lnTo>
                  <a:pt x="0" y="277418"/>
                </a:lnTo>
                <a:lnTo>
                  <a:pt x="473837" y="277418"/>
                </a:lnTo>
                <a:lnTo>
                  <a:pt x="473837" y="369887"/>
                </a:lnTo>
                <a:lnTo>
                  <a:pt x="658876" y="184937"/>
                </a:lnTo>
                <a:lnTo>
                  <a:pt x="473837"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7" name="object 27"/>
          <p:cNvSpPr/>
          <p:nvPr/>
        </p:nvSpPr>
        <p:spPr>
          <a:xfrm>
            <a:off x="4953000" y="6172200"/>
            <a:ext cx="659130" cy="370205"/>
          </a:xfrm>
          <a:custGeom>
            <a:avLst/>
            <a:gdLst/>
            <a:ahLst/>
            <a:cxnLst/>
            <a:rect l="l" t="t" r="r" b="b"/>
            <a:pathLst>
              <a:path w="659129" h="370204">
                <a:moveTo>
                  <a:pt x="0" y="92456"/>
                </a:moveTo>
                <a:lnTo>
                  <a:pt x="473837" y="92456"/>
                </a:lnTo>
                <a:lnTo>
                  <a:pt x="473837" y="0"/>
                </a:lnTo>
                <a:lnTo>
                  <a:pt x="658876" y="184937"/>
                </a:lnTo>
                <a:lnTo>
                  <a:pt x="473837" y="369887"/>
                </a:lnTo>
                <a:lnTo>
                  <a:pt x="473837" y="277418"/>
                </a:lnTo>
                <a:lnTo>
                  <a:pt x="0" y="277418"/>
                </a:lnTo>
                <a:lnTo>
                  <a:pt x="0" y="92456"/>
                </a:lnTo>
                <a:close/>
              </a:path>
            </a:pathLst>
          </a:custGeom>
          <a:ln w="25400">
            <a:solidFill>
              <a:srgbClr val="946E00"/>
            </a:solidFill>
          </a:ln>
        </p:spPr>
        <p:txBody>
          <a:bodyPr wrap="square" lIns="0" tIns="0" rIns="0" bIns="0" rtlCol="0"/>
          <a:lstStyle/>
          <a:p>
            <a:endParaRPr/>
          </a:p>
        </p:txBody>
      </p:sp>
      <p:sp>
        <p:nvSpPr>
          <p:cNvPr id="28" name="object 28"/>
          <p:cNvSpPr/>
          <p:nvPr/>
        </p:nvSpPr>
        <p:spPr>
          <a:xfrm>
            <a:off x="5784341" y="3818509"/>
            <a:ext cx="2540000" cy="594868"/>
          </a:xfrm>
          <a:prstGeom prst="rect">
            <a:avLst/>
          </a:prstGeom>
          <a:blipFill>
            <a:blip r:embed="rId8" cstate="print"/>
            <a:stretch>
              <a:fillRect/>
            </a:stretch>
          </a:blipFill>
        </p:spPr>
        <p:txBody>
          <a:bodyPr wrap="square" lIns="0" tIns="0" rIns="0" bIns="0" rtlCol="0"/>
          <a:lstStyle/>
          <a:p>
            <a:endParaRPr/>
          </a:p>
        </p:txBody>
      </p:sp>
      <p:sp>
        <p:nvSpPr>
          <p:cNvPr id="29" name="object 29"/>
          <p:cNvSpPr txBox="1"/>
          <p:nvPr/>
        </p:nvSpPr>
        <p:spPr>
          <a:xfrm>
            <a:off x="5883655" y="3942715"/>
            <a:ext cx="2344420" cy="330835"/>
          </a:xfrm>
          <a:prstGeom prst="rect">
            <a:avLst/>
          </a:prstGeom>
        </p:spPr>
        <p:txBody>
          <a:bodyPr vert="horz" wrap="square" lIns="0" tIns="12700" rIns="0" bIns="0" rtlCol="0">
            <a:spAutoFit/>
          </a:bodyPr>
          <a:lstStyle/>
          <a:p>
            <a:pPr marL="12700">
              <a:lnSpc>
                <a:spcPct val="100000"/>
              </a:lnSpc>
              <a:spcBef>
                <a:spcPts val="100"/>
              </a:spcBef>
            </a:pPr>
            <a:r>
              <a:rPr sz="2000" dirty="0" smtClean="0">
                <a:solidFill>
                  <a:srgbClr val="006FC0"/>
                </a:solidFill>
                <a:latin typeface="Times New Roman"/>
                <a:cs typeface="Times New Roman"/>
              </a:rPr>
              <a:t>2.</a:t>
            </a:r>
            <a:r>
              <a:rPr lang="tr-TR" sz="2000" dirty="0" smtClean="0">
                <a:solidFill>
                  <a:srgbClr val="006FC0"/>
                </a:solidFill>
                <a:latin typeface="Times New Roman"/>
                <a:cs typeface="Times New Roman"/>
              </a:rPr>
              <a:t>273</a:t>
            </a:r>
            <a:r>
              <a:rPr sz="2000" dirty="0" smtClean="0">
                <a:solidFill>
                  <a:srgbClr val="006FC0"/>
                </a:solidFill>
                <a:latin typeface="Times New Roman"/>
                <a:cs typeface="Times New Roman"/>
              </a:rPr>
              <a:t> </a:t>
            </a:r>
            <a:r>
              <a:rPr sz="2000" dirty="0">
                <a:solidFill>
                  <a:srgbClr val="006FC0"/>
                </a:solidFill>
                <a:latin typeface="Times New Roman"/>
                <a:cs typeface="Times New Roman"/>
              </a:rPr>
              <a:t>x </a:t>
            </a:r>
            <a:r>
              <a:rPr sz="2000" spc="-40" dirty="0">
                <a:solidFill>
                  <a:srgbClr val="006FC0"/>
                </a:solidFill>
                <a:latin typeface="Times New Roman"/>
                <a:cs typeface="Times New Roman"/>
              </a:rPr>
              <a:t>Aylık</a:t>
            </a:r>
            <a:r>
              <a:rPr sz="2000" spc="-215" dirty="0">
                <a:solidFill>
                  <a:srgbClr val="006FC0"/>
                </a:solidFill>
                <a:latin typeface="Times New Roman"/>
                <a:cs typeface="Times New Roman"/>
              </a:rPr>
              <a:t> </a:t>
            </a:r>
            <a:r>
              <a:rPr sz="2000" dirty="0">
                <a:solidFill>
                  <a:srgbClr val="006FC0"/>
                </a:solidFill>
                <a:latin typeface="Times New Roman"/>
                <a:cs typeface="Times New Roman"/>
              </a:rPr>
              <a:t>katsayısı</a:t>
            </a:r>
            <a:endParaRPr sz="2000" dirty="0">
              <a:latin typeface="Times New Roman"/>
              <a:cs typeface="Times New Roman"/>
            </a:endParaRPr>
          </a:p>
        </p:txBody>
      </p:sp>
      <p:sp>
        <p:nvSpPr>
          <p:cNvPr id="30" name="object 30"/>
          <p:cNvSpPr/>
          <p:nvPr/>
        </p:nvSpPr>
        <p:spPr>
          <a:xfrm>
            <a:off x="5784341" y="4587875"/>
            <a:ext cx="2540000" cy="594868"/>
          </a:xfrm>
          <a:prstGeom prst="rect">
            <a:avLst/>
          </a:prstGeom>
          <a:blipFill>
            <a:blip r:embed="rId9" cstate="print"/>
            <a:stretch>
              <a:fillRect/>
            </a:stretch>
          </a:blipFill>
        </p:spPr>
        <p:txBody>
          <a:bodyPr wrap="square" lIns="0" tIns="0" rIns="0" bIns="0" rtlCol="0"/>
          <a:lstStyle/>
          <a:p>
            <a:endParaRPr/>
          </a:p>
        </p:txBody>
      </p:sp>
      <p:sp>
        <p:nvSpPr>
          <p:cNvPr id="31" name="object 31"/>
          <p:cNvSpPr txBox="1"/>
          <p:nvPr/>
        </p:nvSpPr>
        <p:spPr>
          <a:xfrm>
            <a:off x="5978144" y="4712334"/>
            <a:ext cx="2154555" cy="330835"/>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6FC0"/>
                </a:solidFill>
                <a:latin typeface="Times New Roman"/>
                <a:cs typeface="Times New Roman"/>
              </a:rPr>
              <a:t>500 </a:t>
            </a:r>
            <a:r>
              <a:rPr sz="2000" dirty="0">
                <a:solidFill>
                  <a:srgbClr val="006FC0"/>
                </a:solidFill>
                <a:latin typeface="Times New Roman"/>
                <a:cs typeface="Times New Roman"/>
              </a:rPr>
              <a:t>x </a:t>
            </a:r>
            <a:r>
              <a:rPr sz="2000" spc="-40" dirty="0">
                <a:solidFill>
                  <a:srgbClr val="006FC0"/>
                </a:solidFill>
                <a:latin typeface="Times New Roman"/>
                <a:cs typeface="Times New Roman"/>
              </a:rPr>
              <a:t>Aylık</a:t>
            </a:r>
            <a:r>
              <a:rPr sz="2000" spc="-225" dirty="0">
                <a:solidFill>
                  <a:srgbClr val="006FC0"/>
                </a:solidFill>
                <a:latin typeface="Times New Roman"/>
                <a:cs typeface="Times New Roman"/>
              </a:rPr>
              <a:t> </a:t>
            </a:r>
            <a:r>
              <a:rPr sz="2000" dirty="0">
                <a:solidFill>
                  <a:srgbClr val="006FC0"/>
                </a:solidFill>
                <a:latin typeface="Times New Roman"/>
                <a:cs typeface="Times New Roman"/>
              </a:rPr>
              <a:t>katsayısı</a:t>
            </a:r>
            <a:endParaRPr sz="2000" dirty="0">
              <a:latin typeface="Times New Roman"/>
              <a:cs typeface="Times New Roman"/>
            </a:endParaRPr>
          </a:p>
        </p:txBody>
      </p:sp>
      <p:sp>
        <p:nvSpPr>
          <p:cNvPr id="32" name="object 32"/>
          <p:cNvSpPr/>
          <p:nvPr/>
        </p:nvSpPr>
        <p:spPr>
          <a:xfrm>
            <a:off x="5784341" y="5431535"/>
            <a:ext cx="2540000" cy="594829"/>
          </a:xfrm>
          <a:prstGeom prst="rect">
            <a:avLst/>
          </a:prstGeom>
          <a:blipFill>
            <a:blip r:embed="rId10" cstate="print"/>
            <a:stretch>
              <a:fillRect/>
            </a:stretch>
          </a:blipFill>
        </p:spPr>
        <p:txBody>
          <a:bodyPr wrap="square" lIns="0" tIns="0" rIns="0" bIns="0" rtlCol="0"/>
          <a:lstStyle/>
          <a:p>
            <a:endParaRPr/>
          </a:p>
        </p:txBody>
      </p:sp>
      <p:sp>
        <p:nvSpPr>
          <p:cNvPr id="33" name="object 33"/>
          <p:cNvSpPr txBox="1"/>
          <p:nvPr/>
        </p:nvSpPr>
        <p:spPr>
          <a:xfrm>
            <a:off x="5978144" y="5555996"/>
            <a:ext cx="2153920"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6FC0"/>
                </a:solidFill>
                <a:latin typeface="Times New Roman"/>
                <a:cs typeface="Times New Roman"/>
              </a:rPr>
              <a:t>250 x </a:t>
            </a:r>
            <a:r>
              <a:rPr sz="2000" spc="-40" dirty="0">
                <a:solidFill>
                  <a:srgbClr val="006FC0"/>
                </a:solidFill>
                <a:latin typeface="Times New Roman"/>
                <a:cs typeface="Times New Roman"/>
              </a:rPr>
              <a:t>Aylık</a:t>
            </a:r>
            <a:r>
              <a:rPr sz="2000" spc="-195" dirty="0">
                <a:solidFill>
                  <a:srgbClr val="006FC0"/>
                </a:solidFill>
                <a:latin typeface="Times New Roman"/>
                <a:cs typeface="Times New Roman"/>
              </a:rPr>
              <a:t> </a:t>
            </a:r>
            <a:r>
              <a:rPr sz="2000" spc="-5" dirty="0">
                <a:solidFill>
                  <a:srgbClr val="006FC0"/>
                </a:solidFill>
                <a:latin typeface="Times New Roman"/>
                <a:cs typeface="Times New Roman"/>
              </a:rPr>
              <a:t>katsayısı</a:t>
            </a:r>
            <a:endParaRPr sz="2000">
              <a:latin typeface="Times New Roman"/>
              <a:cs typeface="Times New Roman"/>
            </a:endParaRPr>
          </a:p>
        </p:txBody>
      </p:sp>
      <p:sp>
        <p:nvSpPr>
          <p:cNvPr id="35" name="Metin kutusu 34"/>
          <p:cNvSpPr txBox="1"/>
          <p:nvPr/>
        </p:nvSpPr>
        <p:spPr>
          <a:xfrm>
            <a:off x="1771965" y="6139934"/>
            <a:ext cx="3058413"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accent2">
                    <a:lumMod val="75000"/>
                  </a:schemeClr>
                </a:solidFill>
              </a:rPr>
              <a:t>%40 ve </a:t>
            </a:r>
            <a:r>
              <a:rPr lang="tr-TR" dirty="0" err="1" smtClean="0">
                <a:solidFill>
                  <a:schemeClr val="accent2">
                    <a:lumMod val="75000"/>
                  </a:schemeClr>
                </a:solidFill>
              </a:rPr>
              <a:t>ÜzeriEngelli</a:t>
            </a:r>
            <a:r>
              <a:rPr lang="tr-TR" dirty="0" smtClean="0">
                <a:solidFill>
                  <a:schemeClr val="accent2">
                    <a:lumMod val="75000"/>
                  </a:schemeClr>
                </a:solidFill>
              </a:rPr>
              <a:t> Çocuk</a:t>
            </a:r>
            <a:endParaRPr lang="tr-TR" dirty="0">
              <a:solidFill>
                <a:schemeClr val="accent2">
                  <a:lumMod val="75000"/>
                </a:schemeClr>
              </a:solidFill>
            </a:endParaRPr>
          </a:p>
        </p:txBody>
      </p:sp>
      <p:sp>
        <p:nvSpPr>
          <p:cNvPr id="36" name="Metin kutusu 35"/>
          <p:cNvSpPr txBox="1"/>
          <p:nvPr/>
        </p:nvSpPr>
        <p:spPr>
          <a:xfrm>
            <a:off x="8686800" y="6324600"/>
            <a:ext cx="184731" cy="369332"/>
          </a:xfrm>
          <a:prstGeom prst="rect">
            <a:avLst/>
          </a:prstGeom>
          <a:noFill/>
        </p:spPr>
        <p:txBody>
          <a:bodyPr wrap="none" rtlCol="0">
            <a:spAutoFit/>
          </a:bodyPr>
          <a:lstStyle/>
          <a:p>
            <a:endParaRPr lang="tr-TR" dirty="0"/>
          </a:p>
        </p:txBody>
      </p:sp>
      <p:sp>
        <p:nvSpPr>
          <p:cNvPr id="37" name="Metin kutusu 36"/>
          <p:cNvSpPr txBox="1"/>
          <p:nvPr/>
        </p:nvSpPr>
        <p:spPr>
          <a:xfrm>
            <a:off x="5784341" y="6139934"/>
            <a:ext cx="252152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dirty="0" smtClean="0">
                <a:solidFill>
                  <a:schemeClr val="accent2">
                    <a:lumMod val="75000"/>
                  </a:schemeClr>
                </a:solidFill>
              </a:rPr>
              <a:t>%50 Artırımlı</a:t>
            </a:r>
            <a:endParaRPr lang="tr-TR" dirty="0">
              <a:solidFill>
                <a:schemeClr val="accent2">
                  <a:lumMod val="75000"/>
                </a:schemeClr>
              </a:solidFill>
            </a:endParaRPr>
          </a:p>
        </p:txBody>
      </p:sp>
      <p:sp>
        <p:nvSpPr>
          <p:cNvPr id="40" name="object 27"/>
          <p:cNvSpPr/>
          <p:nvPr/>
        </p:nvSpPr>
        <p:spPr>
          <a:xfrm>
            <a:off x="4953000" y="5486400"/>
            <a:ext cx="659130" cy="370205"/>
          </a:xfrm>
          <a:custGeom>
            <a:avLst/>
            <a:gdLst/>
            <a:ahLst/>
            <a:cxnLst/>
            <a:rect l="l" t="t" r="r" b="b"/>
            <a:pathLst>
              <a:path w="659129" h="370204">
                <a:moveTo>
                  <a:pt x="0" y="92456"/>
                </a:moveTo>
                <a:lnTo>
                  <a:pt x="473837" y="92456"/>
                </a:lnTo>
                <a:lnTo>
                  <a:pt x="473837" y="0"/>
                </a:lnTo>
                <a:lnTo>
                  <a:pt x="658876" y="184937"/>
                </a:lnTo>
                <a:lnTo>
                  <a:pt x="473837" y="369887"/>
                </a:lnTo>
                <a:lnTo>
                  <a:pt x="473837" y="277418"/>
                </a:lnTo>
                <a:lnTo>
                  <a:pt x="0" y="277418"/>
                </a:lnTo>
                <a:lnTo>
                  <a:pt x="0" y="92456"/>
                </a:lnTo>
                <a:close/>
              </a:path>
            </a:pathLst>
          </a:custGeom>
          <a:ln w="25400">
            <a:solidFill>
              <a:srgbClr val="946E00"/>
            </a:solidFill>
          </a:ln>
        </p:spPr>
        <p:txBody>
          <a:bodyPr wrap="square" lIns="0" tIns="0" rIns="0" bIns="0" rtlCol="0"/>
          <a:lstStyle/>
          <a:p>
            <a:endParaRPr/>
          </a:p>
        </p:txBody>
      </p:sp>
      <p:sp>
        <p:nvSpPr>
          <p:cNvPr id="41" name="object 26"/>
          <p:cNvSpPr/>
          <p:nvPr/>
        </p:nvSpPr>
        <p:spPr>
          <a:xfrm>
            <a:off x="4953000" y="6172200"/>
            <a:ext cx="659130" cy="370205"/>
          </a:xfrm>
          <a:custGeom>
            <a:avLst/>
            <a:gdLst/>
            <a:ahLst/>
            <a:cxnLst/>
            <a:rect l="l" t="t" r="r" b="b"/>
            <a:pathLst>
              <a:path w="659129" h="370204">
                <a:moveTo>
                  <a:pt x="473837" y="0"/>
                </a:moveTo>
                <a:lnTo>
                  <a:pt x="473837" y="92456"/>
                </a:lnTo>
                <a:lnTo>
                  <a:pt x="0" y="92456"/>
                </a:lnTo>
                <a:lnTo>
                  <a:pt x="0" y="277418"/>
                </a:lnTo>
                <a:lnTo>
                  <a:pt x="473837" y="277418"/>
                </a:lnTo>
                <a:lnTo>
                  <a:pt x="473837" y="369887"/>
                </a:lnTo>
                <a:lnTo>
                  <a:pt x="658876" y="184937"/>
                </a:lnTo>
                <a:lnTo>
                  <a:pt x="473837"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Tree>
    <p:extLst>
      <p:ext uri="{BB962C8B-B14F-4D97-AF65-F5344CB8AC3E}">
        <p14:creationId xmlns:p14="http://schemas.microsoft.com/office/powerpoint/2010/main" val="256878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924800" cy="944562"/>
          </a:xfrm>
        </p:spPr>
        <p:txBody>
          <a:bodyPr/>
          <a:lstStyle/>
          <a:p>
            <a:pPr algn="ctr"/>
            <a:r>
              <a:rPr lang="tr-TR" b="1" dirty="0" smtClean="0">
                <a:solidFill>
                  <a:schemeClr val="accent2">
                    <a:lumMod val="50000"/>
                  </a:schemeClr>
                </a:solidFill>
              </a:rPr>
              <a:t>SOSYAL YARDIMLAR / eş yardımı</a:t>
            </a:r>
            <a:endParaRPr lang="tr-TR" b="1" dirty="0">
              <a:solidFill>
                <a:schemeClr val="accent2">
                  <a:lumMod val="50000"/>
                </a:schemeClr>
              </a:solidFill>
            </a:endParaRPr>
          </a:p>
        </p:txBody>
      </p:sp>
      <p:sp>
        <p:nvSpPr>
          <p:cNvPr id="3" name="İçerik Yer Tutucusu 2"/>
          <p:cNvSpPr>
            <a:spLocks noGrp="1"/>
          </p:cNvSpPr>
          <p:nvPr>
            <p:ph sz="quarter" idx="1"/>
          </p:nvPr>
        </p:nvSpPr>
        <p:spPr>
          <a:xfrm>
            <a:off x="457200" y="1600200"/>
            <a:ext cx="8077200" cy="4419600"/>
          </a:xfrm>
        </p:spPr>
        <p:txBody>
          <a:bodyPr/>
          <a:lstStyle/>
          <a:p>
            <a:pPr marL="0" indent="0" algn="just">
              <a:buNone/>
            </a:pPr>
            <a:r>
              <a:rPr lang="tr-TR" b="1" spc="-5" dirty="0" smtClean="0">
                <a:latin typeface="Century Gothic"/>
                <a:cs typeface="Century Gothic"/>
              </a:rPr>
              <a:t> </a:t>
            </a:r>
            <a:r>
              <a:rPr lang="tr-TR" b="1" spc="-5" dirty="0" smtClean="0">
                <a:solidFill>
                  <a:srgbClr val="FF0000"/>
                </a:solidFill>
                <a:latin typeface="Times New Roman" panose="02020603050405020304" pitchFamily="18" charset="0"/>
                <a:cs typeface="Times New Roman" panose="02020603050405020304" pitchFamily="18" charset="0"/>
              </a:rPr>
              <a:t>Eş </a:t>
            </a:r>
            <a:r>
              <a:rPr lang="tr-TR" sz="2200" spc="-5" dirty="0" smtClean="0">
                <a:solidFill>
                  <a:srgbClr val="FF0000"/>
                </a:solidFill>
                <a:latin typeface="Times New Roman" panose="02020603050405020304" pitchFamily="18" charset="0"/>
                <a:cs typeface="Times New Roman" panose="02020603050405020304" pitchFamily="18" charset="0"/>
              </a:rPr>
              <a:t>İçin:</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657 </a:t>
            </a:r>
            <a:r>
              <a:rPr lang="tr-TR" sz="2200" spc="-5" dirty="0">
                <a:solidFill>
                  <a:schemeClr val="accent2">
                    <a:lumMod val="75000"/>
                  </a:schemeClr>
                </a:solidFill>
                <a:latin typeface="Times New Roman" panose="02020603050405020304" pitchFamily="18" charset="0"/>
                <a:cs typeface="Times New Roman" panose="02020603050405020304" pitchFamily="18" charset="0"/>
              </a:rPr>
              <a:t>sayılı Kanunun </a:t>
            </a:r>
            <a:r>
              <a:rPr lang="tr-TR" sz="2200" dirty="0">
                <a:solidFill>
                  <a:schemeClr val="accent2">
                    <a:lumMod val="75000"/>
                  </a:schemeClr>
                </a:solidFill>
                <a:latin typeface="Times New Roman" panose="02020603050405020304" pitchFamily="18" charset="0"/>
                <a:cs typeface="Times New Roman" panose="02020603050405020304" pitchFamily="18" charset="0"/>
              </a:rPr>
              <a:t>202 </a:t>
            </a:r>
            <a:r>
              <a:rPr lang="tr-TR" sz="2200" spc="-5" dirty="0">
                <a:solidFill>
                  <a:schemeClr val="accent2">
                    <a:lumMod val="75000"/>
                  </a:schemeClr>
                </a:solidFill>
                <a:latin typeface="Times New Roman" panose="02020603050405020304" pitchFamily="18" charset="0"/>
                <a:cs typeface="Times New Roman" panose="02020603050405020304" pitchFamily="18" charset="0"/>
              </a:rPr>
              <a:t>inci maddesi </a:t>
            </a:r>
            <a:r>
              <a:rPr lang="tr-TR" sz="2200" spc="-10" dirty="0">
                <a:solidFill>
                  <a:schemeClr val="accent2">
                    <a:lumMod val="75000"/>
                  </a:schemeClr>
                </a:solidFill>
                <a:latin typeface="Times New Roman" panose="02020603050405020304" pitchFamily="18" charset="0"/>
                <a:cs typeface="Times New Roman" panose="02020603050405020304" pitchFamily="18" charset="0"/>
              </a:rPr>
              <a:t>gereği </a:t>
            </a:r>
            <a:r>
              <a:rPr lang="tr-TR" sz="2200" spc="-5" dirty="0">
                <a:solidFill>
                  <a:schemeClr val="accent2">
                    <a:lumMod val="75000"/>
                  </a:schemeClr>
                </a:solidFill>
                <a:latin typeface="Times New Roman" panose="02020603050405020304" pitchFamily="18" charset="0"/>
                <a:cs typeface="Times New Roman" panose="02020603050405020304" pitchFamily="18" charset="0"/>
              </a:rPr>
              <a:t>memurun her ne şekilde olursa olsun  </a:t>
            </a:r>
            <a:r>
              <a:rPr lang="tr-TR" sz="2200" spc="-5" dirty="0">
                <a:solidFill>
                  <a:srgbClr val="FF0000"/>
                </a:solidFill>
                <a:latin typeface="Times New Roman" panose="02020603050405020304" pitchFamily="18" charset="0"/>
                <a:cs typeface="Times New Roman" panose="02020603050405020304" pitchFamily="18" charset="0"/>
              </a:rPr>
              <a:t>menfaat </a:t>
            </a:r>
            <a:r>
              <a:rPr lang="tr-TR" sz="2200" spc="-10" dirty="0">
                <a:solidFill>
                  <a:srgbClr val="FF0000"/>
                </a:solidFill>
                <a:latin typeface="Times New Roman" panose="02020603050405020304" pitchFamily="18" charset="0"/>
                <a:cs typeface="Times New Roman" panose="02020603050405020304" pitchFamily="18" charset="0"/>
              </a:rPr>
              <a:t>karşılığı </a:t>
            </a:r>
            <a:r>
              <a:rPr lang="tr-TR" sz="2200" spc="-5" dirty="0">
                <a:solidFill>
                  <a:srgbClr val="FF0000"/>
                </a:solidFill>
                <a:latin typeface="Times New Roman" panose="02020603050405020304" pitchFamily="18" charset="0"/>
                <a:cs typeface="Times New Roman" panose="02020603050405020304" pitchFamily="18" charset="0"/>
              </a:rPr>
              <a:t>çalışmayan </a:t>
            </a:r>
            <a:r>
              <a:rPr lang="tr-TR" sz="2200" dirty="0">
                <a:solidFill>
                  <a:srgbClr val="FF0000"/>
                </a:solidFill>
                <a:latin typeface="Times New Roman" panose="02020603050405020304" pitchFamily="18" charset="0"/>
                <a:cs typeface="Times New Roman" panose="02020603050405020304" pitchFamily="18" charset="0"/>
              </a:rPr>
              <a:t>ve </a:t>
            </a:r>
            <a:r>
              <a:rPr lang="tr-TR" sz="2200" spc="-5" dirty="0">
                <a:solidFill>
                  <a:srgbClr val="FF0000"/>
                </a:solidFill>
                <a:latin typeface="Times New Roman" panose="02020603050405020304" pitchFamily="18" charset="0"/>
                <a:cs typeface="Times New Roman" panose="02020603050405020304" pitchFamily="18" charset="0"/>
              </a:rPr>
              <a:t>sosyal </a:t>
            </a:r>
            <a:r>
              <a:rPr lang="tr-TR" sz="2200" spc="-10" dirty="0">
                <a:solidFill>
                  <a:srgbClr val="FF0000"/>
                </a:solidFill>
                <a:latin typeface="Times New Roman" panose="02020603050405020304" pitchFamily="18" charset="0"/>
                <a:cs typeface="Times New Roman" panose="02020603050405020304" pitchFamily="18" charset="0"/>
              </a:rPr>
              <a:t>güvenlik </a:t>
            </a:r>
            <a:r>
              <a:rPr lang="tr-TR" sz="2200" spc="-5" dirty="0">
                <a:solidFill>
                  <a:srgbClr val="FF0000"/>
                </a:solidFill>
                <a:latin typeface="Times New Roman" panose="02020603050405020304" pitchFamily="18" charset="0"/>
                <a:cs typeface="Times New Roman" panose="02020603050405020304" pitchFamily="18" charset="0"/>
              </a:rPr>
              <a:t>kurumlarından </a:t>
            </a:r>
            <a:r>
              <a:rPr lang="tr-TR" sz="2200" spc="-10" dirty="0">
                <a:solidFill>
                  <a:srgbClr val="FF0000"/>
                </a:solidFill>
                <a:latin typeface="Times New Roman" panose="02020603050405020304" pitchFamily="18" charset="0"/>
                <a:cs typeface="Times New Roman" panose="02020603050405020304" pitchFamily="18" charset="0"/>
              </a:rPr>
              <a:t>aylık almayan</a:t>
            </a:r>
            <a:r>
              <a:rPr lang="tr-TR" sz="2200" spc="-10" dirty="0">
                <a:solidFill>
                  <a:schemeClr val="accent2">
                    <a:lumMod val="75000"/>
                  </a:schemeClr>
                </a:solidFill>
                <a:latin typeface="Times New Roman" panose="02020603050405020304" pitchFamily="18" charset="0"/>
                <a:cs typeface="Times New Roman" panose="02020603050405020304" pitchFamily="18" charset="0"/>
              </a:rPr>
              <a:t> eşi </a:t>
            </a:r>
            <a:r>
              <a:rPr lang="tr-TR" sz="2200" spc="-5" dirty="0" smtClean="0">
                <a:solidFill>
                  <a:schemeClr val="accent2">
                    <a:lumMod val="75000"/>
                  </a:schemeClr>
                </a:solidFill>
                <a:latin typeface="Times New Roman" panose="02020603050405020304" pitchFamily="18" charset="0"/>
                <a:cs typeface="Times New Roman" panose="02020603050405020304" pitchFamily="18" charset="0"/>
              </a:rPr>
              <a:t>için ödenir.</a:t>
            </a:r>
          </a:p>
          <a:p>
            <a:pPr marL="0" indent="0" algn="just">
              <a:buNone/>
            </a:pPr>
            <a:endParaRPr lang="tr-TR" sz="2200" spc="-5" dirty="0" smtClean="0">
              <a:solidFill>
                <a:schemeClr val="accent2">
                  <a:lumMod val="75000"/>
                </a:schemeClr>
              </a:solidFill>
              <a:latin typeface="Times New Roman" panose="02020603050405020304" pitchFamily="18" charset="0"/>
              <a:cs typeface="Times New Roman" panose="02020603050405020304" pitchFamily="18" charset="0"/>
            </a:endParaRPr>
          </a:p>
          <a:p>
            <a:pPr marL="12700" marR="5080" indent="0" algn="just">
              <a:lnSpc>
                <a:spcPct val="100000"/>
              </a:lnSpc>
              <a:spcBef>
                <a:spcPts val="5"/>
              </a:spcBef>
              <a:buNone/>
              <a:tabLst>
                <a:tab pos="1906905" algn="l"/>
                <a:tab pos="2374900" algn="l"/>
                <a:tab pos="3022600" algn="l"/>
                <a:tab pos="4248150" algn="l"/>
                <a:tab pos="4911090" algn="l"/>
                <a:tab pos="6092825" algn="l"/>
                <a:tab pos="7746365" algn="l"/>
                <a:tab pos="9166860" algn="l"/>
                <a:tab pos="9991725" algn="l"/>
                <a:tab pos="10838815" algn="l"/>
                <a:tab pos="11716385" algn="l"/>
              </a:tabLst>
            </a:pPr>
            <a:r>
              <a:rPr lang="tr-TR" sz="2200" spc="-5" dirty="0" smtClean="0">
                <a:solidFill>
                  <a:schemeClr val="accent2">
                    <a:lumMod val="75000"/>
                  </a:schemeClr>
                </a:solidFill>
                <a:latin typeface="Times New Roman" panose="02020603050405020304" pitchFamily="18" charset="0"/>
                <a:cs typeface="Times New Roman" panose="02020603050405020304" pitchFamily="18" charset="0"/>
              </a:rPr>
              <a:t>Memur</a:t>
            </a:r>
            <a:r>
              <a:rPr lang="tr-TR" sz="2200" spc="-5" dirty="0">
                <a:solidFill>
                  <a:schemeClr val="accent2">
                    <a:lumMod val="75000"/>
                  </a:schemeClr>
                </a:solidFill>
                <a:latin typeface="Times New Roman" panose="02020603050405020304" pitchFamily="18" charset="0"/>
                <a:cs typeface="Times New Roman" panose="02020603050405020304" pitchFamily="18" charset="0"/>
              </a:rPr>
              <a:t>,</a:t>
            </a:r>
            <a:r>
              <a:rPr lang="tr-TR" sz="2200" spc="135"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5" dirty="0">
                <a:solidFill>
                  <a:schemeClr val="accent2">
                    <a:lumMod val="75000"/>
                  </a:schemeClr>
                </a:solidFill>
                <a:latin typeface="Times New Roman" panose="02020603050405020304" pitchFamily="18" charset="0"/>
                <a:cs typeface="Times New Roman" panose="02020603050405020304" pitchFamily="18" charset="0"/>
              </a:rPr>
              <a:t>eş</a:t>
            </a:r>
            <a:r>
              <a:rPr lang="tr-TR" sz="2200" spc="135"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5" dirty="0">
                <a:solidFill>
                  <a:schemeClr val="accent2">
                    <a:lumMod val="75000"/>
                  </a:schemeClr>
                </a:solidFill>
                <a:latin typeface="Times New Roman" panose="02020603050405020304" pitchFamily="18" charset="0"/>
                <a:cs typeface="Times New Roman" panose="02020603050405020304" pitchFamily="18" charset="0"/>
              </a:rPr>
              <a:t>için</a:t>
            </a:r>
            <a:r>
              <a:rPr lang="tr-TR" sz="2200" spc="150"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5" dirty="0">
                <a:solidFill>
                  <a:schemeClr val="accent2">
                    <a:lumMod val="75000"/>
                  </a:schemeClr>
                </a:solidFill>
                <a:latin typeface="Times New Roman" panose="02020603050405020304" pitchFamily="18" charset="0"/>
                <a:cs typeface="Times New Roman" panose="02020603050405020304" pitchFamily="18" charset="0"/>
              </a:rPr>
              <a:t>ödenen</a:t>
            </a:r>
            <a:r>
              <a:rPr lang="tr-TR" sz="2200" spc="140"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10" dirty="0">
                <a:solidFill>
                  <a:schemeClr val="accent2">
                    <a:lumMod val="75000"/>
                  </a:schemeClr>
                </a:solidFill>
                <a:latin typeface="Times New Roman" panose="02020603050405020304" pitchFamily="18" charset="0"/>
                <a:cs typeface="Times New Roman" panose="02020603050405020304" pitchFamily="18" charset="0"/>
              </a:rPr>
              <a:t>aile</a:t>
            </a:r>
            <a:r>
              <a:rPr lang="tr-TR" sz="2200" spc="135"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5" dirty="0">
                <a:solidFill>
                  <a:schemeClr val="accent2">
                    <a:lumMod val="75000"/>
                  </a:schemeClr>
                </a:solidFill>
                <a:latin typeface="Times New Roman" panose="02020603050405020304" pitchFamily="18" charset="0"/>
                <a:cs typeface="Times New Roman" panose="02020603050405020304" pitchFamily="18" charset="0"/>
              </a:rPr>
              <a:t>yardımı</a:t>
            </a:r>
            <a:r>
              <a:rPr lang="tr-TR" sz="2200" spc="145"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10" dirty="0">
                <a:solidFill>
                  <a:schemeClr val="accent2">
                    <a:lumMod val="75000"/>
                  </a:schemeClr>
                </a:solidFill>
                <a:latin typeface="Times New Roman" panose="02020603050405020304" pitchFamily="18" charset="0"/>
                <a:cs typeface="Times New Roman" panose="02020603050405020304" pitchFamily="18" charset="0"/>
              </a:rPr>
              <a:t>ödeneği</a:t>
            </a:r>
            <a:r>
              <a:rPr lang="tr-TR" sz="2200" spc="140"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5" dirty="0">
                <a:solidFill>
                  <a:schemeClr val="accent2">
                    <a:lumMod val="75000"/>
                  </a:schemeClr>
                </a:solidFill>
                <a:latin typeface="Times New Roman" panose="02020603050405020304" pitchFamily="18" charset="0"/>
                <a:cs typeface="Times New Roman" panose="02020603050405020304" pitchFamily="18" charset="0"/>
              </a:rPr>
              <a:t>hakkını</a:t>
            </a:r>
            <a:r>
              <a:rPr lang="tr-TR" sz="2200" spc="140"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10" dirty="0">
                <a:solidFill>
                  <a:schemeClr val="accent2">
                    <a:lumMod val="75000"/>
                  </a:schemeClr>
                </a:solidFill>
                <a:latin typeface="Times New Roman" panose="02020603050405020304" pitchFamily="18" charset="0"/>
                <a:cs typeface="Times New Roman" panose="02020603050405020304" pitchFamily="18" charset="0"/>
              </a:rPr>
              <a:t>eşinden</a:t>
            </a:r>
            <a:r>
              <a:rPr lang="tr-TR" sz="2200" spc="145"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5" dirty="0" smtClean="0">
                <a:solidFill>
                  <a:schemeClr val="accent2">
                    <a:lumMod val="75000"/>
                  </a:schemeClr>
                </a:solidFill>
                <a:latin typeface="Times New Roman" panose="02020603050405020304" pitchFamily="18" charset="0"/>
                <a:cs typeface="Times New Roman" panose="02020603050405020304" pitchFamily="18" charset="0"/>
              </a:rPr>
              <a:t>boşanması</a:t>
            </a:r>
            <a:r>
              <a:rPr lang="tr-TR" sz="2200" spc="14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2200" spc="-10" dirty="0">
                <a:solidFill>
                  <a:schemeClr val="accent2">
                    <a:lumMod val="75000"/>
                  </a:schemeClr>
                </a:solidFill>
                <a:latin typeface="Times New Roman" panose="02020603050405020304" pitchFamily="18" charset="0"/>
                <a:cs typeface="Times New Roman" panose="02020603050405020304" pitchFamily="18" charset="0"/>
              </a:rPr>
              <a:t>veya</a:t>
            </a:r>
            <a:r>
              <a:rPr lang="tr-TR" sz="2200" spc="150"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5" dirty="0" smtClean="0">
                <a:solidFill>
                  <a:schemeClr val="accent2">
                    <a:lumMod val="75000"/>
                  </a:schemeClr>
                </a:solidFill>
                <a:latin typeface="Times New Roman" panose="02020603050405020304" pitchFamily="18" charset="0"/>
                <a:cs typeface="Times New Roman" panose="02020603050405020304" pitchFamily="18" charset="0"/>
              </a:rPr>
              <a:t>eşinin ölümünü</a:t>
            </a:r>
            <a:r>
              <a:rPr lang="tr-TR" sz="2200" spc="-1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2200" spc="-5" dirty="0">
                <a:solidFill>
                  <a:schemeClr val="accent2">
                    <a:lumMod val="75000"/>
                  </a:schemeClr>
                </a:solidFill>
                <a:latin typeface="Times New Roman" panose="02020603050405020304" pitchFamily="18" charset="0"/>
                <a:cs typeface="Times New Roman" panose="02020603050405020304" pitchFamily="18" charset="0"/>
              </a:rPr>
              <a:t>takip eden aybaşından itibaren</a:t>
            </a:r>
            <a:r>
              <a:rPr lang="tr-TR" sz="2200" spc="215"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10" dirty="0">
                <a:solidFill>
                  <a:schemeClr val="accent2">
                    <a:lumMod val="75000"/>
                  </a:schemeClr>
                </a:solidFill>
                <a:latin typeface="Times New Roman" panose="02020603050405020304" pitchFamily="18" charset="0"/>
                <a:cs typeface="Times New Roman" panose="02020603050405020304" pitchFamily="18" charset="0"/>
              </a:rPr>
              <a:t>kaybeder(657</a:t>
            </a:r>
            <a:r>
              <a:rPr lang="tr-TR" sz="2200" spc="60"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5"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2200" spc="-10" dirty="0" smtClean="0">
                <a:solidFill>
                  <a:schemeClr val="accent2">
                    <a:lumMod val="75000"/>
                  </a:schemeClr>
                </a:solidFill>
                <a:latin typeface="Times New Roman" panose="02020603050405020304" pitchFamily="18" charset="0"/>
                <a:cs typeface="Times New Roman" panose="02020603050405020304" pitchFamily="18" charset="0"/>
              </a:rPr>
              <a:t>205</a:t>
            </a:r>
            <a:r>
              <a:rPr lang="tr-TR" sz="2200" spc="-10" dirty="0">
                <a:solidFill>
                  <a:schemeClr val="accent2">
                    <a:lumMod val="75000"/>
                  </a:schemeClr>
                </a:solidFill>
                <a:latin typeface="Times New Roman" panose="02020603050405020304" pitchFamily="18" charset="0"/>
                <a:cs typeface="Times New Roman" panose="02020603050405020304" pitchFamily="18" charset="0"/>
              </a:rPr>
              <a:t>.</a:t>
            </a:r>
            <a:r>
              <a:rPr lang="tr-TR" sz="2200" spc="10" dirty="0">
                <a:solidFill>
                  <a:schemeClr val="accent2">
                    <a:lumMod val="75000"/>
                  </a:schemeClr>
                </a:solidFill>
                <a:latin typeface="Times New Roman" panose="02020603050405020304" pitchFamily="18" charset="0"/>
                <a:cs typeface="Times New Roman" panose="02020603050405020304" pitchFamily="18" charset="0"/>
              </a:rPr>
              <a:t> </a:t>
            </a:r>
            <a:r>
              <a:rPr lang="tr-TR" sz="2200" spc="-5" dirty="0">
                <a:solidFill>
                  <a:schemeClr val="accent2">
                    <a:lumMod val="75000"/>
                  </a:schemeClr>
                </a:solidFill>
                <a:latin typeface="Times New Roman" panose="02020603050405020304" pitchFamily="18" charset="0"/>
                <a:cs typeface="Times New Roman" panose="02020603050405020304" pitchFamily="18" charset="0"/>
              </a:rPr>
              <a:t>madd</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e</a:t>
            </a:r>
            <a:r>
              <a:rPr lang="tr-TR" sz="2000" spc="-5" dirty="0" smtClean="0">
                <a:solidFill>
                  <a:schemeClr val="accent2">
                    <a:lumMod val="75000"/>
                  </a:schemeClr>
                </a:solidFill>
                <a:latin typeface="Times New Roman" panose="02020603050405020304" pitchFamily="18" charset="0"/>
                <a:cs typeface="Times New Roman" panose="02020603050405020304" pitchFamily="18" charset="0"/>
              </a:rPr>
              <a:t>)</a:t>
            </a:r>
          </a:p>
          <a:p>
            <a:pPr marL="12700" marR="5080" indent="0" algn="just">
              <a:lnSpc>
                <a:spcPct val="100000"/>
              </a:lnSpc>
              <a:spcBef>
                <a:spcPts val="5"/>
              </a:spcBef>
              <a:buNone/>
              <a:tabLst>
                <a:tab pos="1906905" algn="l"/>
                <a:tab pos="2374900" algn="l"/>
                <a:tab pos="3022600" algn="l"/>
                <a:tab pos="4248150" algn="l"/>
                <a:tab pos="4911090" algn="l"/>
                <a:tab pos="6092825" algn="l"/>
                <a:tab pos="7746365" algn="l"/>
                <a:tab pos="9166860" algn="l"/>
                <a:tab pos="9991725" algn="l"/>
                <a:tab pos="10838815" algn="l"/>
                <a:tab pos="11716385" algn="l"/>
              </a:tabLst>
            </a:pPr>
            <a:endParaRPr lang="tr-TR" sz="2000" spc="-5" dirty="0">
              <a:solidFill>
                <a:schemeClr val="accent2">
                  <a:lumMod val="75000"/>
                </a:schemeClr>
              </a:solidFill>
              <a:latin typeface="Times New Roman" panose="02020603050405020304" pitchFamily="18" charset="0"/>
              <a:cs typeface="Times New Roman" panose="02020603050405020304" pitchFamily="18" charset="0"/>
            </a:endParaRPr>
          </a:p>
          <a:p>
            <a:pPr marL="12700" marR="5080" indent="0" algn="just">
              <a:lnSpc>
                <a:spcPct val="100000"/>
              </a:lnSpc>
              <a:spcBef>
                <a:spcPts val="5"/>
              </a:spcBef>
              <a:buNone/>
              <a:tabLst>
                <a:tab pos="1906905" algn="l"/>
                <a:tab pos="2374900" algn="l"/>
                <a:tab pos="3022600" algn="l"/>
                <a:tab pos="4248150" algn="l"/>
                <a:tab pos="4911090" algn="l"/>
                <a:tab pos="6092825" algn="l"/>
                <a:tab pos="7746365" algn="l"/>
                <a:tab pos="9166860" algn="l"/>
                <a:tab pos="9991725" algn="l"/>
                <a:tab pos="10838815" algn="l"/>
                <a:tab pos="11716385" algn="l"/>
              </a:tabLst>
            </a:pPr>
            <a:endParaRPr lang="tr-TR" sz="2000" dirty="0">
              <a:solidFill>
                <a:schemeClr val="accent2">
                  <a:lumMod val="75000"/>
                </a:schemeClr>
              </a:solidFill>
              <a:latin typeface="Times New Roman" panose="02020603050405020304" pitchFamily="18" charset="0"/>
              <a:cs typeface="Times New Roman" panose="02020603050405020304" pitchFamily="18" charset="0"/>
            </a:endParaRPr>
          </a:p>
          <a:p>
            <a:pPr>
              <a:lnSpc>
                <a:spcPct val="100000"/>
              </a:lnSpc>
              <a:spcBef>
                <a:spcPts val="15"/>
              </a:spcBef>
            </a:pPr>
            <a:endParaRPr lang="tr-TR" sz="3000" dirty="0">
              <a:latin typeface="Times New Roman"/>
              <a:cs typeface="Times New Roman"/>
            </a:endParaRPr>
          </a:p>
          <a:p>
            <a:pPr marL="0" indent="0" algn="just">
              <a:buNone/>
            </a:pPr>
            <a:endParaRPr lang="tr-TR" sz="22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72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563562"/>
          </a:xfrm>
        </p:spPr>
        <p:txBody>
          <a:bodyPr>
            <a:normAutofit fontScale="90000"/>
          </a:bodyPr>
          <a:lstStyle/>
          <a:p>
            <a:pPr algn="ctr"/>
            <a:r>
              <a:rPr lang="tr-TR" b="1" dirty="0" smtClean="0">
                <a:solidFill>
                  <a:schemeClr val="accent2">
                    <a:lumMod val="50000"/>
                  </a:schemeClr>
                </a:solidFill>
              </a:rPr>
              <a:t>SOSYAL YARDIMLAR /çocuk yardımı</a:t>
            </a:r>
            <a:endParaRPr lang="tr-TR" b="1" dirty="0"/>
          </a:p>
        </p:txBody>
      </p:sp>
      <p:sp>
        <p:nvSpPr>
          <p:cNvPr id="3" name="İçerik Yer Tutucusu 2"/>
          <p:cNvSpPr>
            <a:spLocks noGrp="1"/>
          </p:cNvSpPr>
          <p:nvPr>
            <p:ph sz="quarter" idx="1"/>
          </p:nvPr>
        </p:nvSpPr>
        <p:spPr>
          <a:xfrm>
            <a:off x="457200" y="762000"/>
            <a:ext cx="8001000" cy="5943600"/>
          </a:xfrm>
        </p:spPr>
        <p:txBody>
          <a:bodyPr>
            <a:normAutofit/>
          </a:bodyPr>
          <a:lstStyle/>
          <a:p>
            <a:pPr marL="0" indent="0">
              <a:lnSpc>
                <a:spcPct val="100000"/>
              </a:lnSpc>
              <a:spcBef>
                <a:spcPts val="5"/>
              </a:spcBef>
              <a:buNone/>
            </a:pPr>
            <a:r>
              <a:rPr lang="tr-TR" b="1" dirty="0" smtClean="0">
                <a:solidFill>
                  <a:srgbClr val="FF0000"/>
                </a:solidFill>
                <a:latin typeface="Century Gothic"/>
                <a:cs typeface="Century Gothic"/>
              </a:rPr>
              <a:t>Çocuk İçin:</a:t>
            </a:r>
          </a:p>
          <a:p>
            <a:pPr>
              <a:lnSpc>
                <a:spcPct val="100000"/>
              </a:lnSpc>
              <a:spcBef>
                <a:spcPts val="5"/>
              </a:spcBef>
              <a:buFont typeface="Wingdings" panose="05000000000000000000" pitchFamily="2" charset="2"/>
              <a:buChar char="Ø"/>
            </a:pP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Karı </a:t>
            </a:r>
            <a:r>
              <a:rPr lang="tr-TR" sz="2000" dirty="0">
                <a:solidFill>
                  <a:schemeClr val="accent2">
                    <a:lumMod val="75000"/>
                  </a:schemeClr>
                </a:solidFill>
                <a:latin typeface="Times New Roman" panose="02020603050405020304" pitchFamily="18" charset="0"/>
                <a:cs typeface="Times New Roman" panose="02020603050405020304" pitchFamily="18" charset="0"/>
              </a:rPr>
              <a:t>ve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kocanın her </a:t>
            </a:r>
            <a:r>
              <a:rPr lang="tr-TR" sz="2000" dirty="0">
                <a:solidFill>
                  <a:schemeClr val="accent2">
                    <a:lumMod val="75000"/>
                  </a:schemeClr>
                </a:solidFill>
                <a:latin typeface="Times New Roman" panose="02020603050405020304" pitchFamily="18" charset="0"/>
                <a:cs typeface="Times New Roman" panose="02020603050405020304" pitchFamily="18" charset="0"/>
              </a:rPr>
              <a:t>ikisi de memur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iseler </a:t>
            </a:r>
            <a:r>
              <a:rPr lang="tr-TR" sz="2000" dirty="0">
                <a:solidFill>
                  <a:schemeClr val="accent2">
                    <a:lumMod val="75000"/>
                  </a:schemeClr>
                </a:solidFill>
                <a:latin typeface="Times New Roman" panose="02020603050405020304" pitchFamily="18" charset="0"/>
                <a:cs typeface="Times New Roman" panose="02020603050405020304" pitchFamily="18" charset="0"/>
              </a:rPr>
              <a:t>bu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ödenek yalnız kocaya verilir.</a:t>
            </a:r>
            <a:r>
              <a:rPr lang="tr-TR" sz="2000" spc="-140" dirty="0">
                <a:solidFill>
                  <a:schemeClr val="accent2">
                    <a:lumMod val="75000"/>
                  </a:schemeClr>
                </a:solidFill>
                <a:latin typeface="Times New Roman" panose="02020603050405020304" pitchFamily="18" charset="0"/>
                <a:cs typeface="Times New Roman" panose="02020603050405020304" pitchFamily="18" charset="0"/>
              </a:rPr>
              <a:t> </a:t>
            </a:r>
            <a:r>
              <a:rPr lang="tr-TR" sz="2000" dirty="0">
                <a:solidFill>
                  <a:schemeClr val="accent2">
                    <a:lumMod val="75000"/>
                  </a:schemeClr>
                </a:solidFill>
                <a:latin typeface="Times New Roman" panose="02020603050405020304" pitchFamily="18" charset="0"/>
                <a:cs typeface="Times New Roman" panose="02020603050405020304" pitchFamily="18" charset="0"/>
              </a:rPr>
              <a:t>(md.203</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a:t>
            </a:r>
          </a:p>
          <a:p>
            <a:pPr>
              <a:lnSpc>
                <a:spcPct val="100000"/>
              </a:lnSpc>
              <a:spcBef>
                <a:spcPts val="5"/>
              </a:spcBef>
              <a:buFont typeface="Wingdings" panose="05000000000000000000" pitchFamily="2" charset="2"/>
              <a:buChar char="Ø"/>
            </a:pPr>
            <a:endParaRPr lang="tr-TR" sz="2000" spc="-5" dirty="0">
              <a:solidFill>
                <a:schemeClr val="accent2">
                  <a:lumMod val="75000"/>
                </a:schemeClr>
              </a:solidFill>
              <a:latin typeface="Times New Roman" panose="02020603050405020304" pitchFamily="18" charset="0"/>
              <a:cs typeface="Times New Roman" panose="02020603050405020304" pitchFamily="18" charset="0"/>
            </a:endParaRPr>
          </a:p>
          <a:p>
            <a:pPr algn="just">
              <a:lnSpc>
                <a:spcPct val="100000"/>
              </a:lnSpc>
              <a:spcBef>
                <a:spcPts val="5"/>
              </a:spcBef>
              <a:buFont typeface="Wingdings" panose="05000000000000000000" pitchFamily="2" charset="2"/>
              <a:buChar char="Ø"/>
            </a:pPr>
            <a:r>
              <a:rPr lang="tr-TR" sz="2000" spc="-5" dirty="0" smtClean="0">
                <a:solidFill>
                  <a:schemeClr val="accent2">
                    <a:lumMod val="75000"/>
                  </a:schemeClr>
                </a:solidFill>
                <a:latin typeface="Times New Roman" panose="02020603050405020304" pitchFamily="18" charset="0"/>
                <a:cs typeface="Times New Roman" panose="02020603050405020304" pitchFamily="18" charset="0"/>
              </a:rPr>
              <a:t>Eşlerden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birinin iş akdi </a:t>
            </a:r>
            <a:r>
              <a:rPr lang="tr-TR" sz="2000" dirty="0">
                <a:solidFill>
                  <a:schemeClr val="accent2">
                    <a:lumMod val="75000"/>
                  </a:schemeClr>
                </a:solidFill>
                <a:latin typeface="Times New Roman" panose="02020603050405020304" pitchFamily="18" charset="0"/>
                <a:cs typeface="Times New Roman" panose="02020603050405020304" pitchFamily="18" charset="0"/>
              </a:rPr>
              <a:t>veya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toplu </a:t>
            </a:r>
            <a:r>
              <a:rPr lang="tr-TR" sz="2000" spc="-10" dirty="0">
                <a:solidFill>
                  <a:schemeClr val="accent2">
                    <a:lumMod val="75000"/>
                  </a:schemeClr>
                </a:solidFill>
                <a:latin typeface="Times New Roman" panose="02020603050405020304" pitchFamily="18" charset="0"/>
                <a:cs typeface="Times New Roman" panose="02020603050405020304" pitchFamily="18" charset="0"/>
              </a:rPr>
              <a:t>sözleşme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gereği çocukları için yapılan aile yardımı </a:t>
            </a:r>
            <a:r>
              <a:rPr lang="tr-TR" sz="2000" spc="-10" dirty="0">
                <a:solidFill>
                  <a:schemeClr val="accent2">
                    <a:lumMod val="75000"/>
                  </a:schemeClr>
                </a:solidFill>
                <a:latin typeface="Times New Roman" panose="02020603050405020304" pitchFamily="18" charset="0"/>
                <a:cs typeface="Times New Roman" panose="02020603050405020304" pitchFamily="18" charset="0"/>
              </a:rPr>
              <a:t>ödeneği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daha düşük ise, yalnız aradaki </a:t>
            </a:r>
            <a:r>
              <a:rPr lang="tr-TR" sz="2000" dirty="0">
                <a:solidFill>
                  <a:schemeClr val="accent2">
                    <a:lumMod val="75000"/>
                  </a:schemeClr>
                </a:solidFill>
                <a:latin typeface="Times New Roman" panose="02020603050405020304" pitchFamily="18" charset="0"/>
                <a:cs typeface="Times New Roman" panose="02020603050405020304" pitchFamily="18" charset="0"/>
              </a:rPr>
              <a:t>fark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ödenir. </a:t>
            </a:r>
            <a:endParaRPr lang="tr-TR" sz="2000" spc="-5" dirty="0" smtClean="0">
              <a:solidFill>
                <a:schemeClr val="accent2">
                  <a:lumMod val="75000"/>
                </a:schemeClr>
              </a:solidFill>
              <a:latin typeface="Times New Roman" panose="02020603050405020304" pitchFamily="18" charset="0"/>
              <a:cs typeface="Times New Roman" panose="02020603050405020304" pitchFamily="18" charset="0"/>
            </a:endParaRPr>
          </a:p>
          <a:p>
            <a:pPr algn="just">
              <a:lnSpc>
                <a:spcPct val="100000"/>
              </a:lnSpc>
              <a:spcBef>
                <a:spcPts val="5"/>
              </a:spcBef>
              <a:buFont typeface="Wingdings" panose="05000000000000000000" pitchFamily="2" charset="2"/>
              <a:buChar char="Ø"/>
            </a:pPr>
            <a:endParaRPr lang="tr-TR" sz="2000" b="1" spc="-5" dirty="0" smtClean="0">
              <a:solidFill>
                <a:schemeClr val="accent2">
                  <a:lumMod val="75000"/>
                </a:schemeClr>
              </a:solidFill>
              <a:latin typeface="Times New Roman" panose="02020603050405020304" pitchFamily="18" charset="0"/>
              <a:cs typeface="Times New Roman" panose="02020603050405020304" pitchFamily="18" charset="0"/>
            </a:endParaRPr>
          </a:p>
          <a:p>
            <a:pPr algn="just">
              <a:lnSpc>
                <a:spcPct val="100000"/>
              </a:lnSpc>
              <a:spcBef>
                <a:spcPts val="5"/>
              </a:spcBef>
              <a:buFont typeface="Wingdings" panose="05000000000000000000" pitchFamily="2" charset="2"/>
              <a:buChar char="Ø"/>
            </a:pPr>
            <a:r>
              <a:rPr lang="tr-TR" sz="2000" b="1" spc="-5" dirty="0" smtClean="0">
                <a:solidFill>
                  <a:schemeClr val="accent2">
                    <a:lumMod val="75000"/>
                  </a:schemeClr>
                </a:solidFill>
                <a:latin typeface="Times New Roman" panose="02020603050405020304" pitchFamily="18" charset="0"/>
                <a:cs typeface="Times New Roman" panose="02020603050405020304" pitchFamily="18" charset="0"/>
              </a:rPr>
              <a:t>Boşanma</a:t>
            </a:r>
            <a:r>
              <a:rPr lang="tr-TR" sz="2000" b="1" spc="85"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2000" b="1" spc="-5" dirty="0">
                <a:solidFill>
                  <a:schemeClr val="accent2">
                    <a:lumMod val="75000"/>
                  </a:schemeClr>
                </a:solidFill>
                <a:latin typeface="Times New Roman" panose="02020603050405020304" pitchFamily="18" charset="0"/>
                <a:cs typeface="Times New Roman" panose="02020603050405020304" pitchFamily="18" charset="0"/>
              </a:rPr>
              <a:t>veya</a:t>
            </a:r>
            <a:r>
              <a:rPr lang="tr-TR" sz="2000" b="1" spc="95" dirty="0">
                <a:solidFill>
                  <a:schemeClr val="accent2">
                    <a:lumMod val="75000"/>
                  </a:schemeClr>
                </a:solidFill>
                <a:latin typeface="Times New Roman" panose="02020603050405020304" pitchFamily="18" charset="0"/>
                <a:cs typeface="Times New Roman" panose="02020603050405020304" pitchFamily="18" charset="0"/>
              </a:rPr>
              <a:t> </a:t>
            </a:r>
            <a:r>
              <a:rPr lang="tr-TR" sz="2000" b="1" spc="-5" dirty="0">
                <a:solidFill>
                  <a:schemeClr val="accent2">
                    <a:lumMod val="75000"/>
                  </a:schemeClr>
                </a:solidFill>
                <a:latin typeface="Times New Roman" panose="02020603050405020304" pitchFamily="18" charset="0"/>
                <a:cs typeface="Times New Roman" panose="02020603050405020304" pitchFamily="18" charset="0"/>
              </a:rPr>
              <a:t>ayrılık</a:t>
            </a:r>
            <a:r>
              <a:rPr lang="tr-TR" sz="2000" b="1" spc="90" dirty="0">
                <a:solidFill>
                  <a:schemeClr val="accent2">
                    <a:lumMod val="75000"/>
                  </a:schemeClr>
                </a:solidFill>
                <a:latin typeface="Times New Roman" panose="02020603050405020304" pitchFamily="18" charset="0"/>
                <a:cs typeface="Times New Roman" panose="02020603050405020304" pitchFamily="18" charset="0"/>
              </a:rPr>
              <a:t>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vukuunda</a:t>
            </a:r>
            <a:r>
              <a:rPr lang="tr-TR" sz="2000" spc="95" dirty="0">
                <a:solidFill>
                  <a:schemeClr val="accent2">
                    <a:lumMod val="75000"/>
                  </a:schemeClr>
                </a:solidFill>
                <a:latin typeface="Times New Roman" panose="02020603050405020304" pitchFamily="18" charset="0"/>
                <a:cs typeface="Times New Roman" panose="02020603050405020304" pitchFamily="18" charset="0"/>
              </a:rPr>
              <a:t> </a:t>
            </a:r>
            <a:r>
              <a:rPr lang="tr-TR" sz="2000" b="1" dirty="0">
                <a:solidFill>
                  <a:schemeClr val="accent2">
                    <a:lumMod val="75000"/>
                  </a:schemeClr>
                </a:solidFill>
                <a:latin typeface="Times New Roman" panose="02020603050405020304" pitchFamily="18" charset="0"/>
                <a:cs typeface="Times New Roman" panose="02020603050405020304" pitchFamily="18" charset="0"/>
              </a:rPr>
              <a:t>mahkeme</a:t>
            </a:r>
            <a:r>
              <a:rPr lang="tr-TR" sz="2000" spc="95" dirty="0">
                <a:solidFill>
                  <a:schemeClr val="accent2">
                    <a:lumMod val="75000"/>
                  </a:schemeClr>
                </a:solidFill>
                <a:latin typeface="Times New Roman" panose="02020603050405020304" pitchFamily="18" charset="0"/>
                <a:cs typeface="Times New Roman" panose="02020603050405020304" pitchFamily="18" charset="0"/>
              </a:rPr>
              <a:t> </a:t>
            </a:r>
            <a:r>
              <a:rPr lang="tr-TR" sz="2000" dirty="0">
                <a:solidFill>
                  <a:schemeClr val="accent2">
                    <a:lumMod val="75000"/>
                  </a:schemeClr>
                </a:solidFill>
                <a:latin typeface="Times New Roman" panose="02020603050405020304" pitchFamily="18" charset="0"/>
                <a:cs typeface="Times New Roman" panose="02020603050405020304" pitchFamily="18" charset="0"/>
              </a:rPr>
              <a:t>bu</a:t>
            </a:r>
            <a:r>
              <a:rPr lang="tr-TR" sz="2000" spc="100" dirty="0">
                <a:solidFill>
                  <a:schemeClr val="accent2">
                    <a:lumMod val="75000"/>
                  </a:schemeClr>
                </a:solidFill>
                <a:latin typeface="Times New Roman" panose="02020603050405020304" pitchFamily="18" charset="0"/>
                <a:cs typeface="Times New Roman" panose="02020603050405020304" pitchFamily="18" charset="0"/>
              </a:rPr>
              <a:t>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yardımın</a:t>
            </a:r>
            <a:r>
              <a:rPr lang="tr-TR" sz="2000" spc="100" dirty="0">
                <a:solidFill>
                  <a:schemeClr val="accent2">
                    <a:lumMod val="75000"/>
                  </a:schemeClr>
                </a:solidFill>
                <a:latin typeface="Times New Roman" panose="02020603050405020304" pitchFamily="18" charset="0"/>
                <a:cs typeface="Times New Roman" panose="02020603050405020304" pitchFamily="18" charset="0"/>
              </a:rPr>
              <a:t>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hangi</a:t>
            </a:r>
            <a:r>
              <a:rPr lang="tr-TR" sz="2000" spc="90" dirty="0">
                <a:solidFill>
                  <a:schemeClr val="accent2">
                    <a:lumMod val="75000"/>
                  </a:schemeClr>
                </a:solidFill>
                <a:latin typeface="Times New Roman" panose="02020603050405020304" pitchFamily="18" charset="0"/>
                <a:cs typeface="Times New Roman" panose="02020603050405020304" pitchFamily="18" charset="0"/>
              </a:rPr>
              <a:t>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tarafa</a:t>
            </a:r>
            <a:r>
              <a:rPr lang="tr-TR" sz="2000" spc="100" dirty="0">
                <a:solidFill>
                  <a:schemeClr val="accent2">
                    <a:lumMod val="75000"/>
                  </a:schemeClr>
                </a:solidFill>
                <a:latin typeface="Times New Roman" panose="02020603050405020304" pitchFamily="18" charset="0"/>
                <a:cs typeface="Times New Roman" panose="02020603050405020304" pitchFamily="18" charset="0"/>
              </a:rPr>
              <a:t> </a:t>
            </a:r>
            <a:r>
              <a:rPr lang="tr-TR" sz="2000" dirty="0">
                <a:solidFill>
                  <a:schemeClr val="accent2">
                    <a:lumMod val="75000"/>
                  </a:schemeClr>
                </a:solidFill>
                <a:latin typeface="Times New Roman" panose="02020603050405020304" pitchFamily="18" charset="0"/>
                <a:cs typeface="Times New Roman" panose="02020603050405020304" pitchFamily="18" charset="0"/>
              </a:rPr>
              <a:t>ve</a:t>
            </a:r>
            <a:r>
              <a:rPr lang="tr-TR" sz="2000" spc="90" dirty="0">
                <a:solidFill>
                  <a:schemeClr val="accent2">
                    <a:lumMod val="75000"/>
                  </a:schemeClr>
                </a:solidFill>
                <a:latin typeface="Times New Roman" panose="02020603050405020304" pitchFamily="18" charset="0"/>
                <a:cs typeface="Times New Roman" panose="02020603050405020304" pitchFamily="18" charset="0"/>
              </a:rPr>
              <a:t> </a:t>
            </a:r>
            <a:r>
              <a:rPr lang="tr-TR" sz="2000" dirty="0">
                <a:solidFill>
                  <a:schemeClr val="accent2">
                    <a:lumMod val="75000"/>
                  </a:schemeClr>
                </a:solidFill>
                <a:latin typeface="Times New Roman" panose="02020603050405020304" pitchFamily="18" charset="0"/>
                <a:cs typeface="Times New Roman" panose="02020603050405020304" pitchFamily="18" charset="0"/>
              </a:rPr>
              <a:t>ne</a:t>
            </a:r>
            <a:r>
              <a:rPr lang="tr-TR" sz="2000" spc="90" dirty="0">
                <a:solidFill>
                  <a:schemeClr val="accent2">
                    <a:lumMod val="75000"/>
                  </a:schemeClr>
                </a:solidFill>
                <a:latin typeface="Times New Roman" panose="02020603050405020304" pitchFamily="18" charset="0"/>
                <a:cs typeface="Times New Roman" panose="02020603050405020304" pitchFamily="18" charset="0"/>
              </a:rPr>
              <a:t>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oranda</a:t>
            </a:r>
            <a:r>
              <a:rPr lang="tr-TR" sz="2000" spc="95" dirty="0">
                <a:solidFill>
                  <a:schemeClr val="accent2">
                    <a:lumMod val="75000"/>
                  </a:schemeClr>
                </a:solidFill>
                <a:latin typeface="Times New Roman" panose="02020603050405020304" pitchFamily="18" charset="0"/>
                <a:cs typeface="Times New Roman" panose="02020603050405020304" pitchFamily="18" charset="0"/>
              </a:rPr>
              <a:t> </a:t>
            </a:r>
            <a:r>
              <a:rPr lang="tr-TR" sz="2000" spc="-5" dirty="0" smtClean="0">
                <a:solidFill>
                  <a:schemeClr val="accent2">
                    <a:lumMod val="75000"/>
                  </a:schemeClr>
                </a:solidFill>
                <a:latin typeface="Times New Roman" panose="02020603050405020304" pitchFamily="18" charset="0"/>
                <a:cs typeface="Times New Roman" panose="02020603050405020304" pitchFamily="18" charset="0"/>
              </a:rPr>
              <a:t>verileceğini</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2000" spc="-5" dirty="0" smtClean="0">
                <a:solidFill>
                  <a:schemeClr val="accent2">
                    <a:lumMod val="75000"/>
                  </a:schemeClr>
                </a:solidFill>
                <a:latin typeface="Times New Roman" panose="02020603050405020304" pitchFamily="18" charset="0"/>
                <a:cs typeface="Times New Roman" panose="02020603050405020304" pitchFamily="18" charset="0"/>
              </a:rPr>
              <a:t>kararında</a:t>
            </a:r>
            <a:r>
              <a:rPr lang="tr-TR" sz="2000" spc="1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2000" spc="-5" dirty="0" smtClean="0">
                <a:solidFill>
                  <a:schemeClr val="accent2">
                    <a:lumMod val="75000"/>
                  </a:schemeClr>
                </a:solidFill>
                <a:latin typeface="Times New Roman" panose="02020603050405020304" pitchFamily="18" charset="0"/>
                <a:cs typeface="Times New Roman" panose="02020603050405020304" pitchFamily="18" charset="0"/>
              </a:rPr>
              <a:t>belirtir.</a:t>
            </a:r>
          </a:p>
          <a:p>
            <a:pPr algn="just">
              <a:lnSpc>
                <a:spcPct val="100000"/>
              </a:lnSpc>
              <a:spcBef>
                <a:spcPts val="5"/>
              </a:spcBef>
              <a:buFont typeface="Wingdings" panose="05000000000000000000" pitchFamily="2" charset="2"/>
              <a:buChar char="Ø"/>
            </a:pPr>
            <a:endParaRPr lang="tr-TR" sz="2000" spc="-5" dirty="0">
              <a:solidFill>
                <a:schemeClr val="accent2">
                  <a:lumMod val="75000"/>
                </a:schemeClr>
              </a:solidFill>
              <a:latin typeface="Times New Roman" panose="02020603050405020304" pitchFamily="18" charset="0"/>
              <a:cs typeface="Times New Roman" panose="02020603050405020304" pitchFamily="18" charset="0"/>
            </a:endParaRPr>
          </a:p>
          <a:p>
            <a:pPr algn="just">
              <a:lnSpc>
                <a:spcPct val="100000"/>
              </a:lnSpc>
              <a:spcBef>
                <a:spcPts val="5"/>
              </a:spcBef>
              <a:buFont typeface="Wingdings" panose="05000000000000000000" pitchFamily="2" charset="2"/>
              <a:buChar char="Ø"/>
            </a:pPr>
            <a:r>
              <a:rPr lang="tr-TR" sz="2000" spc="-5" dirty="0" smtClean="0">
                <a:solidFill>
                  <a:schemeClr val="accent2">
                    <a:lumMod val="75000"/>
                  </a:schemeClr>
                </a:solidFill>
                <a:latin typeface="Times New Roman" panose="02020603050405020304" pitchFamily="18" charset="0"/>
                <a:cs typeface="Times New Roman" panose="02020603050405020304" pitchFamily="18" charset="0"/>
              </a:rPr>
              <a:t>Devlet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memurlarının </a:t>
            </a:r>
            <a:r>
              <a:rPr lang="tr-TR" sz="2000" spc="-10" dirty="0">
                <a:solidFill>
                  <a:schemeClr val="accent2">
                    <a:lumMod val="75000"/>
                  </a:schemeClr>
                </a:solidFill>
                <a:latin typeface="Times New Roman" panose="02020603050405020304" pitchFamily="18" charset="0"/>
                <a:cs typeface="Times New Roman" panose="02020603050405020304" pitchFamily="18" charset="0"/>
              </a:rPr>
              <a:t>geçimini </a:t>
            </a:r>
            <a:r>
              <a:rPr lang="tr-TR" sz="2000" spc="-5" dirty="0">
                <a:solidFill>
                  <a:schemeClr val="accent2">
                    <a:lumMod val="75000"/>
                  </a:schemeClr>
                </a:solidFill>
                <a:latin typeface="Times New Roman" panose="02020603050405020304" pitchFamily="18" charset="0"/>
                <a:cs typeface="Times New Roman" panose="02020603050405020304" pitchFamily="18" charset="0"/>
              </a:rPr>
              <a:t>sağladığı </a:t>
            </a:r>
            <a:r>
              <a:rPr lang="tr-TR" sz="2000" b="1" spc="-5" dirty="0">
                <a:solidFill>
                  <a:schemeClr val="accent2">
                    <a:lumMod val="75000"/>
                  </a:schemeClr>
                </a:solidFill>
                <a:latin typeface="Times New Roman" panose="02020603050405020304" pitchFamily="18" charset="0"/>
                <a:cs typeface="Times New Roman" panose="02020603050405020304" pitchFamily="18" charset="0"/>
              </a:rPr>
              <a:t>üvey </a:t>
            </a:r>
            <a:r>
              <a:rPr lang="tr-TR" sz="2000" b="1" spc="-10" dirty="0">
                <a:solidFill>
                  <a:schemeClr val="accent2">
                    <a:lumMod val="75000"/>
                  </a:schemeClr>
                </a:solidFill>
                <a:latin typeface="Times New Roman" panose="02020603050405020304" pitchFamily="18" charset="0"/>
                <a:cs typeface="Times New Roman" panose="02020603050405020304" pitchFamily="18" charset="0"/>
              </a:rPr>
              <a:t>çocukları ile </a:t>
            </a:r>
            <a:r>
              <a:rPr lang="tr-TR" sz="2000" b="1" dirty="0">
                <a:solidFill>
                  <a:schemeClr val="accent2">
                    <a:lumMod val="75000"/>
                  </a:schemeClr>
                </a:solidFill>
                <a:latin typeface="Times New Roman" panose="02020603050405020304" pitchFamily="18" charset="0"/>
                <a:cs typeface="Times New Roman" panose="02020603050405020304" pitchFamily="18" charset="0"/>
              </a:rPr>
              <a:t>evlat </a:t>
            </a:r>
            <a:r>
              <a:rPr lang="tr-TR" sz="2000" b="1" spc="-5" dirty="0">
                <a:solidFill>
                  <a:schemeClr val="accent2">
                    <a:lumMod val="75000"/>
                  </a:schemeClr>
                </a:solidFill>
                <a:latin typeface="Times New Roman" panose="02020603050405020304" pitchFamily="18" charset="0"/>
                <a:cs typeface="Times New Roman" panose="02020603050405020304" pitchFamily="18" charset="0"/>
              </a:rPr>
              <a:t>edinilen çocuklar </a:t>
            </a:r>
            <a:r>
              <a:rPr lang="tr-TR" sz="2000" b="1" spc="-10" dirty="0">
                <a:solidFill>
                  <a:schemeClr val="accent2">
                    <a:lumMod val="75000"/>
                  </a:schemeClr>
                </a:solidFill>
                <a:latin typeface="Times New Roman" panose="02020603050405020304" pitchFamily="18" charset="0"/>
                <a:cs typeface="Times New Roman" panose="02020603050405020304" pitchFamily="18" charset="0"/>
              </a:rPr>
              <a:t>içinde </a:t>
            </a:r>
            <a:r>
              <a:rPr lang="tr-TR" sz="2000" b="1" spc="-5" dirty="0">
                <a:solidFill>
                  <a:schemeClr val="accent2">
                    <a:lumMod val="75000"/>
                  </a:schemeClr>
                </a:solidFill>
                <a:latin typeface="Times New Roman" panose="02020603050405020304" pitchFamily="18" charset="0"/>
                <a:cs typeface="Times New Roman" panose="02020603050405020304" pitchFamily="18" charset="0"/>
              </a:rPr>
              <a:t>bu  ödenek</a:t>
            </a:r>
            <a:r>
              <a:rPr lang="tr-TR" sz="2000" b="1" spc="-25" dirty="0">
                <a:solidFill>
                  <a:schemeClr val="accent2">
                    <a:lumMod val="75000"/>
                  </a:schemeClr>
                </a:solidFill>
                <a:latin typeface="Times New Roman" panose="02020603050405020304" pitchFamily="18" charset="0"/>
                <a:cs typeface="Times New Roman" panose="02020603050405020304" pitchFamily="18" charset="0"/>
              </a:rPr>
              <a:t> </a:t>
            </a:r>
            <a:r>
              <a:rPr lang="tr-TR" sz="2000" b="1" spc="-5" dirty="0">
                <a:solidFill>
                  <a:schemeClr val="accent2">
                    <a:lumMod val="75000"/>
                  </a:schemeClr>
                </a:solidFill>
                <a:latin typeface="Times New Roman" panose="02020603050405020304" pitchFamily="18" charset="0"/>
                <a:cs typeface="Times New Roman" panose="02020603050405020304" pitchFamily="18" charset="0"/>
              </a:rPr>
              <a:t>verilir</a:t>
            </a:r>
            <a:r>
              <a:rPr lang="tr-TR" sz="2000" b="1" spc="-5" dirty="0" smtClean="0">
                <a:solidFill>
                  <a:schemeClr val="accent2">
                    <a:lumMod val="75000"/>
                  </a:schemeClr>
                </a:solidFill>
                <a:latin typeface="Times New Roman" panose="02020603050405020304" pitchFamily="18" charset="0"/>
                <a:cs typeface="Times New Roman" panose="02020603050405020304" pitchFamily="18" charset="0"/>
              </a:rPr>
              <a:t>.</a:t>
            </a:r>
          </a:p>
          <a:p>
            <a:pPr marL="0" indent="0" algn="just">
              <a:spcBef>
                <a:spcPts val="5"/>
              </a:spcBef>
              <a:buNone/>
            </a:pPr>
            <a:endParaRPr lang="tr-TR" sz="2000" spc="-5" dirty="0" smtClean="0">
              <a:solidFill>
                <a:schemeClr val="accent2">
                  <a:lumMod val="75000"/>
                </a:schemeClr>
              </a:solidFill>
              <a:latin typeface="Times New Roman" panose="02020603050405020304" pitchFamily="18" charset="0"/>
              <a:cs typeface="Times New Roman" panose="02020603050405020304" pitchFamily="18" charset="0"/>
            </a:endParaRPr>
          </a:p>
          <a:p>
            <a:pPr algn="just">
              <a:spcBef>
                <a:spcPts val="5"/>
              </a:spcBef>
              <a:buFont typeface="Wingdings" panose="05000000000000000000" pitchFamily="2" charset="2"/>
              <a:buChar char="Ø"/>
            </a:pPr>
            <a:r>
              <a:rPr lang="tr-TR" sz="2000" dirty="0">
                <a:solidFill>
                  <a:schemeClr val="accent2">
                    <a:lumMod val="75000"/>
                  </a:schemeClr>
                </a:solidFill>
                <a:latin typeface="Times New Roman" panose="02020603050405020304" pitchFamily="18" charset="0"/>
                <a:cs typeface="Times New Roman" panose="02020603050405020304" pitchFamily="18" charset="0"/>
              </a:rPr>
              <a:t>Özürlülük Ölçütü, Sınıflandırması ve Özürlülere Verilecek Sağlık Kurulu Raporları Hakkında Yönetmelik hükümlerine göre </a:t>
            </a:r>
            <a:r>
              <a:rPr lang="tr-TR" sz="2000" b="1" dirty="0">
                <a:solidFill>
                  <a:schemeClr val="accent2">
                    <a:lumMod val="75000"/>
                  </a:schemeClr>
                </a:solidFill>
                <a:latin typeface="Times New Roman" panose="02020603050405020304" pitchFamily="18" charset="0"/>
                <a:cs typeface="Times New Roman" panose="02020603050405020304" pitchFamily="18" charset="0"/>
              </a:rPr>
              <a:t>en az %40 engelli olan çocuklar için %50 artırımlı olarak ödenir</a:t>
            </a:r>
            <a:r>
              <a:rPr lang="tr-TR" sz="2000" b="1" dirty="0" smtClean="0">
                <a:solidFill>
                  <a:schemeClr val="accent2">
                    <a:lumMod val="75000"/>
                  </a:schemeClr>
                </a:solidFill>
                <a:latin typeface="Times New Roman" panose="02020603050405020304" pitchFamily="18" charset="0"/>
                <a:cs typeface="Times New Roman" panose="02020603050405020304" pitchFamily="18" charset="0"/>
              </a:rPr>
              <a:t>.</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(5 dönem toplu sözleşme 39. madde)</a:t>
            </a:r>
            <a:endParaRPr lang="tr-TR" sz="2000" dirty="0">
              <a:solidFill>
                <a:schemeClr val="accent2">
                  <a:lumMod val="75000"/>
                </a:schemeClr>
              </a:solidFill>
              <a:latin typeface="Times New Roman" panose="02020603050405020304" pitchFamily="18" charset="0"/>
              <a:cs typeface="Times New Roman" panose="02020603050405020304" pitchFamily="18" charset="0"/>
            </a:endParaRPr>
          </a:p>
          <a:p>
            <a:pPr algn="just">
              <a:spcBef>
                <a:spcPts val="5"/>
              </a:spcBef>
              <a:buFont typeface="Wingdings" panose="05000000000000000000" pitchFamily="2" charset="2"/>
              <a:buChar char="Ø"/>
            </a:pPr>
            <a:endParaRPr lang="tr-TR" sz="2200" spc="-5" dirty="0">
              <a:solidFill>
                <a:schemeClr val="accent2">
                  <a:lumMod val="75000"/>
                </a:schemeClr>
              </a:solidFill>
              <a:latin typeface="Times New Roman" panose="02020603050405020304" pitchFamily="18" charset="0"/>
              <a:cs typeface="Times New Roman" panose="02020603050405020304" pitchFamily="18" charset="0"/>
            </a:endParaRPr>
          </a:p>
          <a:p>
            <a:pPr algn="just">
              <a:lnSpc>
                <a:spcPct val="100000"/>
              </a:lnSpc>
              <a:spcBef>
                <a:spcPts val="5"/>
              </a:spcBef>
              <a:buFont typeface="Wingdings" panose="05000000000000000000" pitchFamily="2" charset="2"/>
              <a:buChar char="Ø"/>
            </a:pPr>
            <a:endParaRPr lang="tr-TR" dirty="0">
              <a:solidFill>
                <a:schemeClr val="accent2">
                  <a:lumMod val="75000"/>
                </a:schemeClr>
              </a:solidFill>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2325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411162"/>
          </a:xfrm>
        </p:spPr>
        <p:txBody>
          <a:bodyPr>
            <a:normAutofit fontScale="90000"/>
          </a:bodyPr>
          <a:lstStyle/>
          <a:p>
            <a:pPr algn="ctr"/>
            <a:r>
              <a:rPr lang="tr-TR" b="1" dirty="0" smtClean="0">
                <a:solidFill>
                  <a:schemeClr val="accent2">
                    <a:lumMod val="50000"/>
                  </a:schemeClr>
                </a:solidFill>
              </a:rPr>
              <a:t>SOSYAL YARDIMLAR /çocuk yardımı</a:t>
            </a:r>
            <a:endParaRPr lang="tr-TR" b="1" dirty="0"/>
          </a:p>
        </p:txBody>
      </p:sp>
      <p:sp>
        <p:nvSpPr>
          <p:cNvPr id="3" name="İçerik Yer Tutucusu 2"/>
          <p:cNvSpPr>
            <a:spLocks noGrp="1"/>
          </p:cNvSpPr>
          <p:nvPr>
            <p:ph sz="quarter" idx="1"/>
          </p:nvPr>
        </p:nvSpPr>
        <p:spPr>
          <a:xfrm>
            <a:off x="457200" y="914400"/>
            <a:ext cx="7467600" cy="5559552"/>
          </a:xfrm>
        </p:spPr>
        <p:txBody>
          <a:bodyPr>
            <a:normAutofit fontScale="77500" lnSpcReduction="20000"/>
          </a:bodyPr>
          <a:lstStyle/>
          <a:p>
            <a:pPr marL="12700" indent="0">
              <a:lnSpc>
                <a:spcPct val="120000"/>
              </a:lnSpc>
              <a:buNone/>
              <a:tabLst>
                <a:tab pos="323850" algn="l"/>
              </a:tabLst>
            </a:pPr>
            <a:r>
              <a:rPr lang="tr-TR" spc="-5" dirty="0">
                <a:solidFill>
                  <a:schemeClr val="accent2">
                    <a:lumMod val="75000"/>
                  </a:schemeClr>
                </a:solidFill>
                <a:latin typeface="Times New Roman" panose="02020603050405020304" pitchFamily="18" charset="0"/>
                <a:cs typeface="Times New Roman" panose="02020603050405020304" pitchFamily="18" charset="0"/>
              </a:rPr>
              <a:t>Memur,</a:t>
            </a:r>
            <a:r>
              <a:rPr lang="tr-TR" spc="350" dirty="0">
                <a:solidFill>
                  <a:schemeClr val="accent2">
                    <a:lumMod val="75000"/>
                  </a:schemeClr>
                </a:solidFill>
                <a:latin typeface="Times New Roman" panose="02020603050405020304" pitchFamily="18" charset="0"/>
                <a:cs typeface="Times New Roman" panose="02020603050405020304" pitchFamily="18" charset="0"/>
              </a:rPr>
              <a:t> </a:t>
            </a:r>
            <a:r>
              <a:rPr lang="tr-TR" spc="-5" dirty="0">
                <a:solidFill>
                  <a:schemeClr val="accent2">
                    <a:lumMod val="75000"/>
                  </a:schemeClr>
                </a:solidFill>
                <a:latin typeface="Times New Roman" panose="02020603050405020304" pitchFamily="18" charset="0"/>
                <a:cs typeface="Times New Roman" panose="02020603050405020304" pitchFamily="18" charset="0"/>
              </a:rPr>
              <a:t>çocuk</a:t>
            </a:r>
            <a:r>
              <a:rPr lang="tr-TR" spc="350" dirty="0">
                <a:solidFill>
                  <a:schemeClr val="accent2">
                    <a:lumMod val="75000"/>
                  </a:schemeClr>
                </a:solidFill>
                <a:latin typeface="Times New Roman" panose="02020603050405020304" pitchFamily="18" charset="0"/>
                <a:cs typeface="Times New Roman" panose="02020603050405020304" pitchFamily="18" charset="0"/>
              </a:rPr>
              <a:t> </a:t>
            </a:r>
            <a:r>
              <a:rPr lang="tr-TR" spc="-5" dirty="0">
                <a:solidFill>
                  <a:schemeClr val="accent2">
                    <a:lumMod val="75000"/>
                  </a:schemeClr>
                </a:solidFill>
                <a:latin typeface="Times New Roman" panose="02020603050405020304" pitchFamily="18" charset="0"/>
                <a:cs typeface="Times New Roman" panose="02020603050405020304" pitchFamily="18" charset="0"/>
              </a:rPr>
              <a:t>için</a:t>
            </a:r>
            <a:r>
              <a:rPr lang="tr-TR" spc="350" dirty="0">
                <a:solidFill>
                  <a:schemeClr val="accent2">
                    <a:lumMod val="75000"/>
                  </a:schemeClr>
                </a:solidFill>
                <a:latin typeface="Times New Roman" panose="02020603050405020304" pitchFamily="18" charset="0"/>
                <a:cs typeface="Times New Roman" panose="02020603050405020304" pitchFamily="18" charset="0"/>
              </a:rPr>
              <a:t> </a:t>
            </a:r>
            <a:r>
              <a:rPr lang="tr-TR" spc="-10" dirty="0">
                <a:solidFill>
                  <a:schemeClr val="accent2">
                    <a:lumMod val="75000"/>
                  </a:schemeClr>
                </a:solidFill>
                <a:latin typeface="Times New Roman" panose="02020603050405020304" pitchFamily="18" charset="0"/>
                <a:cs typeface="Times New Roman" panose="02020603050405020304" pitchFamily="18" charset="0"/>
              </a:rPr>
              <a:t>ödenen</a:t>
            </a:r>
            <a:r>
              <a:rPr lang="tr-TR" spc="355" dirty="0">
                <a:solidFill>
                  <a:schemeClr val="accent2">
                    <a:lumMod val="75000"/>
                  </a:schemeClr>
                </a:solidFill>
                <a:latin typeface="Times New Roman" panose="02020603050405020304" pitchFamily="18" charset="0"/>
                <a:cs typeface="Times New Roman" panose="02020603050405020304" pitchFamily="18" charset="0"/>
              </a:rPr>
              <a:t> </a:t>
            </a:r>
            <a:r>
              <a:rPr lang="tr-TR" spc="-5" dirty="0">
                <a:solidFill>
                  <a:schemeClr val="accent2">
                    <a:lumMod val="75000"/>
                  </a:schemeClr>
                </a:solidFill>
                <a:latin typeface="Times New Roman" panose="02020603050405020304" pitchFamily="18" charset="0"/>
                <a:cs typeface="Times New Roman" panose="02020603050405020304" pitchFamily="18" charset="0"/>
              </a:rPr>
              <a:t>yardım</a:t>
            </a:r>
            <a:r>
              <a:rPr lang="tr-TR" spc="355" dirty="0">
                <a:solidFill>
                  <a:schemeClr val="accent2">
                    <a:lumMod val="75000"/>
                  </a:schemeClr>
                </a:solidFill>
                <a:latin typeface="Times New Roman" panose="02020603050405020304" pitchFamily="18" charset="0"/>
                <a:cs typeface="Times New Roman" panose="02020603050405020304" pitchFamily="18" charset="0"/>
              </a:rPr>
              <a:t> </a:t>
            </a:r>
            <a:r>
              <a:rPr lang="tr-TR" spc="-5" dirty="0">
                <a:solidFill>
                  <a:schemeClr val="accent2">
                    <a:lumMod val="75000"/>
                  </a:schemeClr>
                </a:solidFill>
                <a:latin typeface="Times New Roman" panose="02020603050405020304" pitchFamily="18" charset="0"/>
                <a:cs typeface="Times New Roman" panose="02020603050405020304" pitchFamily="18" charset="0"/>
              </a:rPr>
              <a:t>ödeneği</a:t>
            </a:r>
            <a:r>
              <a:rPr lang="tr-TR" spc="350" dirty="0">
                <a:solidFill>
                  <a:schemeClr val="accent2">
                    <a:lumMod val="75000"/>
                  </a:schemeClr>
                </a:solidFill>
                <a:latin typeface="Times New Roman" panose="02020603050405020304" pitchFamily="18" charset="0"/>
                <a:cs typeface="Times New Roman" panose="02020603050405020304" pitchFamily="18" charset="0"/>
              </a:rPr>
              <a:t> </a:t>
            </a:r>
            <a:r>
              <a:rPr lang="tr-TR" spc="-5" dirty="0">
                <a:solidFill>
                  <a:schemeClr val="accent2">
                    <a:lumMod val="75000"/>
                  </a:schemeClr>
                </a:solidFill>
                <a:latin typeface="Times New Roman" panose="02020603050405020304" pitchFamily="18" charset="0"/>
                <a:cs typeface="Times New Roman" panose="02020603050405020304" pitchFamily="18" charset="0"/>
              </a:rPr>
              <a:t>hakkını</a:t>
            </a:r>
            <a:r>
              <a:rPr lang="tr-TR" spc="350" dirty="0">
                <a:solidFill>
                  <a:schemeClr val="accent2">
                    <a:lumMod val="75000"/>
                  </a:schemeClr>
                </a:solidFill>
                <a:latin typeface="Times New Roman" panose="02020603050405020304" pitchFamily="18" charset="0"/>
                <a:cs typeface="Times New Roman" panose="02020603050405020304" pitchFamily="18" charset="0"/>
              </a:rPr>
              <a:t> </a:t>
            </a:r>
            <a:r>
              <a:rPr lang="tr-TR" spc="-5" dirty="0">
                <a:solidFill>
                  <a:schemeClr val="accent2">
                    <a:lumMod val="75000"/>
                  </a:schemeClr>
                </a:solidFill>
                <a:latin typeface="Times New Roman" panose="02020603050405020304" pitchFamily="18" charset="0"/>
                <a:cs typeface="Times New Roman" panose="02020603050405020304" pitchFamily="18" charset="0"/>
              </a:rPr>
              <a:t>çocuğun</a:t>
            </a:r>
            <a:r>
              <a:rPr lang="tr-TR" spc="355" dirty="0">
                <a:solidFill>
                  <a:schemeClr val="accent2">
                    <a:lumMod val="75000"/>
                  </a:schemeClr>
                </a:solidFill>
                <a:latin typeface="Times New Roman" panose="02020603050405020304" pitchFamily="18" charset="0"/>
                <a:cs typeface="Times New Roman" panose="02020603050405020304" pitchFamily="18" charset="0"/>
              </a:rPr>
              <a:t> </a:t>
            </a:r>
            <a:r>
              <a:rPr lang="tr-TR" b="1" spc="-5" dirty="0">
                <a:solidFill>
                  <a:schemeClr val="accent2">
                    <a:lumMod val="75000"/>
                  </a:schemeClr>
                </a:solidFill>
                <a:latin typeface="Times New Roman" panose="02020603050405020304" pitchFamily="18" charset="0"/>
                <a:cs typeface="Times New Roman" panose="02020603050405020304" pitchFamily="18" charset="0"/>
              </a:rPr>
              <a:t>ölümü</a:t>
            </a:r>
            <a:r>
              <a:rPr lang="tr-TR" spc="350" dirty="0">
                <a:solidFill>
                  <a:schemeClr val="accent2">
                    <a:lumMod val="75000"/>
                  </a:schemeClr>
                </a:solidFill>
                <a:latin typeface="Times New Roman" panose="02020603050405020304" pitchFamily="18" charset="0"/>
                <a:cs typeface="Times New Roman" panose="02020603050405020304" pitchFamily="18" charset="0"/>
              </a:rPr>
              <a:t> </a:t>
            </a:r>
            <a:r>
              <a:rPr lang="tr-TR" spc="-5" dirty="0">
                <a:solidFill>
                  <a:schemeClr val="accent2">
                    <a:lumMod val="75000"/>
                  </a:schemeClr>
                </a:solidFill>
                <a:latin typeface="Times New Roman" panose="02020603050405020304" pitchFamily="18" charset="0"/>
                <a:cs typeface="Times New Roman" panose="02020603050405020304" pitchFamily="18" charset="0"/>
              </a:rPr>
              <a:t>ve aşağıdaki hallerde </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kaybeder</a:t>
            </a:r>
            <a:r>
              <a:rPr lang="tr-TR" spc="-5" dirty="0">
                <a:solidFill>
                  <a:schemeClr val="accent2">
                    <a:lumMod val="75000"/>
                  </a:schemeClr>
                </a:solidFill>
                <a:latin typeface="Times New Roman" panose="02020603050405020304" pitchFamily="18" charset="0"/>
                <a:cs typeface="Times New Roman" panose="02020603050405020304" pitchFamily="18" charset="0"/>
              </a:rPr>
              <a:t>;</a:t>
            </a:r>
            <a:endParaRPr lang="tr-TR" dirty="0" smtClean="0">
              <a:solidFill>
                <a:schemeClr val="accent2">
                  <a:lumMod val="75000"/>
                </a:schemeClr>
              </a:solidFill>
              <a:latin typeface="Times New Roman" panose="02020603050405020304" pitchFamily="18" charset="0"/>
              <a:cs typeface="Times New Roman" panose="02020603050405020304" pitchFamily="18" charset="0"/>
            </a:endParaRPr>
          </a:p>
          <a:p>
            <a:pPr marL="355600" indent="-342900">
              <a:lnSpc>
                <a:spcPct val="120000"/>
              </a:lnSpc>
              <a:buFont typeface="Wingdings" panose="05000000000000000000" pitchFamily="2" charset="2"/>
              <a:buChar char="Ø"/>
              <a:tabLst>
                <a:tab pos="323850" algn="l"/>
              </a:tabLst>
            </a:pPr>
            <a:r>
              <a:rPr lang="tr-TR" dirty="0" smtClean="0">
                <a:solidFill>
                  <a:schemeClr val="accent2">
                    <a:lumMod val="75000"/>
                  </a:schemeClr>
                </a:solidFill>
                <a:latin typeface="Times New Roman" panose="02020603050405020304" pitchFamily="18" charset="0"/>
                <a:cs typeface="Times New Roman" panose="02020603050405020304" pitchFamily="18" charset="0"/>
              </a:rPr>
              <a:t>Evlenen</a:t>
            </a:r>
            <a:r>
              <a:rPr lang="tr-TR" spc="-5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çocuklar,</a:t>
            </a:r>
            <a:endParaRPr lang="tr-TR" sz="2800" dirty="0" smtClean="0">
              <a:solidFill>
                <a:schemeClr val="accent2">
                  <a:lumMod val="75000"/>
                </a:schemeClr>
              </a:solidFill>
              <a:latin typeface="Times New Roman" panose="02020603050405020304" pitchFamily="18" charset="0"/>
              <a:cs typeface="Times New Roman" panose="02020603050405020304" pitchFamily="18" charset="0"/>
            </a:endParaRPr>
          </a:p>
          <a:p>
            <a:pPr marL="81280" marR="5715" indent="-342900" algn="just">
              <a:lnSpc>
                <a:spcPct val="120000"/>
              </a:lnSpc>
              <a:buFont typeface="Wingdings" panose="05000000000000000000" pitchFamily="2" charset="2"/>
              <a:buChar char="Ø"/>
              <a:tabLst>
                <a:tab pos="459740" algn="l"/>
              </a:tabLst>
            </a:pPr>
            <a:r>
              <a:rPr lang="tr-TR" dirty="0" smtClean="0">
                <a:solidFill>
                  <a:schemeClr val="accent2">
                    <a:lumMod val="75000"/>
                  </a:schemeClr>
                </a:solidFill>
                <a:latin typeface="Times New Roman" panose="02020603050405020304" pitchFamily="18" charset="0"/>
                <a:cs typeface="Times New Roman" panose="02020603050405020304" pitchFamily="18" charset="0"/>
              </a:rPr>
              <a:t>25 </a:t>
            </a:r>
            <a:r>
              <a:rPr lang="tr-TR" spc="-5" dirty="0">
                <a:solidFill>
                  <a:schemeClr val="accent2">
                    <a:lumMod val="75000"/>
                  </a:schemeClr>
                </a:solidFill>
                <a:latin typeface="Times New Roman" panose="02020603050405020304" pitchFamily="18" charset="0"/>
                <a:cs typeface="Times New Roman" panose="02020603050405020304" pitchFamily="18" charset="0"/>
              </a:rPr>
              <a:t>yaşını dolduran </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çocuklar,</a:t>
            </a:r>
          </a:p>
          <a:p>
            <a:pPr marL="0" marR="5715" indent="0" algn="just">
              <a:lnSpc>
                <a:spcPct val="120000"/>
              </a:lnSpc>
              <a:buNone/>
              <a:tabLst>
                <a:tab pos="459740" algn="l"/>
              </a:tabLst>
            </a:pPr>
            <a:r>
              <a:rPr lang="tr-TR" dirty="0" smtClean="0">
                <a:solidFill>
                  <a:schemeClr val="accent2">
                    <a:lumMod val="75000"/>
                  </a:schemeClr>
                </a:solidFill>
                <a:latin typeface="Times New Roman" panose="02020603050405020304" pitchFamily="18" charset="0"/>
                <a:cs typeface="Times New Roman" panose="02020603050405020304" pitchFamily="18" charset="0"/>
              </a:rPr>
              <a:t>(25 </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yaşını bitirdiği halde </a:t>
            </a:r>
            <a:r>
              <a:rPr lang="tr-TR" spc="-10" dirty="0" smtClean="0">
                <a:solidFill>
                  <a:schemeClr val="accent2">
                    <a:lumMod val="75000"/>
                  </a:schemeClr>
                </a:solidFill>
                <a:latin typeface="Times New Roman" panose="02020603050405020304" pitchFamily="18" charset="0"/>
                <a:cs typeface="Times New Roman" panose="02020603050405020304" pitchFamily="18" charset="0"/>
              </a:rPr>
              <a:t>evlenmemiş </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kız </a:t>
            </a:r>
            <a:r>
              <a:rPr lang="tr-TR" spc="-10" dirty="0" smtClean="0">
                <a:solidFill>
                  <a:schemeClr val="accent2">
                    <a:lumMod val="75000"/>
                  </a:schemeClr>
                </a:solidFill>
                <a:latin typeface="Times New Roman" panose="02020603050405020304" pitchFamily="18" charset="0"/>
                <a:cs typeface="Times New Roman" panose="02020603050405020304" pitchFamily="18" charset="0"/>
              </a:rPr>
              <a:t>çocukları </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ile  çalışamayacak </a:t>
            </a:r>
            <a:r>
              <a:rPr lang="tr-TR" spc="-10" dirty="0" smtClean="0">
                <a:solidFill>
                  <a:schemeClr val="accent2">
                    <a:lumMod val="75000"/>
                  </a:schemeClr>
                </a:solidFill>
                <a:latin typeface="Times New Roman" panose="02020603050405020304" pitchFamily="18" charset="0"/>
                <a:cs typeface="Times New Roman" panose="02020603050405020304" pitchFamily="18" charset="0"/>
              </a:rPr>
              <a:t>derecede </a:t>
            </a:r>
            <a:r>
              <a:rPr lang="tr-TR" spc="-5" dirty="0" err="1" smtClean="0">
                <a:solidFill>
                  <a:schemeClr val="accent2">
                    <a:lumMod val="75000"/>
                  </a:schemeClr>
                </a:solidFill>
                <a:latin typeface="Times New Roman" panose="02020603050405020304" pitchFamily="18" charset="0"/>
                <a:cs typeface="Times New Roman" panose="02020603050405020304" pitchFamily="18" charset="0"/>
              </a:rPr>
              <a:t>malüllükleri</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pc="-10" dirty="0" smtClean="0">
                <a:solidFill>
                  <a:schemeClr val="accent2">
                    <a:lumMod val="75000"/>
                  </a:schemeClr>
                </a:solidFill>
                <a:latin typeface="Times New Roman" panose="02020603050405020304" pitchFamily="18" charset="0"/>
                <a:cs typeface="Times New Roman" panose="02020603050405020304" pitchFamily="18" charset="0"/>
              </a:rPr>
              <a:t>resmi sağlık </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kurulu raporuyla tespit edilenler için süresiz  olarak ödeneğin verilmesine devam</a:t>
            </a:r>
            <a:r>
              <a:rPr lang="tr-TR" spc="-7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olunur.),</a:t>
            </a:r>
            <a:endParaRPr lang="tr-TR" sz="2800" dirty="0" smtClean="0">
              <a:solidFill>
                <a:schemeClr val="accent2">
                  <a:lumMod val="75000"/>
                </a:schemeClr>
              </a:solidFill>
              <a:latin typeface="Times New Roman" panose="02020603050405020304" pitchFamily="18" charset="0"/>
              <a:cs typeface="Times New Roman" panose="02020603050405020304" pitchFamily="18" charset="0"/>
            </a:endParaRPr>
          </a:p>
          <a:p>
            <a:pPr marL="81280" marR="5080" indent="-342900" algn="just">
              <a:lnSpc>
                <a:spcPct val="120000"/>
              </a:lnSpc>
              <a:buFont typeface="Wingdings" panose="05000000000000000000" pitchFamily="2" charset="2"/>
              <a:buChar char="Ø"/>
              <a:tabLst>
                <a:tab pos="332740" algn="l"/>
              </a:tabLst>
            </a:pPr>
            <a:r>
              <a:rPr lang="tr-TR" spc="-5" dirty="0" smtClean="0">
                <a:solidFill>
                  <a:schemeClr val="accent2">
                    <a:lumMod val="75000"/>
                  </a:schemeClr>
                </a:solidFill>
                <a:latin typeface="Times New Roman" panose="02020603050405020304" pitchFamily="18" charset="0"/>
                <a:cs typeface="Times New Roman" panose="02020603050405020304" pitchFamily="18" charset="0"/>
              </a:rPr>
              <a:t>Kendileri </a:t>
            </a:r>
            <a:r>
              <a:rPr lang="tr-TR" spc="-5" dirty="0">
                <a:solidFill>
                  <a:schemeClr val="accent2">
                    <a:lumMod val="75000"/>
                  </a:schemeClr>
                </a:solidFill>
                <a:latin typeface="Times New Roman" panose="02020603050405020304" pitchFamily="18" charset="0"/>
                <a:cs typeface="Times New Roman" panose="02020603050405020304" pitchFamily="18" charset="0"/>
              </a:rPr>
              <a:t>hesabına </a:t>
            </a:r>
            <a:r>
              <a:rPr lang="tr-TR" spc="-10" dirty="0">
                <a:solidFill>
                  <a:schemeClr val="accent2">
                    <a:lumMod val="75000"/>
                  </a:schemeClr>
                </a:solidFill>
                <a:latin typeface="Times New Roman" panose="02020603050405020304" pitchFamily="18" charset="0"/>
                <a:cs typeface="Times New Roman" panose="02020603050405020304" pitchFamily="18" charset="0"/>
              </a:rPr>
              <a:t>ticaret </a:t>
            </a:r>
            <a:r>
              <a:rPr lang="tr-TR" spc="-5" dirty="0">
                <a:solidFill>
                  <a:schemeClr val="accent2">
                    <a:lumMod val="75000"/>
                  </a:schemeClr>
                </a:solidFill>
                <a:latin typeface="Times New Roman" panose="02020603050405020304" pitchFamily="18" charset="0"/>
                <a:cs typeface="Times New Roman" panose="02020603050405020304" pitchFamily="18" charset="0"/>
              </a:rPr>
              <a:t>yapan </a:t>
            </a:r>
            <a:r>
              <a:rPr lang="tr-TR" dirty="0">
                <a:solidFill>
                  <a:schemeClr val="accent2">
                    <a:lumMod val="75000"/>
                  </a:schemeClr>
                </a:solidFill>
                <a:latin typeface="Times New Roman" panose="02020603050405020304" pitchFamily="18" charset="0"/>
                <a:cs typeface="Times New Roman" panose="02020603050405020304" pitchFamily="18" charset="0"/>
              </a:rPr>
              <a:t>veya </a:t>
            </a:r>
            <a:r>
              <a:rPr lang="tr-TR" spc="-10" dirty="0">
                <a:solidFill>
                  <a:schemeClr val="accent2">
                    <a:lumMod val="75000"/>
                  </a:schemeClr>
                </a:solidFill>
                <a:latin typeface="Times New Roman" panose="02020603050405020304" pitchFamily="18" charset="0"/>
                <a:cs typeface="Times New Roman" panose="02020603050405020304" pitchFamily="18" charset="0"/>
              </a:rPr>
              <a:t>gerçek </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veya </a:t>
            </a:r>
            <a:r>
              <a:rPr lang="tr-TR" spc="-5" dirty="0">
                <a:solidFill>
                  <a:schemeClr val="accent2">
                    <a:lumMod val="75000"/>
                  </a:schemeClr>
                </a:solidFill>
                <a:latin typeface="Times New Roman" panose="02020603050405020304" pitchFamily="18" charset="0"/>
                <a:cs typeface="Times New Roman" panose="02020603050405020304" pitchFamily="18" charset="0"/>
              </a:rPr>
              <a:t>tüzel </a:t>
            </a:r>
            <a:r>
              <a:rPr lang="tr-TR" spc="-10" dirty="0">
                <a:solidFill>
                  <a:schemeClr val="accent2">
                    <a:lumMod val="75000"/>
                  </a:schemeClr>
                </a:solidFill>
                <a:latin typeface="Times New Roman" panose="02020603050405020304" pitchFamily="18" charset="0"/>
                <a:cs typeface="Times New Roman" panose="02020603050405020304" pitchFamily="18" charset="0"/>
              </a:rPr>
              <a:t>kişiler </a:t>
            </a:r>
            <a:r>
              <a:rPr lang="tr-TR" spc="-5" dirty="0">
                <a:solidFill>
                  <a:schemeClr val="accent2">
                    <a:lumMod val="75000"/>
                  </a:schemeClr>
                </a:solidFill>
                <a:latin typeface="Times New Roman" panose="02020603050405020304" pitchFamily="18" charset="0"/>
                <a:cs typeface="Times New Roman" panose="02020603050405020304" pitchFamily="18" charset="0"/>
              </a:rPr>
              <a:t>yanında her </a:t>
            </a:r>
            <a:r>
              <a:rPr lang="tr-TR" dirty="0">
                <a:solidFill>
                  <a:schemeClr val="accent2">
                    <a:lumMod val="75000"/>
                  </a:schemeClr>
                </a:solidFill>
                <a:latin typeface="Times New Roman" panose="02020603050405020304" pitchFamily="18" charset="0"/>
                <a:cs typeface="Times New Roman" panose="02020603050405020304" pitchFamily="18" charset="0"/>
              </a:rPr>
              <a:t>ne </a:t>
            </a:r>
            <a:r>
              <a:rPr lang="tr-TR" spc="-10" dirty="0">
                <a:solidFill>
                  <a:schemeClr val="accent2">
                    <a:lumMod val="75000"/>
                  </a:schemeClr>
                </a:solidFill>
                <a:latin typeface="Times New Roman" panose="02020603050405020304" pitchFamily="18" charset="0"/>
                <a:cs typeface="Times New Roman" panose="02020603050405020304" pitchFamily="18" charset="0"/>
              </a:rPr>
              <a:t>şekilde </a:t>
            </a:r>
            <a:r>
              <a:rPr lang="tr-TR" spc="-5" dirty="0">
                <a:solidFill>
                  <a:schemeClr val="accent2">
                    <a:lumMod val="75000"/>
                  </a:schemeClr>
                </a:solidFill>
                <a:latin typeface="Times New Roman" panose="02020603050405020304" pitchFamily="18" charset="0"/>
                <a:cs typeface="Times New Roman" panose="02020603050405020304" pitchFamily="18" charset="0"/>
              </a:rPr>
              <a:t>olursa  olsun </a:t>
            </a:r>
            <a:r>
              <a:rPr lang="tr-TR" b="1" spc="-5" dirty="0">
                <a:solidFill>
                  <a:schemeClr val="accent2">
                    <a:lumMod val="75000"/>
                  </a:schemeClr>
                </a:solidFill>
                <a:latin typeface="Times New Roman" panose="02020603050405020304" pitchFamily="18" charset="0"/>
                <a:cs typeface="Times New Roman" panose="02020603050405020304" pitchFamily="18" charset="0"/>
              </a:rPr>
              <a:t>menfaat karşılığı çalışan çocuklar </a:t>
            </a:r>
            <a:r>
              <a:rPr lang="tr-TR" spc="-10" dirty="0">
                <a:solidFill>
                  <a:schemeClr val="accent2">
                    <a:lumMod val="75000"/>
                  </a:schemeClr>
                </a:solidFill>
                <a:latin typeface="Times New Roman" panose="02020603050405020304" pitchFamily="18" charset="0"/>
                <a:cs typeface="Times New Roman" panose="02020603050405020304" pitchFamily="18" charset="0"/>
              </a:rPr>
              <a:t>(öğrenim </a:t>
            </a:r>
            <a:r>
              <a:rPr lang="tr-TR" spc="-5" dirty="0">
                <a:solidFill>
                  <a:schemeClr val="accent2">
                    <a:lumMod val="75000"/>
                  </a:schemeClr>
                </a:solidFill>
                <a:latin typeface="Times New Roman" panose="02020603050405020304" pitchFamily="18" charset="0"/>
                <a:cs typeface="Times New Roman" panose="02020603050405020304" pitchFamily="18" charset="0"/>
              </a:rPr>
              <a:t>yapmakta </a:t>
            </a:r>
            <a:r>
              <a:rPr lang="tr-TR" dirty="0">
                <a:solidFill>
                  <a:schemeClr val="accent2">
                    <a:lumMod val="75000"/>
                  </a:schemeClr>
                </a:solidFill>
                <a:latin typeface="Times New Roman" panose="02020603050405020304" pitchFamily="18" charset="0"/>
                <a:cs typeface="Times New Roman" panose="02020603050405020304" pitchFamily="18" charset="0"/>
              </a:rPr>
              <a:t>iken </a:t>
            </a:r>
            <a:r>
              <a:rPr lang="tr-TR" spc="-5" dirty="0">
                <a:solidFill>
                  <a:schemeClr val="accent2">
                    <a:lumMod val="75000"/>
                  </a:schemeClr>
                </a:solidFill>
                <a:latin typeface="Times New Roman" panose="02020603050405020304" pitchFamily="18" charset="0"/>
                <a:cs typeface="Times New Roman" panose="02020603050405020304" pitchFamily="18" charset="0"/>
              </a:rPr>
              <a:t>tatil devresinde çalışanlar  hariç</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a:t>
            </a:r>
            <a:endParaRPr lang="tr-TR" dirty="0" smtClean="0">
              <a:solidFill>
                <a:schemeClr val="accent2">
                  <a:lumMod val="75000"/>
                </a:schemeClr>
              </a:solidFill>
              <a:latin typeface="Times New Roman" panose="02020603050405020304" pitchFamily="18" charset="0"/>
              <a:cs typeface="Times New Roman" panose="02020603050405020304" pitchFamily="18" charset="0"/>
            </a:endParaRPr>
          </a:p>
          <a:p>
            <a:pPr marL="0" indent="0">
              <a:lnSpc>
                <a:spcPct val="120000"/>
              </a:lnSpc>
              <a:spcBef>
                <a:spcPts val="45"/>
              </a:spcBef>
              <a:buNone/>
            </a:pPr>
            <a:endParaRPr lang="tr-TR" sz="2800" dirty="0">
              <a:solidFill>
                <a:schemeClr val="accent2">
                  <a:lumMod val="75000"/>
                </a:schemeClr>
              </a:solidFill>
              <a:latin typeface="Times New Roman" panose="02020603050405020304" pitchFamily="18" charset="0"/>
              <a:cs typeface="Times New Roman" panose="02020603050405020304" pitchFamily="18" charset="0"/>
            </a:endParaRPr>
          </a:p>
          <a:p>
            <a:pPr marL="355600" indent="-342900">
              <a:lnSpc>
                <a:spcPct val="120000"/>
              </a:lnSpc>
              <a:buFont typeface="Wingdings" panose="05000000000000000000" pitchFamily="2" charset="2"/>
              <a:buChar char="Ø"/>
              <a:tabLst>
                <a:tab pos="323850" algn="l"/>
              </a:tabLst>
            </a:pPr>
            <a:r>
              <a:rPr lang="tr-TR" spc="-5" dirty="0" smtClean="0">
                <a:solidFill>
                  <a:schemeClr val="accent2">
                    <a:lumMod val="75000"/>
                  </a:schemeClr>
                </a:solidFill>
                <a:latin typeface="Times New Roman" panose="02020603050405020304" pitchFamily="18" charset="0"/>
                <a:cs typeface="Times New Roman" panose="02020603050405020304" pitchFamily="18" charset="0"/>
              </a:rPr>
              <a:t>Burs </a:t>
            </a:r>
            <a:r>
              <a:rPr lang="tr-TR" spc="-5" dirty="0">
                <a:solidFill>
                  <a:schemeClr val="accent2">
                    <a:lumMod val="75000"/>
                  </a:schemeClr>
                </a:solidFill>
                <a:latin typeface="Times New Roman" panose="02020603050405020304" pitchFamily="18" charset="0"/>
                <a:cs typeface="Times New Roman" panose="02020603050405020304" pitchFamily="18" charset="0"/>
              </a:rPr>
              <a:t>alan </a:t>
            </a:r>
            <a:r>
              <a:rPr lang="tr-TR" dirty="0">
                <a:solidFill>
                  <a:schemeClr val="accent2">
                    <a:lumMod val="75000"/>
                  </a:schemeClr>
                </a:solidFill>
                <a:latin typeface="Times New Roman" panose="02020603050405020304" pitchFamily="18" charset="0"/>
                <a:cs typeface="Times New Roman" panose="02020603050405020304" pitchFamily="18" charset="0"/>
              </a:rPr>
              <a:t>veya Devletçe </a:t>
            </a:r>
            <a:r>
              <a:rPr lang="tr-TR" spc="-5" dirty="0">
                <a:solidFill>
                  <a:schemeClr val="accent2">
                    <a:lumMod val="75000"/>
                  </a:schemeClr>
                </a:solidFill>
                <a:latin typeface="Times New Roman" panose="02020603050405020304" pitchFamily="18" charset="0"/>
                <a:cs typeface="Times New Roman" panose="02020603050405020304" pitchFamily="18" charset="0"/>
              </a:rPr>
              <a:t>okutulan</a:t>
            </a:r>
            <a:r>
              <a:rPr lang="tr-TR" spc="-60" dirty="0">
                <a:solidFill>
                  <a:schemeClr val="accent2">
                    <a:lumMod val="75000"/>
                  </a:schemeClr>
                </a:solidFill>
                <a:latin typeface="Times New Roman" panose="02020603050405020304" pitchFamily="18" charset="0"/>
                <a:cs typeface="Times New Roman" panose="02020603050405020304" pitchFamily="18" charset="0"/>
              </a:rPr>
              <a:t> </a:t>
            </a:r>
            <a:r>
              <a:rPr lang="tr-TR" spc="-5" dirty="0" smtClean="0">
                <a:solidFill>
                  <a:schemeClr val="accent2">
                    <a:lumMod val="75000"/>
                  </a:schemeClr>
                </a:solidFill>
                <a:latin typeface="Times New Roman" panose="02020603050405020304" pitchFamily="18" charset="0"/>
                <a:cs typeface="Times New Roman" panose="02020603050405020304" pitchFamily="18" charset="0"/>
              </a:rPr>
              <a:t>çocuklara için de  ödenir.</a:t>
            </a:r>
          </a:p>
          <a:p>
            <a:pPr marL="355600" indent="-342900">
              <a:buFont typeface="Wingdings" panose="05000000000000000000" pitchFamily="2" charset="2"/>
              <a:buChar char="Ø"/>
              <a:tabLst>
                <a:tab pos="323850" algn="l"/>
              </a:tabLst>
            </a:pPr>
            <a:endParaRPr lang="tr-TR" dirty="0">
              <a:solidFill>
                <a:schemeClr val="accent2">
                  <a:lumMod val="75000"/>
                </a:schemeClr>
              </a:solidFill>
              <a:latin typeface="Times New Roman" panose="02020603050405020304" pitchFamily="18" charset="0"/>
              <a:cs typeface="Times New Roman" panose="02020603050405020304" pitchFamily="18" charset="0"/>
            </a:endParaRPr>
          </a:p>
          <a:p>
            <a:pPr marL="0" marR="5715" indent="0" algn="just">
              <a:lnSpc>
                <a:spcPct val="99500"/>
              </a:lnSpc>
              <a:buNone/>
            </a:pPr>
            <a:r>
              <a:rPr lang="tr-TR" sz="2000" i="1" dirty="0" smtClean="0">
                <a:solidFill>
                  <a:srgbClr val="FF0000"/>
                </a:solidFill>
                <a:latin typeface="Times New Roman" panose="02020603050405020304" pitchFamily="18" charset="0"/>
                <a:cs typeface="Times New Roman" panose="02020603050405020304" pitchFamily="18" charset="0"/>
              </a:rPr>
              <a:t>(</a:t>
            </a:r>
            <a:r>
              <a:rPr lang="tr-TR" sz="2000" i="1" dirty="0">
                <a:solidFill>
                  <a:srgbClr val="FF0000"/>
                </a:solidFill>
                <a:latin typeface="Times New Roman" panose="02020603050405020304" pitchFamily="18" charset="0"/>
                <a:cs typeface="Times New Roman" panose="02020603050405020304" pitchFamily="18" charset="0"/>
              </a:rPr>
              <a:t>NOT : </a:t>
            </a:r>
            <a:r>
              <a:rPr lang="tr-TR" sz="2000" i="1" spc="-5" dirty="0">
                <a:solidFill>
                  <a:srgbClr val="FF0000"/>
                </a:solidFill>
                <a:latin typeface="Times New Roman" panose="02020603050405020304" pitchFamily="18" charset="0"/>
                <a:cs typeface="Times New Roman" panose="02020603050405020304" pitchFamily="18" charset="0"/>
              </a:rPr>
              <a:t>Burs alan </a:t>
            </a:r>
            <a:r>
              <a:rPr lang="tr-TR" sz="2000" i="1" spc="-10" dirty="0">
                <a:solidFill>
                  <a:srgbClr val="FF0000"/>
                </a:solidFill>
                <a:latin typeface="Times New Roman" panose="02020603050405020304" pitchFamily="18" charset="0"/>
                <a:cs typeface="Times New Roman" panose="02020603050405020304" pitchFamily="18" charset="0"/>
              </a:rPr>
              <a:t>çocuklar için </a:t>
            </a:r>
            <a:r>
              <a:rPr lang="tr-TR" sz="2000" i="1" spc="-5" dirty="0">
                <a:solidFill>
                  <a:srgbClr val="FF0000"/>
                </a:solidFill>
                <a:latin typeface="Times New Roman" panose="02020603050405020304" pitchFamily="18" charset="0"/>
                <a:cs typeface="Times New Roman" panose="02020603050405020304" pitchFamily="18" charset="0"/>
              </a:rPr>
              <a:t>aile yardımı </a:t>
            </a:r>
            <a:r>
              <a:rPr lang="tr-TR" sz="2000" i="1" dirty="0">
                <a:solidFill>
                  <a:srgbClr val="FF0000"/>
                </a:solidFill>
                <a:latin typeface="Times New Roman" panose="02020603050405020304" pitchFamily="18" charset="0"/>
                <a:cs typeface="Times New Roman" panose="02020603050405020304" pitchFamily="18" charset="0"/>
              </a:rPr>
              <a:t>657 sayılı </a:t>
            </a:r>
            <a:r>
              <a:rPr lang="tr-TR" sz="2000" i="1" spc="-5" dirty="0">
                <a:solidFill>
                  <a:srgbClr val="FF0000"/>
                </a:solidFill>
                <a:latin typeface="Times New Roman" panose="02020603050405020304" pitchFamily="18" charset="0"/>
                <a:cs typeface="Times New Roman" panose="02020603050405020304" pitchFamily="18" charset="0"/>
              </a:rPr>
              <a:t>Devlet Memurları </a:t>
            </a:r>
            <a:r>
              <a:rPr lang="tr-TR" sz="2000" i="1" spc="-10" dirty="0">
                <a:solidFill>
                  <a:srgbClr val="FF0000"/>
                </a:solidFill>
                <a:latin typeface="Times New Roman" panose="02020603050405020304" pitchFamily="18" charset="0"/>
                <a:cs typeface="Times New Roman" panose="02020603050405020304" pitchFamily="18" charset="0"/>
              </a:rPr>
              <a:t>Kanunu, </a:t>
            </a:r>
            <a:r>
              <a:rPr lang="tr-TR" sz="2000" i="1" spc="-5" dirty="0">
                <a:solidFill>
                  <a:srgbClr val="FF0000"/>
                </a:solidFill>
                <a:latin typeface="Times New Roman" panose="02020603050405020304" pitchFamily="18" charset="0"/>
                <a:cs typeface="Times New Roman" panose="02020603050405020304" pitchFamily="18" charset="0"/>
              </a:rPr>
              <a:t>Devlet tarafından okutulan  ve eğitim bursu alan çocuklar </a:t>
            </a:r>
            <a:r>
              <a:rPr lang="tr-TR" sz="2000" i="1" dirty="0">
                <a:solidFill>
                  <a:srgbClr val="FF0000"/>
                </a:solidFill>
                <a:latin typeface="Times New Roman" panose="02020603050405020304" pitchFamily="18" charset="0"/>
                <a:cs typeface="Times New Roman" panose="02020603050405020304" pitchFamily="18" charset="0"/>
              </a:rPr>
              <a:t>için aile </a:t>
            </a:r>
            <a:r>
              <a:rPr lang="tr-TR" sz="2000" i="1" spc="-5" dirty="0">
                <a:solidFill>
                  <a:srgbClr val="FF0000"/>
                </a:solidFill>
                <a:latin typeface="Times New Roman" panose="02020603050405020304" pitchFamily="18" charset="0"/>
                <a:cs typeface="Times New Roman" panose="02020603050405020304" pitchFamily="18" charset="0"/>
              </a:rPr>
              <a:t>yardımı ödenmediğini </a:t>
            </a:r>
            <a:r>
              <a:rPr lang="tr-TR" sz="2000" i="1" spc="-10" dirty="0">
                <a:solidFill>
                  <a:srgbClr val="FF0000"/>
                </a:solidFill>
                <a:latin typeface="Times New Roman" panose="02020603050405020304" pitchFamily="18" charset="0"/>
                <a:cs typeface="Times New Roman" panose="02020603050405020304" pitchFamily="18" charset="0"/>
              </a:rPr>
              <a:t>hükme </a:t>
            </a:r>
            <a:r>
              <a:rPr lang="tr-TR" sz="2000" i="1" spc="-5" dirty="0">
                <a:solidFill>
                  <a:srgbClr val="FF0000"/>
                </a:solidFill>
                <a:latin typeface="Times New Roman" panose="02020603050405020304" pitchFamily="18" charset="0"/>
                <a:cs typeface="Times New Roman" panose="02020603050405020304" pitchFamily="18" charset="0"/>
              </a:rPr>
              <a:t>bağlamış olmakla birlikte</a:t>
            </a:r>
            <a:r>
              <a:rPr lang="tr-TR" sz="2000" i="1" spc="-5" dirty="0" smtClean="0">
                <a:solidFill>
                  <a:srgbClr val="FF0000"/>
                </a:solidFill>
                <a:latin typeface="Times New Roman" panose="02020603050405020304" pitchFamily="18" charset="0"/>
                <a:cs typeface="Times New Roman" panose="02020603050405020304" pitchFamily="18" charset="0"/>
              </a:rPr>
              <a:t>, </a:t>
            </a:r>
            <a:r>
              <a:rPr lang="tr-TR" sz="2000" b="1" i="1" spc="-5" dirty="0" smtClean="0">
                <a:solidFill>
                  <a:srgbClr val="FF0000"/>
                </a:solidFill>
                <a:latin typeface="Times New Roman" panose="02020603050405020304" pitchFamily="18" charset="0"/>
                <a:cs typeface="Times New Roman" panose="02020603050405020304" pitchFamily="18" charset="0"/>
              </a:rPr>
              <a:t>4. ve </a:t>
            </a:r>
            <a:r>
              <a:rPr lang="tr-TR" sz="2000" b="1" i="1" spc="-5" dirty="0">
                <a:solidFill>
                  <a:srgbClr val="FF0000"/>
                </a:solidFill>
                <a:latin typeface="Times New Roman" panose="02020603050405020304" pitchFamily="18" charset="0"/>
                <a:cs typeface="Times New Roman" panose="02020603050405020304" pitchFamily="18" charset="0"/>
              </a:rPr>
              <a:t>5</a:t>
            </a:r>
            <a:r>
              <a:rPr lang="tr-TR" sz="2000" b="1" i="1" spc="-5" dirty="0" smtClean="0">
                <a:solidFill>
                  <a:srgbClr val="FF0000"/>
                </a:solidFill>
                <a:latin typeface="Times New Roman" panose="02020603050405020304" pitchFamily="18" charset="0"/>
                <a:cs typeface="Times New Roman" panose="02020603050405020304" pitchFamily="18" charset="0"/>
              </a:rPr>
              <a:t>. Dönem toplu </a:t>
            </a:r>
            <a:r>
              <a:rPr lang="tr-TR" sz="2000" b="1" i="1" spc="-5" dirty="0" err="1" smtClean="0">
                <a:solidFill>
                  <a:srgbClr val="FF0000"/>
                </a:solidFill>
                <a:latin typeface="Times New Roman" panose="02020603050405020304" pitchFamily="18" charset="0"/>
                <a:cs typeface="Times New Roman" panose="02020603050405020304" pitchFamily="18" charset="0"/>
              </a:rPr>
              <a:t>sözleme</a:t>
            </a:r>
            <a:r>
              <a:rPr lang="tr-TR" sz="2000" b="1" i="1" spc="-10" dirty="0" err="1" smtClean="0">
                <a:solidFill>
                  <a:srgbClr val="FF0000"/>
                </a:solidFill>
                <a:latin typeface="Times New Roman" panose="02020603050405020304" pitchFamily="18" charset="0"/>
                <a:cs typeface="Times New Roman" panose="02020603050405020304" pitchFamily="18" charset="0"/>
              </a:rPr>
              <a:t>de</a:t>
            </a:r>
            <a:r>
              <a:rPr lang="tr-TR" sz="2000" b="1" i="1" spc="-10" dirty="0">
                <a:solidFill>
                  <a:srgbClr val="FF0000"/>
                </a:solidFill>
                <a:latin typeface="Times New Roman" panose="02020603050405020304" pitchFamily="18" charset="0"/>
                <a:cs typeface="Times New Roman" panose="02020603050405020304" pitchFamily="18" charset="0"/>
              </a:rPr>
              <a:t>, Devlet </a:t>
            </a:r>
            <a:r>
              <a:rPr lang="tr-TR" sz="2000" b="1" i="1" spc="-5" dirty="0">
                <a:solidFill>
                  <a:srgbClr val="FF0000"/>
                </a:solidFill>
                <a:latin typeface="Times New Roman" panose="02020603050405020304" pitchFamily="18" charset="0"/>
                <a:cs typeface="Times New Roman" panose="02020603050405020304" pitchFamily="18" charset="0"/>
              </a:rPr>
              <a:t>tarafından okutulan ve eğitim bursu alan </a:t>
            </a:r>
            <a:r>
              <a:rPr lang="tr-TR" sz="2000" b="1" i="1" spc="-10" dirty="0">
                <a:solidFill>
                  <a:srgbClr val="FF0000"/>
                </a:solidFill>
                <a:latin typeface="Times New Roman" panose="02020603050405020304" pitchFamily="18" charset="0"/>
                <a:cs typeface="Times New Roman" panose="02020603050405020304" pitchFamily="18" charset="0"/>
              </a:rPr>
              <a:t>çocukları </a:t>
            </a:r>
            <a:r>
              <a:rPr lang="tr-TR" sz="2000" b="1" i="1" dirty="0">
                <a:solidFill>
                  <a:srgbClr val="FF0000"/>
                </a:solidFill>
                <a:latin typeface="Times New Roman" panose="02020603050405020304" pitchFamily="18" charset="0"/>
                <a:cs typeface="Times New Roman" panose="02020603050405020304" pitchFamily="18" charset="0"/>
              </a:rPr>
              <a:t>için de  </a:t>
            </a:r>
            <a:r>
              <a:rPr lang="tr-TR" sz="2000" b="1" i="1" dirty="0" smtClean="0">
                <a:solidFill>
                  <a:srgbClr val="FF0000"/>
                </a:solidFill>
                <a:latin typeface="Times New Roman" panose="02020603050405020304" pitchFamily="18" charset="0"/>
                <a:cs typeface="Times New Roman" panose="02020603050405020304" pitchFamily="18" charset="0"/>
              </a:rPr>
              <a:t>memurlara</a:t>
            </a:r>
            <a:r>
              <a:rPr lang="tr-TR" sz="2000" b="1" i="1" spc="-5" dirty="0" smtClean="0">
                <a:solidFill>
                  <a:srgbClr val="FF0000"/>
                </a:solidFill>
                <a:latin typeface="Times New Roman" panose="02020603050405020304" pitchFamily="18" charset="0"/>
                <a:cs typeface="Times New Roman" panose="02020603050405020304" pitchFamily="18" charset="0"/>
              </a:rPr>
              <a:t> </a:t>
            </a:r>
            <a:r>
              <a:rPr lang="tr-TR" sz="2000" b="1" i="1" spc="-5" dirty="0">
                <a:solidFill>
                  <a:srgbClr val="FF0000"/>
                </a:solidFill>
                <a:latin typeface="Times New Roman" panose="02020603050405020304" pitchFamily="18" charset="0"/>
                <a:cs typeface="Times New Roman" panose="02020603050405020304" pitchFamily="18" charset="0"/>
              </a:rPr>
              <a:t>yıllarında çocuk yardımı ödenmesi</a:t>
            </a:r>
            <a:r>
              <a:rPr lang="tr-TR" sz="2000" b="1" i="1" spc="15" dirty="0">
                <a:solidFill>
                  <a:srgbClr val="FF0000"/>
                </a:solidFill>
                <a:latin typeface="Times New Roman" panose="02020603050405020304" pitchFamily="18" charset="0"/>
                <a:cs typeface="Times New Roman" panose="02020603050405020304" pitchFamily="18" charset="0"/>
              </a:rPr>
              <a:t> </a:t>
            </a:r>
            <a:r>
              <a:rPr lang="tr-TR" sz="2000" b="1" i="1" spc="-5" dirty="0">
                <a:solidFill>
                  <a:srgbClr val="FF0000"/>
                </a:solidFill>
                <a:latin typeface="Times New Roman" panose="02020603050405020304" pitchFamily="18" charset="0"/>
                <a:cs typeface="Times New Roman" panose="02020603050405020304" pitchFamily="18" charset="0"/>
              </a:rPr>
              <a:t>kararlaştırılmıştır</a:t>
            </a:r>
            <a:r>
              <a:rPr lang="tr-TR" sz="2000" i="1" spc="-5" dirty="0">
                <a:solidFill>
                  <a:srgbClr val="FF0000"/>
                </a:solidFill>
                <a:latin typeface="Century Gothic"/>
                <a:cs typeface="Century Gothic"/>
              </a:rPr>
              <a:t>.)</a:t>
            </a:r>
            <a:endParaRPr lang="tr-TR" sz="2000" dirty="0">
              <a:solidFill>
                <a:srgbClr val="FF0000"/>
              </a:solidFill>
              <a:latin typeface="Century Gothic"/>
              <a:cs typeface="Century Gothic"/>
            </a:endParaRPr>
          </a:p>
          <a:p>
            <a:endParaRPr lang="tr-TR" dirty="0">
              <a:solidFill>
                <a:srgbClr val="FF0000"/>
              </a:solidFill>
            </a:endParaRPr>
          </a:p>
        </p:txBody>
      </p:sp>
    </p:spTree>
    <p:extLst>
      <p:ext uri="{BB962C8B-B14F-4D97-AF65-F5344CB8AC3E}">
        <p14:creationId xmlns:p14="http://schemas.microsoft.com/office/powerpoint/2010/main" val="1641183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
            <a:ext cx="9144000" cy="525145"/>
          </a:xfrm>
          <a:custGeom>
            <a:avLst/>
            <a:gdLst/>
            <a:ahLst/>
            <a:cxnLst/>
            <a:rect l="l" t="t" r="r" b="b"/>
            <a:pathLst>
              <a:path w="12192000" h="525145">
                <a:moveTo>
                  <a:pt x="0" y="524890"/>
                </a:moveTo>
                <a:lnTo>
                  <a:pt x="12192000" y="524890"/>
                </a:lnTo>
                <a:lnTo>
                  <a:pt x="12192000" y="0"/>
                </a:lnTo>
                <a:lnTo>
                  <a:pt x="0" y="0"/>
                </a:lnTo>
                <a:lnTo>
                  <a:pt x="0" y="524890"/>
                </a:lnTo>
                <a:close/>
              </a:path>
            </a:pathLst>
          </a:custGeom>
          <a:solidFill>
            <a:srgbClr val="092F49"/>
          </a:solidFill>
        </p:spPr>
        <p:txBody>
          <a:bodyPr wrap="square" lIns="0" tIns="0" rIns="0" bIns="0" rtlCol="0"/>
          <a:lstStyle/>
          <a:p>
            <a:endParaRPr/>
          </a:p>
        </p:txBody>
      </p:sp>
      <p:sp>
        <p:nvSpPr>
          <p:cNvPr id="3" name="object 3"/>
          <p:cNvSpPr/>
          <p:nvPr/>
        </p:nvSpPr>
        <p:spPr>
          <a:xfrm>
            <a:off x="0" y="524255"/>
            <a:ext cx="9144000" cy="6333744"/>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lstStyle/>
          <a:p>
            <a:endParaRPr/>
          </a:p>
        </p:txBody>
      </p:sp>
      <p:sp>
        <p:nvSpPr>
          <p:cNvPr id="4" name="object 4"/>
          <p:cNvSpPr/>
          <p:nvPr/>
        </p:nvSpPr>
        <p:spPr>
          <a:xfrm>
            <a:off x="0" y="3"/>
            <a:ext cx="9144000" cy="432815"/>
          </a:xfrm>
          <a:prstGeom prst="rect">
            <a:avLst/>
          </a:prstGeom>
          <a:solidFill>
            <a:schemeClr val="accent2">
              <a:lumMod val="75000"/>
            </a:schemeClr>
          </a:solidFill>
        </p:spPr>
        <p:txBody>
          <a:bodyPr wrap="square" lIns="0" tIns="0" rIns="0" bIns="0" rtlCol="0"/>
          <a:lstStyle/>
          <a:p>
            <a:endParaRPr/>
          </a:p>
        </p:txBody>
      </p:sp>
      <p:sp>
        <p:nvSpPr>
          <p:cNvPr id="5" name="object 5"/>
          <p:cNvSpPr/>
          <p:nvPr/>
        </p:nvSpPr>
        <p:spPr>
          <a:xfrm>
            <a:off x="0" y="0"/>
            <a:ext cx="9144000" cy="431800"/>
          </a:xfrm>
          <a:custGeom>
            <a:avLst/>
            <a:gdLst/>
            <a:ahLst/>
            <a:cxnLst/>
            <a:rect l="l" t="t" r="r" b="b"/>
            <a:pathLst>
              <a:path w="12192000" h="431800">
                <a:moveTo>
                  <a:pt x="0" y="431291"/>
                </a:moveTo>
                <a:lnTo>
                  <a:pt x="12192000" y="431291"/>
                </a:lnTo>
                <a:lnTo>
                  <a:pt x="12192000" y="0"/>
                </a:lnTo>
                <a:lnTo>
                  <a:pt x="0" y="0"/>
                </a:lnTo>
                <a:lnTo>
                  <a:pt x="0" y="431291"/>
                </a:lnTo>
                <a:close/>
              </a:path>
            </a:pathLst>
          </a:custGeom>
          <a:ln w="9144">
            <a:solidFill>
              <a:srgbClr val="D589A4"/>
            </a:solidFill>
          </a:ln>
        </p:spPr>
        <p:txBody>
          <a:bodyPr wrap="square" lIns="0" tIns="0" rIns="0" bIns="0" rtlCol="0"/>
          <a:lstStyle/>
          <a:p>
            <a:endParaRPr/>
          </a:p>
        </p:txBody>
      </p:sp>
      <p:sp>
        <p:nvSpPr>
          <p:cNvPr id="6" name="object 6"/>
          <p:cNvSpPr txBox="1"/>
          <p:nvPr/>
        </p:nvSpPr>
        <p:spPr>
          <a:xfrm>
            <a:off x="2573465" y="26621"/>
            <a:ext cx="1616869" cy="689291"/>
          </a:xfrm>
          <a:prstGeom prst="rect">
            <a:avLst/>
          </a:prstGeom>
        </p:spPr>
        <p:txBody>
          <a:bodyPr vert="horz" wrap="square" lIns="0" tIns="12065" rIns="0" bIns="0" rtlCol="0">
            <a:spAutoFit/>
          </a:bodyPr>
          <a:lstStyle/>
          <a:p>
            <a:pPr marL="12700">
              <a:lnSpc>
                <a:spcPct val="100000"/>
              </a:lnSpc>
              <a:spcBef>
                <a:spcPts val="95"/>
              </a:spcBef>
              <a:tabLst>
                <a:tab pos="1791335" algn="l"/>
              </a:tabLst>
            </a:pPr>
            <a:r>
              <a:rPr sz="2200" b="1" spc="-10" dirty="0">
                <a:solidFill>
                  <a:srgbClr val="FFFFFF"/>
                </a:solidFill>
                <a:latin typeface="Century Gothic"/>
                <a:cs typeface="Century Gothic"/>
              </a:rPr>
              <a:t>	</a:t>
            </a:r>
            <a:r>
              <a:rPr sz="2200" b="1" spc="-5" dirty="0">
                <a:solidFill>
                  <a:srgbClr val="FFFFFF"/>
                </a:solidFill>
                <a:latin typeface="Century Gothic"/>
                <a:cs typeface="Century Gothic"/>
              </a:rPr>
              <a:t>-</a:t>
            </a:r>
            <a:r>
              <a:rPr sz="2200" b="1" spc="-80" dirty="0">
                <a:solidFill>
                  <a:srgbClr val="FFFFFF"/>
                </a:solidFill>
                <a:latin typeface="Century Gothic"/>
                <a:cs typeface="Century Gothic"/>
              </a:rPr>
              <a:t> </a:t>
            </a:r>
            <a:r>
              <a:rPr sz="2200" b="1" spc="-5" dirty="0">
                <a:solidFill>
                  <a:srgbClr val="FFFFFF"/>
                </a:solidFill>
                <a:latin typeface="Century Gothic"/>
                <a:cs typeface="Century Gothic"/>
              </a:rPr>
              <a:t>4</a:t>
            </a:r>
            <a:endParaRPr sz="2200" dirty="0">
              <a:latin typeface="Century Gothic"/>
              <a:cs typeface="Century Gothic"/>
            </a:endParaRPr>
          </a:p>
        </p:txBody>
      </p:sp>
      <p:sp>
        <p:nvSpPr>
          <p:cNvPr id="7" name="object 7"/>
          <p:cNvSpPr txBox="1">
            <a:spLocks noGrp="1"/>
          </p:cNvSpPr>
          <p:nvPr>
            <p:ph type="title"/>
          </p:nvPr>
        </p:nvSpPr>
        <p:spPr>
          <a:xfrm>
            <a:off x="2209801" y="-65712"/>
            <a:ext cx="4360180" cy="443070"/>
          </a:xfrm>
          <a:prstGeom prst="rect">
            <a:avLst/>
          </a:prstGeom>
        </p:spPr>
        <p:txBody>
          <a:bodyPr vert="horz" wrap="square" lIns="0" tIns="12065" rIns="0" bIns="0" rtlCol="0">
            <a:spAutoFit/>
          </a:bodyPr>
          <a:lstStyle/>
          <a:p>
            <a:pPr marL="12700">
              <a:lnSpc>
                <a:spcPct val="100000"/>
              </a:lnSpc>
              <a:spcBef>
                <a:spcPts val="95"/>
              </a:spcBef>
            </a:pPr>
            <a:r>
              <a:rPr lang="tr-TR" spc="-5" dirty="0" smtClean="0"/>
              <a:t>Sosyal Yardımlar</a:t>
            </a:r>
            <a:endParaRPr spc="-5" dirty="0"/>
          </a:p>
        </p:txBody>
      </p:sp>
      <p:sp>
        <p:nvSpPr>
          <p:cNvPr id="8" name="object 8"/>
          <p:cNvSpPr/>
          <p:nvPr/>
        </p:nvSpPr>
        <p:spPr>
          <a:xfrm>
            <a:off x="381000" y="2327147"/>
            <a:ext cx="8458200" cy="3768853"/>
          </a:xfrm>
          <a:prstGeom prst="rect">
            <a:avLst/>
          </a:prstGeom>
          <a:blipFill>
            <a:blip r:embed="rId2" cstate="print"/>
            <a:stretch>
              <a:fillRect/>
            </a:stretch>
          </a:blipFill>
          <a:ln>
            <a:solidFill>
              <a:schemeClr val="bg1"/>
            </a:solidFill>
          </a:ln>
        </p:spPr>
        <p:txBody>
          <a:bodyPr wrap="square" lIns="0" tIns="0" rIns="0" bIns="0" rtlCol="0"/>
          <a:lstStyle/>
          <a:p>
            <a:endParaRPr/>
          </a:p>
        </p:txBody>
      </p:sp>
      <p:sp>
        <p:nvSpPr>
          <p:cNvPr id="9" name="object 9"/>
          <p:cNvSpPr/>
          <p:nvPr/>
        </p:nvSpPr>
        <p:spPr>
          <a:xfrm>
            <a:off x="0" y="636523"/>
            <a:ext cx="9144000" cy="1574800"/>
          </a:xfrm>
          <a:custGeom>
            <a:avLst/>
            <a:gdLst/>
            <a:ahLst/>
            <a:cxnLst/>
            <a:rect l="l" t="t" r="r" b="b"/>
            <a:pathLst>
              <a:path w="12192000" h="1574800">
                <a:moveTo>
                  <a:pt x="7241305" y="1562100"/>
                </a:moveTo>
                <a:lnTo>
                  <a:pt x="4950694" y="1562100"/>
                </a:lnTo>
                <a:lnTo>
                  <a:pt x="5025043" y="1574800"/>
                </a:lnTo>
                <a:lnTo>
                  <a:pt x="7166956" y="1574800"/>
                </a:lnTo>
                <a:lnTo>
                  <a:pt x="7241305" y="1562100"/>
                </a:lnTo>
                <a:close/>
              </a:path>
              <a:path w="12192000" h="1574800">
                <a:moveTo>
                  <a:pt x="7680526" y="1549400"/>
                </a:moveTo>
                <a:lnTo>
                  <a:pt x="4511473" y="1549400"/>
                </a:lnTo>
                <a:lnTo>
                  <a:pt x="4583829" y="1562100"/>
                </a:lnTo>
                <a:lnTo>
                  <a:pt x="7608170" y="1562100"/>
                </a:lnTo>
                <a:lnTo>
                  <a:pt x="7680526" y="1549400"/>
                </a:lnTo>
                <a:close/>
              </a:path>
              <a:path w="12192000" h="1574800">
                <a:moveTo>
                  <a:pt x="8036900" y="1536700"/>
                </a:moveTo>
                <a:lnTo>
                  <a:pt x="4155099" y="1536700"/>
                </a:lnTo>
                <a:lnTo>
                  <a:pt x="4225634" y="1549400"/>
                </a:lnTo>
                <a:lnTo>
                  <a:pt x="7966365" y="1549400"/>
                </a:lnTo>
                <a:lnTo>
                  <a:pt x="8036900" y="1536700"/>
                </a:lnTo>
                <a:close/>
              </a:path>
              <a:path w="12192000" h="1574800">
                <a:moveTo>
                  <a:pt x="8315160" y="1524000"/>
                </a:moveTo>
                <a:lnTo>
                  <a:pt x="3876839" y="1524000"/>
                </a:lnTo>
                <a:lnTo>
                  <a:pt x="3945811" y="1536700"/>
                </a:lnTo>
                <a:lnTo>
                  <a:pt x="8246188" y="1536700"/>
                </a:lnTo>
                <a:lnTo>
                  <a:pt x="8315160" y="1524000"/>
                </a:lnTo>
                <a:close/>
              </a:path>
              <a:path w="12192000" h="1574800">
                <a:moveTo>
                  <a:pt x="8519620" y="1511300"/>
                </a:moveTo>
                <a:lnTo>
                  <a:pt x="3672379" y="1511300"/>
                </a:lnTo>
                <a:lnTo>
                  <a:pt x="3740117" y="1524000"/>
                </a:lnTo>
                <a:lnTo>
                  <a:pt x="8451882" y="1524000"/>
                </a:lnTo>
                <a:lnTo>
                  <a:pt x="8519620" y="1511300"/>
                </a:lnTo>
                <a:close/>
              </a:path>
              <a:path w="12192000" h="1574800">
                <a:moveTo>
                  <a:pt x="8720275" y="1498600"/>
                </a:moveTo>
                <a:lnTo>
                  <a:pt x="3471724" y="1498600"/>
                </a:lnTo>
                <a:lnTo>
                  <a:pt x="3538176" y="1511300"/>
                </a:lnTo>
                <a:lnTo>
                  <a:pt x="8653823" y="1511300"/>
                </a:lnTo>
                <a:lnTo>
                  <a:pt x="8720275" y="1498600"/>
                </a:lnTo>
                <a:close/>
              </a:path>
              <a:path w="12192000" h="1574800">
                <a:moveTo>
                  <a:pt x="8916967" y="1485900"/>
                </a:moveTo>
                <a:lnTo>
                  <a:pt x="3275032" y="1485900"/>
                </a:lnTo>
                <a:lnTo>
                  <a:pt x="3340146" y="1498600"/>
                </a:lnTo>
                <a:lnTo>
                  <a:pt x="8851853" y="1498600"/>
                </a:lnTo>
                <a:lnTo>
                  <a:pt x="8916967" y="1485900"/>
                </a:lnTo>
                <a:close/>
              </a:path>
              <a:path w="12192000" h="1574800">
                <a:moveTo>
                  <a:pt x="9109539" y="1473200"/>
                </a:moveTo>
                <a:lnTo>
                  <a:pt x="3082460" y="1473200"/>
                </a:lnTo>
                <a:lnTo>
                  <a:pt x="3146183" y="1485900"/>
                </a:lnTo>
                <a:lnTo>
                  <a:pt x="9045816" y="1485900"/>
                </a:lnTo>
                <a:lnTo>
                  <a:pt x="9109539" y="1473200"/>
                </a:lnTo>
                <a:close/>
              </a:path>
              <a:path w="12192000" h="1574800">
                <a:moveTo>
                  <a:pt x="9297831" y="1460500"/>
                </a:moveTo>
                <a:lnTo>
                  <a:pt x="2894168" y="1460500"/>
                </a:lnTo>
                <a:lnTo>
                  <a:pt x="2956447" y="1473200"/>
                </a:lnTo>
                <a:lnTo>
                  <a:pt x="9235552" y="1473200"/>
                </a:lnTo>
                <a:lnTo>
                  <a:pt x="9297831" y="1460500"/>
                </a:lnTo>
                <a:close/>
              </a:path>
              <a:path w="12192000" h="1574800">
                <a:moveTo>
                  <a:pt x="9420905" y="1447800"/>
                </a:moveTo>
                <a:lnTo>
                  <a:pt x="2771094" y="1447800"/>
                </a:lnTo>
                <a:lnTo>
                  <a:pt x="2832382" y="1460500"/>
                </a:lnTo>
                <a:lnTo>
                  <a:pt x="9359617" y="1460500"/>
                </a:lnTo>
                <a:lnTo>
                  <a:pt x="9420905" y="1447800"/>
                </a:lnTo>
                <a:close/>
              </a:path>
              <a:path w="12192000" h="1574800">
                <a:moveTo>
                  <a:pt x="9601715" y="1435100"/>
                </a:moveTo>
                <a:lnTo>
                  <a:pt x="2590284" y="1435100"/>
                </a:lnTo>
                <a:lnTo>
                  <a:pt x="2650039" y="1447800"/>
                </a:lnTo>
                <a:lnTo>
                  <a:pt x="9541960" y="1447800"/>
                </a:lnTo>
                <a:lnTo>
                  <a:pt x="9601715" y="1435100"/>
                </a:lnTo>
                <a:close/>
              </a:path>
              <a:path w="12192000" h="1574800">
                <a:moveTo>
                  <a:pt x="9719655" y="1422400"/>
                </a:moveTo>
                <a:lnTo>
                  <a:pt x="2472344" y="1422400"/>
                </a:lnTo>
                <a:lnTo>
                  <a:pt x="2531050" y="1435100"/>
                </a:lnTo>
                <a:lnTo>
                  <a:pt x="9660949" y="1435100"/>
                </a:lnTo>
                <a:lnTo>
                  <a:pt x="9719655" y="1422400"/>
                </a:lnTo>
                <a:close/>
              </a:path>
              <a:path w="12192000" h="1574800">
                <a:moveTo>
                  <a:pt x="9835458" y="1409700"/>
                </a:moveTo>
                <a:lnTo>
                  <a:pt x="2356541" y="1409700"/>
                </a:lnTo>
                <a:lnTo>
                  <a:pt x="2414173" y="1422400"/>
                </a:lnTo>
                <a:lnTo>
                  <a:pt x="9777826" y="1422400"/>
                </a:lnTo>
                <a:lnTo>
                  <a:pt x="9835458" y="1409700"/>
                </a:lnTo>
                <a:close/>
              </a:path>
              <a:path w="12192000" h="1574800">
                <a:moveTo>
                  <a:pt x="9949080" y="1397000"/>
                </a:moveTo>
                <a:lnTo>
                  <a:pt x="2242919" y="1397000"/>
                </a:lnTo>
                <a:lnTo>
                  <a:pt x="2299454" y="1409700"/>
                </a:lnTo>
                <a:lnTo>
                  <a:pt x="9892545" y="1409700"/>
                </a:lnTo>
                <a:lnTo>
                  <a:pt x="9949080" y="1397000"/>
                </a:lnTo>
                <a:close/>
              </a:path>
              <a:path w="12192000" h="1574800">
                <a:moveTo>
                  <a:pt x="10060472" y="1384300"/>
                </a:moveTo>
                <a:lnTo>
                  <a:pt x="2131527" y="1384300"/>
                </a:lnTo>
                <a:lnTo>
                  <a:pt x="2186941" y="1397000"/>
                </a:lnTo>
                <a:lnTo>
                  <a:pt x="10005058" y="1397000"/>
                </a:lnTo>
                <a:lnTo>
                  <a:pt x="10060472" y="1384300"/>
                </a:lnTo>
                <a:close/>
              </a:path>
              <a:path w="12192000" h="1574800">
                <a:moveTo>
                  <a:pt x="10223279" y="1371600"/>
                </a:moveTo>
                <a:lnTo>
                  <a:pt x="1968720" y="1371600"/>
                </a:lnTo>
                <a:lnTo>
                  <a:pt x="2022410" y="1384300"/>
                </a:lnTo>
                <a:lnTo>
                  <a:pt x="10169589" y="1384300"/>
                </a:lnTo>
                <a:lnTo>
                  <a:pt x="10223279" y="1371600"/>
                </a:lnTo>
                <a:close/>
              </a:path>
              <a:path w="12192000" h="1574800">
                <a:moveTo>
                  <a:pt x="10380808" y="1346200"/>
                </a:moveTo>
                <a:lnTo>
                  <a:pt x="1811191" y="1346200"/>
                </a:lnTo>
                <a:lnTo>
                  <a:pt x="1915616" y="1371600"/>
                </a:lnTo>
                <a:lnTo>
                  <a:pt x="10276383" y="1371600"/>
                </a:lnTo>
                <a:lnTo>
                  <a:pt x="10380808" y="1346200"/>
                </a:lnTo>
                <a:close/>
              </a:path>
              <a:path w="12192000" h="1574800">
                <a:moveTo>
                  <a:pt x="10482816" y="1333500"/>
                </a:moveTo>
                <a:lnTo>
                  <a:pt x="1709183" y="1333500"/>
                </a:lnTo>
                <a:lnTo>
                  <a:pt x="1759882" y="1346200"/>
                </a:lnTo>
                <a:lnTo>
                  <a:pt x="10432117" y="1346200"/>
                </a:lnTo>
                <a:lnTo>
                  <a:pt x="10482816" y="1333500"/>
                </a:lnTo>
                <a:close/>
              </a:path>
              <a:path w="12192000" h="1574800">
                <a:moveTo>
                  <a:pt x="10582362" y="1320800"/>
                </a:moveTo>
                <a:lnTo>
                  <a:pt x="1609637" y="1320800"/>
                </a:lnTo>
                <a:lnTo>
                  <a:pt x="1659099" y="1333500"/>
                </a:lnTo>
                <a:lnTo>
                  <a:pt x="10532900" y="1333500"/>
                </a:lnTo>
                <a:lnTo>
                  <a:pt x="10582362" y="1320800"/>
                </a:lnTo>
                <a:close/>
              </a:path>
              <a:path w="12192000" h="1574800">
                <a:moveTo>
                  <a:pt x="10679398" y="1308100"/>
                </a:moveTo>
                <a:lnTo>
                  <a:pt x="1512601" y="1308100"/>
                </a:lnTo>
                <a:lnTo>
                  <a:pt x="1560802" y="1320800"/>
                </a:lnTo>
                <a:lnTo>
                  <a:pt x="10631197" y="1320800"/>
                </a:lnTo>
                <a:lnTo>
                  <a:pt x="10679398" y="1308100"/>
                </a:lnTo>
                <a:close/>
              </a:path>
              <a:path w="12192000" h="1574800">
                <a:moveTo>
                  <a:pt x="10773878" y="1295400"/>
                </a:moveTo>
                <a:lnTo>
                  <a:pt x="1418121" y="1295400"/>
                </a:lnTo>
                <a:lnTo>
                  <a:pt x="1465039" y="1308100"/>
                </a:lnTo>
                <a:lnTo>
                  <a:pt x="10726960" y="1308100"/>
                </a:lnTo>
                <a:lnTo>
                  <a:pt x="10773878" y="1295400"/>
                </a:lnTo>
                <a:close/>
              </a:path>
              <a:path w="12192000" h="1574800">
                <a:moveTo>
                  <a:pt x="10910701" y="1270000"/>
                </a:moveTo>
                <a:lnTo>
                  <a:pt x="1281298" y="1270000"/>
                </a:lnTo>
                <a:lnTo>
                  <a:pt x="1371855" y="1295400"/>
                </a:lnTo>
                <a:lnTo>
                  <a:pt x="10820144" y="1295400"/>
                </a:lnTo>
                <a:lnTo>
                  <a:pt x="10910701" y="1270000"/>
                </a:lnTo>
                <a:close/>
              </a:path>
              <a:path w="12192000" h="1574800">
                <a:moveTo>
                  <a:pt x="10998585" y="1257300"/>
                </a:moveTo>
                <a:lnTo>
                  <a:pt x="1193414" y="1257300"/>
                </a:lnTo>
                <a:lnTo>
                  <a:pt x="1237018" y="1270000"/>
                </a:lnTo>
                <a:lnTo>
                  <a:pt x="10954981" y="1270000"/>
                </a:lnTo>
                <a:lnTo>
                  <a:pt x="10998585" y="1257300"/>
                </a:lnTo>
                <a:close/>
              </a:path>
              <a:path w="12192000" h="1574800">
                <a:moveTo>
                  <a:pt x="11125296" y="1231900"/>
                </a:moveTo>
                <a:lnTo>
                  <a:pt x="1066703" y="1231900"/>
                </a:lnTo>
                <a:lnTo>
                  <a:pt x="1150489" y="1257300"/>
                </a:lnTo>
                <a:lnTo>
                  <a:pt x="11041510" y="1257300"/>
                </a:lnTo>
                <a:lnTo>
                  <a:pt x="11125296" y="1231900"/>
                </a:lnTo>
                <a:close/>
              </a:path>
              <a:path w="12192000" h="1574800">
                <a:moveTo>
                  <a:pt x="11245729" y="1206500"/>
                </a:moveTo>
                <a:lnTo>
                  <a:pt x="946270" y="1206500"/>
                </a:lnTo>
                <a:lnTo>
                  <a:pt x="1025853" y="1231900"/>
                </a:lnTo>
                <a:lnTo>
                  <a:pt x="11166146" y="1231900"/>
                </a:lnTo>
                <a:lnTo>
                  <a:pt x="11245729" y="1206500"/>
                </a:lnTo>
                <a:close/>
              </a:path>
              <a:path w="12192000" h="1574800">
                <a:moveTo>
                  <a:pt x="11322452" y="1193800"/>
                </a:moveTo>
                <a:lnTo>
                  <a:pt x="869547" y="1193800"/>
                </a:lnTo>
                <a:lnTo>
                  <a:pt x="907548" y="1206500"/>
                </a:lnTo>
                <a:lnTo>
                  <a:pt x="11284451" y="1206500"/>
                </a:lnTo>
                <a:lnTo>
                  <a:pt x="11322452" y="1193800"/>
                </a:lnTo>
                <a:close/>
              </a:path>
              <a:path w="12192000" h="1574800">
                <a:moveTo>
                  <a:pt x="11432071" y="1168400"/>
                </a:moveTo>
                <a:lnTo>
                  <a:pt x="759928" y="1168400"/>
                </a:lnTo>
                <a:lnTo>
                  <a:pt x="832273" y="1193800"/>
                </a:lnTo>
                <a:lnTo>
                  <a:pt x="11359726" y="1193800"/>
                </a:lnTo>
                <a:lnTo>
                  <a:pt x="11432071" y="1168400"/>
                </a:lnTo>
                <a:close/>
              </a:path>
              <a:path w="12192000" h="1574800">
                <a:moveTo>
                  <a:pt x="11534990" y="1143000"/>
                </a:moveTo>
                <a:lnTo>
                  <a:pt x="657009" y="1143000"/>
                </a:lnTo>
                <a:lnTo>
                  <a:pt x="724870" y="1168400"/>
                </a:lnTo>
                <a:lnTo>
                  <a:pt x="11467129" y="1168400"/>
                </a:lnTo>
                <a:lnTo>
                  <a:pt x="11534990" y="1143000"/>
                </a:lnTo>
                <a:close/>
              </a:path>
              <a:path w="12192000" h="1574800">
                <a:moveTo>
                  <a:pt x="11631053" y="1117600"/>
                </a:moveTo>
                <a:lnTo>
                  <a:pt x="560946" y="1117600"/>
                </a:lnTo>
                <a:lnTo>
                  <a:pt x="624218" y="1143000"/>
                </a:lnTo>
                <a:lnTo>
                  <a:pt x="11567781" y="1143000"/>
                </a:lnTo>
                <a:lnTo>
                  <a:pt x="11631053" y="1117600"/>
                </a:lnTo>
                <a:close/>
              </a:path>
              <a:path w="12192000" h="1574800">
                <a:moveTo>
                  <a:pt x="11748197" y="1079500"/>
                </a:moveTo>
                <a:lnTo>
                  <a:pt x="443802" y="1079500"/>
                </a:lnTo>
                <a:lnTo>
                  <a:pt x="471899" y="1092200"/>
                </a:lnTo>
                <a:lnTo>
                  <a:pt x="500792" y="1104900"/>
                </a:lnTo>
                <a:lnTo>
                  <a:pt x="530477" y="1117600"/>
                </a:lnTo>
                <a:lnTo>
                  <a:pt x="11661522" y="1117600"/>
                </a:lnTo>
                <a:lnTo>
                  <a:pt x="11691207" y="1104900"/>
                </a:lnTo>
                <a:lnTo>
                  <a:pt x="11720100" y="1092200"/>
                </a:lnTo>
                <a:lnTo>
                  <a:pt x="11748197" y="1079500"/>
                </a:lnTo>
                <a:close/>
              </a:path>
              <a:path w="12192000" h="1574800">
                <a:moveTo>
                  <a:pt x="11827646" y="1054100"/>
                </a:moveTo>
                <a:lnTo>
                  <a:pt x="364353" y="1054100"/>
                </a:lnTo>
                <a:lnTo>
                  <a:pt x="390023" y="1066800"/>
                </a:lnTo>
                <a:lnTo>
                  <a:pt x="416508" y="1079500"/>
                </a:lnTo>
                <a:lnTo>
                  <a:pt x="11775491" y="1079500"/>
                </a:lnTo>
                <a:lnTo>
                  <a:pt x="11801976" y="1066800"/>
                </a:lnTo>
                <a:lnTo>
                  <a:pt x="11827646" y="1054100"/>
                </a:lnTo>
                <a:close/>
              </a:path>
              <a:path w="12192000" h="1574800">
                <a:moveTo>
                  <a:pt x="11922066" y="1016000"/>
                </a:moveTo>
                <a:lnTo>
                  <a:pt x="269933" y="1016000"/>
                </a:lnTo>
                <a:lnTo>
                  <a:pt x="292287" y="1028700"/>
                </a:lnTo>
                <a:lnTo>
                  <a:pt x="315479" y="1041400"/>
                </a:lnTo>
                <a:lnTo>
                  <a:pt x="339503" y="1054100"/>
                </a:lnTo>
                <a:lnTo>
                  <a:pt x="11852496" y="1054100"/>
                </a:lnTo>
                <a:lnTo>
                  <a:pt x="11876520" y="1041400"/>
                </a:lnTo>
                <a:lnTo>
                  <a:pt x="11899712" y="1028700"/>
                </a:lnTo>
                <a:lnTo>
                  <a:pt x="11922066" y="1016000"/>
                </a:lnTo>
                <a:close/>
              </a:path>
              <a:path w="12192000" h="1574800">
                <a:moveTo>
                  <a:pt x="11984043" y="990600"/>
                </a:moveTo>
                <a:lnTo>
                  <a:pt x="207956" y="990600"/>
                </a:lnTo>
                <a:lnTo>
                  <a:pt x="227762" y="1003300"/>
                </a:lnTo>
                <a:lnTo>
                  <a:pt x="248422" y="1016000"/>
                </a:lnTo>
                <a:lnTo>
                  <a:pt x="11943577" y="1016000"/>
                </a:lnTo>
                <a:lnTo>
                  <a:pt x="11964237" y="1003300"/>
                </a:lnTo>
                <a:lnTo>
                  <a:pt x="11984043" y="990600"/>
                </a:lnTo>
                <a:close/>
              </a:path>
              <a:path w="12192000" h="1574800">
                <a:moveTo>
                  <a:pt x="12054593" y="952500"/>
                </a:moveTo>
                <a:lnTo>
                  <a:pt x="137406" y="952500"/>
                </a:lnTo>
                <a:lnTo>
                  <a:pt x="153731" y="965200"/>
                </a:lnTo>
                <a:lnTo>
                  <a:pt x="170935" y="977900"/>
                </a:lnTo>
                <a:lnTo>
                  <a:pt x="189012" y="990600"/>
                </a:lnTo>
                <a:lnTo>
                  <a:pt x="12002987" y="990600"/>
                </a:lnTo>
                <a:lnTo>
                  <a:pt x="12021064" y="977900"/>
                </a:lnTo>
                <a:lnTo>
                  <a:pt x="12038268" y="965200"/>
                </a:lnTo>
                <a:lnTo>
                  <a:pt x="12054593" y="952500"/>
                </a:lnTo>
                <a:close/>
              </a:path>
              <a:path w="12192000" h="1574800">
                <a:moveTo>
                  <a:pt x="12122832" y="901700"/>
                </a:moveTo>
                <a:lnTo>
                  <a:pt x="69167" y="901700"/>
                </a:lnTo>
                <a:lnTo>
                  <a:pt x="81010" y="914400"/>
                </a:lnTo>
                <a:lnTo>
                  <a:pt x="93762" y="927100"/>
                </a:lnTo>
                <a:lnTo>
                  <a:pt x="107415" y="939800"/>
                </a:lnTo>
                <a:lnTo>
                  <a:pt x="121965" y="952500"/>
                </a:lnTo>
                <a:lnTo>
                  <a:pt x="12070034" y="952500"/>
                </a:lnTo>
                <a:lnTo>
                  <a:pt x="12084584" y="939800"/>
                </a:lnTo>
                <a:lnTo>
                  <a:pt x="12098237" y="927100"/>
                </a:lnTo>
                <a:lnTo>
                  <a:pt x="12110989" y="914400"/>
                </a:lnTo>
                <a:lnTo>
                  <a:pt x="12122832" y="901700"/>
                </a:lnTo>
                <a:close/>
              </a:path>
              <a:path w="12192000" h="1574800">
                <a:moveTo>
                  <a:pt x="12161009" y="863600"/>
                </a:moveTo>
                <a:lnTo>
                  <a:pt x="30990" y="863600"/>
                </a:lnTo>
                <a:lnTo>
                  <a:pt x="39143" y="876300"/>
                </a:lnTo>
                <a:lnTo>
                  <a:pt x="48227" y="889000"/>
                </a:lnTo>
                <a:lnTo>
                  <a:pt x="58237" y="901700"/>
                </a:lnTo>
                <a:lnTo>
                  <a:pt x="12133762" y="901700"/>
                </a:lnTo>
                <a:lnTo>
                  <a:pt x="12143772" y="889000"/>
                </a:lnTo>
                <a:lnTo>
                  <a:pt x="12152856" y="876300"/>
                </a:lnTo>
                <a:lnTo>
                  <a:pt x="12161009" y="863600"/>
                </a:lnTo>
                <a:close/>
              </a:path>
              <a:path w="12192000" h="1574800">
                <a:moveTo>
                  <a:pt x="12187598" y="812800"/>
                </a:moveTo>
                <a:lnTo>
                  <a:pt x="4401" y="812800"/>
                </a:lnTo>
                <a:lnTo>
                  <a:pt x="7809" y="825500"/>
                </a:lnTo>
                <a:lnTo>
                  <a:pt x="12178" y="838200"/>
                </a:lnTo>
                <a:lnTo>
                  <a:pt x="17502" y="850900"/>
                </a:lnTo>
                <a:lnTo>
                  <a:pt x="23774" y="863600"/>
                </a:lnTo>
                <a:lnTo>
                  <a:pt x="12168225" y="863600"/>
                </a:lnTo>
                <a:lnTo>
                  <a:pt x="12174497" y="850900"/>
                </a:lnTo>
                <a:lnTo>
                  <a:pt x="12179821" y="838200"/>
                </a:lnTo>
                <a:lnTo>
                  <a:pt x="12184190" y="825500"/>
                </a:lnTo>
                <a:lnTo>
                  <a:pt x="12187598" y="812800"/>
                </a:lnTo>
                <a:close/>
              </a:path>
              <a:path w="12192000" h="1574800">
                <a:moveTo>
                  <a:pt x="12190039" y="762000"/>
                </a:moveTo>
                <a:lnTo>
                  <a:pt x="1960" y="762000"/>
                </a:lnTo>
                <a:lnTo>
                  <a:pt x="491" y="774700"/>
                </a:lnTo>
                <a:lnTo>
                  <a:pt x="0" y="787400"/>
                </a:lnTo>
                <a:lnTo>
                  <a:pt x="491" y="800100"/>
                </a:lnTo>
                <a:lnTo>
                  <a:pt x="1960" y="812800"/>
                </a:lnTo>
                <a:lnTo>
                  <a:pt x="12190039" y="812800"/>
                </a:lnTo>
                <a:lnTo>
                  <a:pt x="12191508" y="800100"/>
                </a:lnTo>
                <a:lnTo>
                  <a:pt x="12192000" y="787400"/>
                </a:lnTo>
                <a:lnTo>
                  <a:pt x="12191508" y="774700"/>
                </a:lnTo>
                <a:lnTo>
                  <a:pt x="12190039" y="762000"/>
                </a:lnTo>
                <a:close/>
              </a:path>
              <a:path w="12192000" h="1574800">
                <a:moveTo>
                  <a:pt x="12168225" y="711200"/>
                </a:moveTo>
                <a:lnTo>
                  <a:pt x="23774" y="711200"/>
                </a:lnTo>
                <a:lnTo>
                  <a:pt x="17502" y="723900"/>
                </a:lnTo>
                <a:lnTo>
                  <a:pt x="12178" y="736600"/>
                </a:lnTo>
                <a:lnTo>
                  <a:pt x="7809" y="749300"/>
                </a:lnTo>
                <a:lnTo>
                  <a:pt x="4401" y="762000"/>
                </a:lnTo>
                <a:lnTo>
                  <a:pt x="12187598" y="762000"/>
                </a:lnTo>
                <a:lnTo>
                  <a:pt x="12184190" y="749300"/>
                </a:lnTo>
                <a:lnTo>
                  <a:pt x="12179821" y="736600"/>
                </a:lnTo>
                <a:lnTo>
                  <a:pt x="12174497" y="723900"/>
                </a:lnTo>
                <a:lnTo>
                  <a:pt x="12168225" y="711200"/>
                </a:lnTo>
                <a:close/>
              </a:path>
              <a:path w="12192000" h="1574800">
                <a:moveTo>
                  <a:pt x="12133762" y="673100"/>
                </a:moveTo>
                <a:lnTo>
                  <a:pt x="58237" y="673100"/>
                </a:lnTo>
                <a:lnTo>
                  <a:pt x="48227" y="685800"/>
                </a:lnTo>
                <a:lnTo>
                  <a:pt x="39143" y="698500"/>
                </a:lnTo>
                <a:lnTo>
                  <a:pt x="30990" y="711200"/>
                </a:lnTo>
                <a:lnTo>
                  <a:pt x="12161009" y="711200"/>
                </a:lnTo>
                <a:lnTo>
                  <a:pt x="12152856" y="698500"/>
                </a:lnTo>
                <a:lnTo>
                  <a:pt x="12143772" y="685800"/>
                </a:lnTo>
                <a:lnTo>
                  <a:pt x="12133762" y="673100"/>
                </a:lnTo>
                <a:close/>
              </a:path>
              <a:path w="12192000" h="1574800">
                <a:moveTo>
                  <a:pt x="12084584" y="635000"/>
                </a:moveTo>
                <a:lnTo>
                  <a:pt x="107415" y="635000"/>
                </a:lnTo>
                <a:lnTo>
                  <a:pt x="93762" y="647700"/>
                </a:lnTo>
                <a:lnTo>
                  <a:pt x="81010" y="660400"/>
                </a:lnTo>
                <a:lnTo>
                  <a:pt x="69167" y="673100"/>
                </a:lnTo>
                <a:lnTo>
                  <a:pt x="12122832" y="673100"/>
                </a:lnTo>
                <a:lnTo>
                  <a:pt x="12110989" y="660400"/>
                </a:lnTo>
                <a:lnTo>
                  <a:pt x="12098237" y="647700"/>
                </a:lnTo>
                <a:lnTo>
                  <a:pt x="12084584" y="635000"/>
                </a:lnTo>
                <a:close/>
              </a:path>
              <a:path w="12192000" h="1574800">
                <a:moveTo>
                  <a:pt x="12021064" y="596900"/>
                </a:moveTo>
                <a:lnTo>
                  <a:pt x="170935" y="596900"/>
                </a:lnTo>
                <a:lnTo>
                  <a:pt x="153731" y="609600"/>
                </a:lnTo>
                <a:lnTo>
                  <a:pt x="137406" y="622300"/>
                </a:lnTo>
                <a:lnTo>
                  <a:pt x="121965" y="635000"/>
                </a:lnTo>
                <a:lnTo>
                  <a:pt x="12070034" y="635000"/>
                </a:lnTo>
                <a:lnTo>
                  <a:pt x="12054593" y="622300"/>
                </a:lnTo>
                <a:lnTo>
                  <a:pt x="12038268" y="609600"/>
                </a:lnTo>
                <a:lnTo>
                  <a:pt x="12021064" y="596900"/>
                </a:lnTo>
                <a:close/>
              </a:path>
              <a:path w="12192000" h="1574800">
                <a:moveTo>
                  <a:pt x="11943577" y="558800"/>
                </a:moveTo>
                <a:lnTo>
                  <a:pt x="248422" y="558800"/>
                </a:lnTo>
                <a:lnTo>
                  <a:pt x="227762" y="571500"/>
                </a:lnTo>
                <a:lnTo>
                  <a:pt x="207956" y="584200"/>
                </a:lnTo>
                <a:lnTo>
                  <a:pt x="189012" y="596900"/>
                </a:lnTo>
                <a:lnTo>
                  <a:pt x="12002987" y="596900"/>
                </a:lnTo>
                <a:lnTo>
                  <a:pt x="11984043" y="584200"/>
                </a:lnTo>
                <a:lnTo>
                  <a:pt x="11964237" y="571500"/>
                </a:lnTo>
                <a:lnTo>
                  <a:pt x="11943577" y="558800"/>
                </a:lnTo>
                <a:close/>
              </a:path>
              <a:path w="12192000" h="1574800">
                <a:moveTo>
                  <a:pt x="11852496" y="520700"/>
                </a:moveTo>
                <a:lnTo>
                  <a:pt x="339503" y="520700"/>
                </a:lnTo>
                <a:lnTo>
                  <a:pt x="315479" y="533400"/>
                </a:lnTo>
                <a:lnTo>
                  <a:pt x="292287" y="546100"/>
                </a:lnTo>
                <a:lnTo>
                  <a:pt x="269933" y="558800"/>
                </a:lnTo>
                <a:lnTo>
                  <a:pt x="11922066" y="558800"/>
                </a:lnTo>
                <a:lnTo>
                  <a:pt x="11899712" y="546100"/>
                </a:lnTo>
                <a:lnTo>
                  <a:pt x="11876520" y="533400"/>
                </a:lnTo>
                <a:lnTo>
                  <a:pt x="11852496" y="520700"/>
                </a:lnTo>
                <a:close/>
              </a:path>
              <a:path w="12192000" h="1574800">
                <a:moveTo>
                  <a:pt x="11775491" y="495300"/>
                </a:moveTo>
                <a:lnTo>
                  <a:pt x="416508" y="495300"/>
                </a:lnTo>
                <a:lnTo>
                  <a:pt x="390023" y="508000"/>
                </a:lnTo>
                <a:lnTo>
                  <a:pt x="364353" y="520700"/>
                </a:lnTo>
                <a:lnTo>
                  <a:pt x="11827646" y="520700"/>
                </a:lnTo>
                <a:lnTo>
                  <a:pt x="11801976" y="508000"/>
                </a:lnTo>
                <a:lnTo>
                  <a:pt x="11775491" y="495300"/>
                </a:lnTo>
                <a:close/>
              </a:path>
              <a:path w="12192000" h="1574800">
                <a:moveTo>
                  <a:pt x="11691207" y="469900"/>
                </a:moveTo>
                <a:lnTo>
                  <a:pt x="500792" y="469900"/>
                </a:lnTo>
                <a:lnTo>
                  <a:pt x="471899" y="482600"/>
                </a:lnTo>
                <a:lnTo>
                  <a:pt x="443802" y="495300"/>
                </a:lnTo>
                <a:lnTo>
                  <a:pt x="11748197" y="495300"/>
                </a:lnTo>
                <a:lnTo>
                  <a:pt x="11720100" y="482600"/>
                </a:lnTo>
                <a:lnTo>
                  <a:pt x="11691207" y="469900"/>
                </a:lnTo>
                <a:close/>
              </a:path>
              <a:path w="12192000" h="1574800">
                <a:moveTo>
                  <a:pt x="11567781" y="431800"/>
                </a:moveTo>
                <a:lnTo>
                  <a:pt x="624218" y="431800"/>
                </a:lnTo>
                <a:lnTo>
                  <a:pt x="560946" y="457200"/>
                </a:lnTo>
                <a:lnTo>
                  <a:pt x="530477" y="469900"/>
                </a:lnTo>
                <a:lnTo>
                  <a:pt x="11661522" y="469900"/>
                </a:lnTo>
                <a:lnTo>
                  <a:pt x="11631053" y="457200"/>
                </a:lnTo>
                <a:lnTo>
                  <a:pt x="11567781" y="431800"/>
                </a:lnTo>
                <a:close/>
              </a:path>
              <a:path w="12192000" h="1574800">
                <a:moveTo>
                  <a:pt x="11467129" y="406400"/>
                </a:moveTo>
                <a:lnTo>
                  <a:pt x="724870" y="406400"/>
                </a:lnTo>
                <a:lnTo>
                  <a:pt x="657009" y="431800"/>
                </a:lnTo>
                <a:lnTo>
                  <a:pt x="11534990" y="431800"/>
                </a:lnTo>
                <a:lnTo>
                  <a:pt x="11467129" y="406400"/>
                </a:lnTo>
                <a:close/>
              </a:path>
              <a:path w="12192000" h="1574800">
                <a:moveTo>
                  <a:pt x="11396268" y="393700"/>
                </a:moveTo>
                <a:lnTo>
                  <a:pt x="795731" y="393700"/>
                </a:lnTo>
                <a:lnTo>
                  <a:pt x="759928" y="406400"/>
                </a:lnTo>
                <a:lnTo>
                  <a:pt x="11432071" y="406400"/>
                </a:lnTo>
                <a:lnTo>
                  <a:pt x="11396268" y="393700"/>
                </a:lnTo>
                <a:close/>
              </a:path>
              <a:path w="12192000" h="1574800">
                <a:moveTo>
                  <a:pt x="11284451" y="368300"/>
                </a:moveTo>
                <a:lnTo>
                  <a:pt x="907548" y="368300"/>
                </a:lnTo>
                <a:lnTo>
                  <a:pt x="832273" y="393700"/>
                </a:lnTo>
                <a:lnTo>
                  <a:pt x="11359726" y="393700"/>
                </a:lnTo>
                <a:lnTo>
                  <a:pt x="11284451" y="368300"/>
                </a:lnTo>
                <a:close/>
              </a:path>
              <a:path w="12192000" h="1574800">
                <a:moveTo>
                  <a:pt x="11166146" y="342900"/>
                </a:moveTo>
                <a:lnTo>
                  <a:pt x="1025853" y="342900"/>
                </a:lnTo>
                <a:lnTo>
                  <a:pt x="946270" y="368300"/>
                </a:lnTo>
                <a:lnTo>
                  <a:pt x="11245729" y="368300"/>
                </a:lnTo>
                <a:lnTo>
                  <a:pt x="11166146" y="342900"/>
                </a:lnTo>
                <a:close/>
              </a:path>
              <a:path w="12192000" h="1574800">
                <a:moveTo>
                  <a:pt x="11083749" y="330200"/>
                </a:moveTo>
                <a:lnTo>
                  <a:pt x="1108250" y="330200"/>
                </a:lnTo>
                <a:lnTo>
                  <a:pt x="1066703" y="342900"/>
                </a:lnTo>
                <a:lnTo>
                  <a:pt x="11125296" y="342900"/>
                </a:lnTo>
                <a:lnTo>
                  <a:pt x="11083749" y="330200"/>
                </a:lnTo>
                <a:close/>
              </a:path>
              <a:path w="12192000" h="1574800">
                <a:moveTo>
                  <a:pt x="10954981" y="304800"/>
                </a:moveTo>
                <a:lnTo>
                  <a:pt x="1237018" y="304800"/>
                </a:lnTo>
                <a:lnTo>
                  <a:pt x="1150489" y="330200"/>
                </a:lnTo>
                <a:lnTo>
                  <a:pt x="11041510" y="330200"/>
                </a:lnTo>
                <a:lnTo>
                  <a:pt x="10954981" y="304800"/>
                </a:lnTo>
                <a:close/>
              </a:path>
              <a:path w="12192000" h="1574800">
                <a:moveTo>
                  <a:pt x="10865754" y="292100"/>
                </a:moveTo>
                <a:lnTo>
                  <a:pt x="1326245" y="292100"/>
                </a:lnTo>
                <a:lnTo>
                  <a:pt x="1281298" y="304800"/>
                </a:lnTo>
                <a:lnTo>
                  <a:pt x="10910701" y="304800"/>
                </a:lnTo>
                <a:lnTo>
                  <a:pt x="10865754" y="292100"/>
                </a:lnTo>
                <a:close/>
              </a:path>
              <a:path w="12192000" h="1574800">
                <a:moveTo>
                  <a:pt x="10726960" y="266700"/>
                </a:moveTo>
                <a:lnTo>
                  <a:pt x="1465039" y="266700"/>
                </a:lnTo>
                <a:lnTo>
                  <a:pt x="1371855" y="292100"/>
                </a:lnTo>
                <a:lnTo>
                  <a:pt x="10820144" y="292100"/>
                </a:lnTo>
                <a:lnTo>
                  <a:pt x="10726960" y="266700"/>
                </a:lnTo>
                <a:close/>
              </a:path>
              <a:path w="12192000" h="1574800">
                <a:moveTo>
                  <a:pt x="10631197" y="254000"/>
                </a:moveTo>
                <a:lnTo>
                  <a:pt x="1560802" y="254000"/>
                </a:lnTo>
                <a:lnTo>
                  <a:pt x="1512601" y="266700"/>
                </a:lnTo>
                <a:lnTo>
                  <a:pt x="10679398" y="266700"/>
                </a:lnTo>
                <a:lnTo>
                  <a:pt x="10631197" y="254000"/>
                </a:lnTo>
                <a:close/>
              </a:path>
              <a:path w="12192000" h="1574800">
                <a:moveTo>
                  <a:pt x="10532900" y="241300"/>
                </a:moveTo>
                <a:lnTo>
                  <a:pt x="1659099" y="241300"/>
                </a:lnTo>
                <a:lnTo>
                  <a:pt x="1609637" y="254000"/>
                </a:lnTo>
                <a:lnTo>
                  <a:pt x="10582362" y="254000"/>
                </a:lnTo>
                <a:lnTo>
                  <a:pt x="10532900" y="241300"/>
                </a:lnTo>
                <a:close/>
              </a:path>
              <a:path w="12192000" h="1574800">
                <a:moveTo>
                  <a:pt x="10432117" y="228600"/>
                </a:moveTo>
                <a:lnTo>
                  <a:pt x="1759882" y="228600"/>
                </a:lnTo>
                <a:lnTo>
                  <a:pt x="1709183" y="241300"/>
                </a:lnTo>
                <a:lnTo>
                  <a:pt x="10482816" y="241300"/>
                </a:lnTo>
                <a:lnTo>
                  <a:pt x="10432117" y="228600"/>
                </a:lnTo>
                <a:close/>
              </a:path>
              <a:path w="12192000" h="1574800">
                <a:moveTo>
                  <a:pt x="10328895" y="215900"/>
                </a:moveTo>
                <a:lnTo>
                  <a:pt x="1863104" y="215900"/>
                </a:lnTo>
                <a:lnTo>
                  <a:pt x="1811191" y="228600"/>
                </a:lnTo>
                <a:lnTo>
                  <a:pt x="10380808" y="228600"/>
                </a:lnTo>
                <a:lnTo>
                  <a:pt x="10328895" y="215900"/>
                </a:lnTo>
                <a:close/>
              </a:path>
              <a:path w="12192000" h="1574800">
                <a:moveTo>
                  <a:pt x="10223279" y="203200"/>
                </a:moveTo>
                <a:lnTo>
                  <a:pt x="1968720" y="203200"/>
                </a:lnTo>
                <a:lnTo>
                  <a:pt x="1915616" y="215900"/>
                </a:lnTo>
                <a:lnTo>
                  <a:pt x="10276383" y="215900"/>
                </a:lnTo>
                <a:lnTo>
                  <a:pt x="10223279" y="203200"/>
                </a:lnTo>
                <a:close/>
              </a:path>
              <a:path w="12192000" h="1574800">
                <a:moveTo>
                  <a:pt x="10115318" y="190500"/>
                </a:moveTo>
                <a:lnTo>
                  <a:pt x="2076681" y="190500"/>
                </a:lnTo>
                <a:lnTo>
                  <a:pt x="2022410" y="203200"/>
                </a:lnTo>
                <a:lnTo>
                  <a:pt x="10169589" y="203200"/>
                </a:lnTo>
                <a:lnTo>
                  <a:pt x="10115318" y="190500"/>
                </a:lnTo>
                <a:close/>
              </a:path>
              <a:path w="12192000" h="1574800">
                <a:moveTo>
                  <a:pt x="10005058" y="177800"/>
                </a:moveTo>
                <a:lnTo>
                  <a:pt x="2186941" y="177800"/>
                </a:lnTo>
                <a:lnTo>
                  <a:pt x="2131527" y="190500"/>
                </a:lnTo>
                <a:lnTo>
                  <a:pt x="10060472" y="190500"/>
                </a:lnTo>
                <a:lnTo>
                  <a:pt x="10005058" y="177800"/>
                </a:lnTo>
                <a:close/>
              </a:path>
              <a:path w="12192000" h="1574800">
                <a:moveTo>
                  <a:pt x="9892545" y="165100"/>
                </a:moveTo>
                <a:lnTo>
                  <a:pt x="2299454" y="165100"/>
                </a:lnTo>
                <a:lnTo>
                  <a:pt x="2242919" y="177800"/>
                </a:lnTo>
                <a:lnTo>
                  <a:pt x="9949080" y="177800"/>
                </a:lnTo>
                <a:lnTo>
                  <a:pt x="9892545" y="165100"/>
                </a:lnTo>
                <a:close/>
              </a:path>
              <a:path w="12192000" h="1574800">
                <a:moveTo>
                  <a:pt x="9777826" y="152400"/>
                </a:moveTo>
                <a:lnTo>
                  <a:pt x="2414173" y="152400"/>
                </a:lnTo>
                <a:lnTo>
                  <a:pt x="2356541" y="165100"/>
                </a:lnTo>
                <a:lnTo>
                  <a:pt x="9835458" y="165100"/>
                </a:lnTo>
                <a:lnTo>
                  <a:pt x="9777826" y="152400"/>
                </a:lnTo>
                <a:close/>
              </a:path>
              <a:path w="12192000" h="1574800">
                <a:moveTo>
                  <a:pt x="9660949" y="139700"/>
                </a:moveTo>
                <a:lnTo>
                  <a:pt x="2531050" y="139700"/>
                </a:lnTo>
                <a:lnTo>
                  <a:pt x="2472344" y="152400"/>
                </a:lnTo>
                <a:lnTo>
                  <a:pt x="9719655" y="152400"/>
                </a:lnTo>
                <a:lnTo>
                  <a:pt x="9660949" y="139700"/>
                </a:lnTo>
                <a:close/>
              </a:path>
              <a:path w="12192000" h="1574800">
                <a:moveTo>
                  <a:pt x="9481687" y="127000"/>
                </a:moveTo>
                <a:lnTo>
                  <a:pt x="2710312" y="127000"/>
                </a:lnTo>
                <a:lnTo>
                  <a:pt x="2650039" y="139700"/>
                </a:lnTo>
                <a:lnTo>
                  <a:pt x="9541960" y="139700"/>
                </a:lnTo>
                <a:lnTo>
                  <a:pt x="9481687" y="127000"/>
                </a:lnTo>
                <a:close/>
              </a:path>
              <a:path w="12192000" h="1574800">
                <a:moveTo>
                  <a:pt x="9359617" y="114300"/>
                </a:moveTo>
                <a:lnTo>
                  <a:pt x="2832382" y="114300"/>
                </a:lnTo>
                <a:lnTo>
                  <a:pt x="2771094" y="127000"/>
                </a:lnTo>
                <a:lnTo>
                  <a:pt x="9420905" y="127000"/>
                </a:lnTo>
                <a:lnTo>
                  <a:pt x="9359617" y="114300"/>
                </a:lnTo>
                <a:close/>
              </a:path>
              <a:path w="12192000" h="1574800">
                <a:moveTo>
                  <a:pt x="9235552" y="101600"/>
                </a:moveTo>
                <a:lnTo>
                  <a:pt x="2956447" y="101600"/>
                </a:lnTo>
                <a:lnTo>
                  <a:pt x="2894168" y="114300"/>
                </a:lnTo>
                <a:lnTo>
                  <a:pt x="9297831" y="114300"/>
                </a:lnTo>
                <a:lnTo>
                  <a:pt x="9235552" y="101600"/>
                </a:lnTo>
                <a:close/>
              </a:path>
              <a:path w="12192000" h="1574800">
                <a:moveTo>
                  <a:pt x="9045816" y="88900"/>
                </a:moveTo>
                <a:lnTo>
                  <a:pt x="3146183" y="88900"/>
                </a:lnTo>
                <a:lnTo>
                  <a:pt x="3082460" y="101600"/>
                </a:lnTo>
                <a:lnTo>
                  <a:pt x="9109539" y="101600"/>
                </a:lnTo>
                <a:lnTo>
                  <a:pt x="9045816" y="88900"/>
                </a:lnTo>
                <a:close/>
              </a:path>
              <a:path w="12192000" h="1574800">
                <a:moveTo>
                  <a:pt x="8851853" y="76200"/>
                </a:moveTo>
                <a:lnTo>
                  <a:pt x="3340146" y="76200"/>
                </a:lnTo>
                <a:lnTo>
                  <a:pt x="3275032" y="88900"/>
                </a:lnTo>
                <a:lnTo>
                  <a:pt x="8916967" y="88900"/>
                </a:lnTo>
                <a:lnTo>
                  <a:pt x="8851853" y="76200"/>
                </a:lnTo>
                <a:close/>
              </a:path>
              <a:path w="12192000" h="1574800">
                <a:moveTo>
                  <a:pt x="8653823" y="63500"/>
                </a:moveTo>
                <a:lnTo>
                  <a:pt x="3538176" y="63500"/>
                </a:lnTo>
                <a:lnTo>
                  <a:pt x="3471724" y="76200"/>
                </a:lnTo>
                <a:lnTo>
                  <a:pt x="8720275" y="76200"/>
                </a:lnTo>
                <a:lnTo>
                  <a:pt x="8653823" y="63500"/>
                </a:lnTo>
                <a:close/>
              </a:path>
              <a:path w="12192000" h="1574800">
                <a:moveTo>
                  <a:pt x="8451882" y="50800"/>
                </a:moveTo>
                <a:lnTo>
                  <a:pt x="3740117" y="50800"/>
                </a:lnTo>
                <a:lnTo>
                  <a:pt x="3672379" y="63500"/>
                </a:lnTo>
                <a:lnTo>
                  <a:pt x="8519620" y="63500"/>
                </a:lnTo>
                <a:lnTo>
                  <a:pt x="8451882" y="50800"/>
                </a:lnTo>
                <a:close/>
              </a:path>
              <a:path w="12192000" h="1574800">
                <a:moveTo>
                  <a:pt x="8176817" y="38100"/>
                </a:moveTo>
                <a:lnTo>
                  <a:pt x="4015182" y="38100"/>
                </a:lnTo>
                <a:lnTo>
                  <a:pt x="3945811" y="50800"/>
                </a:lnTo>
                <a:lnTo>
                  <a:pt x="8246188" y="50800"/>
                </a:lnTo>
                <a:lnTo>
                  <a:pt x="8176817" y="38100"/>
                </a:lnTo>
                <a:close/>
              </a:path>
              <a:path w="12192000" h="1574800">
                <a:moveTo>
                  <a:pt x="7895455" y="25400"/>
                </a:moveTo>
                <a:lnTo>
                  <a:pt x="4296544" y="25400"/>
                </a:lnTo>
                <a:lnTo>
                  <a:pt x="4225634" y="38100"/>
                </a:lnTo>
                <a:lnTo>
                  <a:pt x="7966365" y="38100"/>
                </a:lnTo>
                <a:lnTo>
                  <a:pt x="7895455" y="25400"/>
                </a:lnTo>
                <a:close/>
              </a:path>
              <a:path w="12192000" h="1574800">
                <a:moveTo>
                  <a:pt x="7535468" y="12700"/>
                </a:moveTo>
                <a:lnTo>
                  <a:pt x="4656531" y="12700"/>
                </a:lnTo>
                <a:lnTo>
                  <a:pt x="4583829" y="25400"/>
                </a:lnTo>
                <a:lnTo>
                  <a:pt x="7608170" y="25400"/>
                </a:lnTo>
                <a:lnTo>
                  <a:pt x="7535468" y="12700"/>
                </a:lnTo>
                <a:close/>
              </a:path>
              <a:path w="12192000" h="1574800">
                <a:moveTo>
                  <a:pt x="7092296" y="0"/>
                </a:moveTo>
                <a:lnTo>
                  <a:pt x="5099703" y="0"/>
                </a:lnTo>
                <a:lnTo>
                  <a:pt x="5025043" y="12700"/>
                </a:lnTo>
                <a:lnTo>
                  <a:pt x="7166956" y="12700"/>
                </a:lnTo>
                <a:lnTo>
                  <a:pt x="7092296" y="0"/>
                </a:lnTo>
                <a:close/>
              </a:path>
            </a:pathLst>
          </a:custGeom>
          <a:solidFill>
            <a:srgbClr val="FFFFFF"/>
          </a:solidFill>
          <a:ln>
            <a:solidFill>
              <a:schemeClr val="accent1">
                <a:lumMod val="20000"/>
                <a:lumOff val="80000"/>
              </a:schemeClr>
            </a:solidFill>
          </a:ln>
        </p:spPr>
        <p:txBody>
          <a:bodyPr wrap="square" lIns="0" tIns="0" rIns="0" bIns="0" rtlCol="0"/>
          <a:lstStyle/>
          <a:p>
            <a:endParaRPr/>
          </a:p>
        </p:txBody>
      </p:sp>
      <p:sp>
        <p:nvSpPr>
          <p:cNvPr id="10" name="object 10"/>
          <p:cNvSpPr/>
          <p:nvPr/>
        </p:nvSpPr>
        <p:spPr>
          <a:xfrm>
            <a:off x="0" y="624843"/>
            <a:ext cx="9144000" cy="1586865"/>
          </a:xfrm>
          <a:custGeom>
            <a:avLst/>
            <a:gdLst/>
            <a:ahLst/>
            <a:cxnLst/>
            <a:rect l="l" t="t" r="r" b="b"/>
            <a:pathLst>
              <a:path w="12192000" h="1586864">
                <a:moveTo>
                  <a:pt x="0" y="793242"/>
                </a:moveTo>
                <a:lnTo>
                  <a:pt x="7809" y="752731"/>
                </a:lnTo>
                <a:lnTo>
                  <a:pt x="30990" y="712748"/>
                </a:lnTo>
                <a:lnTo>
                  <a:pt x="58237" y="683137"/>
                </a:lnTo>
                <a:lnTo>
                  <a:pt x="93762" y="653871"/>
                </a:lnTo>
                <a:lnTo>
                  <a:pt x="137406" y="624969"/>
                </a:lnTo>
                <a:lnTo>
                  <a:pt x="170935" y="605915"/>
                </a:lnTo>
                <a:lnTo>
                  <a:pt x="207956" y="587038"/>
                </a:lnTo>
                <a:lnTo>
                  <a:pt x="248422" y="568345"/>
                </a:lnTo>
                <a:lnTo>
                  <a:pt x="292287" y="549842"/>
                </a:lnTo>
                <a:lnTo>
                  <a:pt x="339503" y="531534"/>
                </a:lnTo>
                <a:lnTo>
                  <a:pt x="390023" y="513428"/>
                </a:lnTo>
                <a:lnTo>
                  <a:pt x="443802" y="495531"/>
                </a:lnTo>
                <a:lnTo>
                  <a:pt x="500792" y="477847"/>
                </a:lnTo>
                <a:lnTo>
                  <a:pt x="560946" y="460384"/>
                </a:lnTo>
                <a:lnTo>
                  <a:pt x="624218" y="443146"/>
                </a:lnTo>
                <a:lnTo>
                  <a:pt x="690561" y="426141"/>
                </a:lnTo>
                <a:lnTo>
                  <a:pt x="759928" y="409375"/>
                </a:lnTo>
                <a:lnTo>
                  <a:pt x="832273" y="392853"/>
                </a:lnTo>
                <a:lnTo>
                  <a:pt x="869547" y="384685"/>
                </a:lnTo>
                <a:lnTo>
                  <a:pt x="907548" y="376581"/>
                </a:lnTo>
                <a:lnTo>
                  <a:pt x="946270" y="368541"/>
                </a:lnTo>
                <a:lnTo>
                  <a:pt x="985707" y="360567"/>
                </a:lnTo>
                <a:lnTo>
                  <a:pt x="1025853" y="352657"/>
                </a:lnTo>
                <a:lnTo>
                  <a:pt x="1066703" y="344814"/>
                </a:lnTo>
                <a:lnTo>
                  <a:pt x="1108250" y="337039"/>
                </a:lnTo>
                <a:lnTo>
                  <a:pt x="1150489" y="329331"/>
                </a:lnTo>
                <a:lnTo>
                  <a:pt x="1193414" y="321692"/>
                </a:lnTo>
                <a:lnTo>
                  <a:pt x="1237018" y="314123"/>
                </a:lnTo>
                <a:lnTo>
                  <a:pt x="1281298" y="306624"/>
                </a:lnTo>
                <a:lnTo>
                  <a:pt x="1326245" y="299195"/>
                </a:lnTo>
                <a:lnTo>
                  <a:pt x="1371855" y="291839"/>
                </a:lnTo>
                <a:lnTo>
                  <a:pt x="1418121" y="284555"/>
                </a:lnTo>
                <a:lnTo>
                  <a:pt x="1465039" y="277344"/>
                </a:lnTo>
                <a:lnTo>
                  <a:pt x="1512601" y="270208"/>
                </a:lnTo>
                <a:lnTo>
                  <a:pt x="1560802" y="263146"/>
                </a:lnTo>
                <a:lnTo>
                  <a:pt x="1609637" y="256160"/>
                </a:lnTo>
                <a:lnTo>
                  <a:pt x="1659099" y="249250"/>
                </a:lnTo>
                <a:lnTo>
                  <a:pt x="1709183" y="242417"/>
                </a:lnTo>
                <a:lnTo>
                  <a:pt x="1759882" y="235662"/>
                </a:lnTo>
                <a:lnTo>
                  <a:pt x="1811191" y="228986"/>
                </a:lnTo>
                <a:lnTo>
                  <a:pt x="1863104" y="222389"/>
                </a:lnTo>
                <a:lnTo>
                  <a:pt x="1915616" y="215872"/>
                </a:lnTo>
                <a:lnTo>
                  <a:pt x="1968720" y="209436"/>
                </a:lnTo>
                <a:lnTo>
                  <a:pt x="2022410" y="203082"/>
                </a:lnTo>
                <a:lnTo>
                  <a:pt x="2076681" y="196810"/>
                </a:lnTo>
                <a:lnTo>
                  <a:pt x="2131527" y="190621"/>
                </a:lnTo>
                <a:lnTo>
                  <a:pt x="2186941" y="184517"/>
                </a:lnTo>
                <a:lnTo>
                  <a:pt x="2242919" y="178496"/>
                </a:lnTo>
                <a:lnTo>
                  <a:pt x="2299454" y="172562"/>
                </a:lnTo>
                <a:lnTo>
                  <a:pt x="2356541" y="166713"/>
                </a:lnTo>
                <a:lnTo>
                  <a:pt x="2414173" y="160952"/>
                </a:lnTo>
                <a:lnTo>
                  <a:pt x="2472344" y="155278"/>
                </a:lnTo>
                <a:lnTo>
                  <a:pt x="2531050" y="149693"/>
                </a:lnTo>
                <a:lnTo>
                  <a:pt x="2590284" y="144197"/>
                </a:lnTo>
                <a:lnTo>
                  <a:pt x="2650039" y="138791"/>
                </a:lnTo>
                <a:lnTo>
                  <a:pt x="2710312" y="133476"/>
                </a:lnTo>
                <a:lnTo>
                  <a:pt x="2771094" y="128252"/>
                </a:lnTo>
                <a:lnTo>
                  <a:pt x="2832382" y="123121"/>
                </a:lnTo>
                <a:lnTo>
                  <a:pt x="2894168" y="118083"/>
                </a:lnTo>
                <a:lnTo>
                  <a:pt x="2956447" y="113138"/>
                </a:lnTo>
                <a:lnTo>
                  <a:pt x="3019213" y="108288"/>
                </a:lnTo>
                <a:lnTo>
                  <a:pt x="3082460" y="103534"/>
                </a:lnTo>
                <a:lnTo>
                  <a:pt x="3146183" y="98875"/>
                </a:lnTo>
                <a:lnTo>
                  <a:pt x="3210375" y="94313"/>
                </a:lnTo>
                <a:lnTo>
                  <a:pt x="3275032" y="89849"/>
                </a:lnTo>
                <a:lnTo>
                  <a:pt x="3340146" y="85484"/>
                </a:lnTo>
                <a:lnTo>
                  <a:pt x="3405712" y="81217"/>
                </a:lnTo>
                <a:lnTo>
                  <a:pt x="3471724" y="77051"/>
                </a:lnTo>
                <a:lnTo>
                  <a:pt x="3538176" y="72985"/>
                </a:lnTo>
                <a:lnTo>
                  <a:pt x="3605063" y="69020"/>
                </a:lnTo>
                <a:lnTo>
                  <a:pt x="3672379" y="65158"/>
                </a:lnTo>
                <a:lnTo>
                  <a:pt x="3740117" y="61399"/>
                </a:lnTo>
                <a:lnTo>
                  <a:pt x="3808273" y="57743"/>
                </a:lnTo>
                <a:lnTo>
                  <a:pt x="3876839" y="54192"/>
                </a:lnTo>
                <a:lnTo>
                  <a:pt x="3945811" y="50746"/>
                </a:lnTo>
                <a:lnTo>
                  <a:pt x="4015182" y="47406"/>
                </a:lnTo>
                <a:lnTo>
                  <a:pt x="4084947" y="44172"/>
                </a:lnTo>
                <a:lnTo>
                  <a:pt x="4155099" y="41046"/>
                </a:lnTo>
                <a:lnTo>
                  <a:pt x="4225634" y="38029"/>
                </a:lnTo>
                <a:lnTo>
                  <a:pt x="4296544" y="35120"/>
                </a:lnTo>
                <a:lnTo>
                  <a:pt x="4367825" y="32322"/>
                </a:lnTo>
                <a:lnTo>
                  <a:pt x="4439469" y="29633"/>
                </a:lnTo>
                <a:lnTo>
                  <a:pt x="4511473" y="27057"/>
                </a:lnTo>
                <a:lnTo>
                  <a:pt x="4583829" y="24592"/>
                </a:lnTo>
                <a:lnTo>
                  <a:pt x="4656531" y="22240"/>
                </a:lnTo>
                <a:lnTo>
                  <a:pt x="4729575" y="20001"/>
                </a:lnTo>
                <a:lnTo>
                  <a:pt x="4802954" y="17877"/>
                </a:lnTo>
                <a:lnTo>
                  <a:pt x="4876662" y="15868"/>
                </a:lnTo>
                <a:lnTo>
                  <a:pt x="4950694" y="13975"/>
                </a:lnTo>
                <a:lnTo>
                  <a:pt x="5025043" y="12199"/>
                </a:lnTo>
                <a:lnTo>
                  <a:pt x="5099703" y="10540"/>
                </a:lnTo>
                <a:lnTo>
                  <a:pt x="5174670" y="8999"/>
                </a:lnTo>
                <a:lnTo>
                  <a:pt x="5249937" y="7577"/>
                </a:lnTo>
                <a:lnTo>
                  <a:pt x="5325498" y="6274"/>
                </a:lnTo>
                <a:lnTo>
                  <a:pt x="5401347" y="5092"/>
                </a:lnTo>
                <a:lnTo>
                  <a:pt x="5477478" y="4032"/>
                </a:lnTo>
                <a:lnTo>
                  <a:pt x="5553887" y="3093"/>
                </a:lnTo>
                <a:lnTo>
                  <a:pt x="5630566" y="2277"/>
                </a:lnTo>
                <a:lnTo>
                  <a:pt x="5707510" y="1584"/>
                </a:lnTo>
                <a:lnTo>
                  <a:pt x="5784713" y="1016"/>
                </a:lnTo>
                <a:lnTo>
                  <a:pt x="5862169" y="572"/>
                </a:lnTo>
                <a:lnTo>
                  <a:pt x="5939873" y="255"/>
                </a:lnTo>
                <a:lnTo>
                  <a:pt x="6017818" y="63"/>
                </a:lnTo>
                <a:lnTo>
                  <a:pt x="6096000" y="0"/>
                </a:lnTo>
                <a:lnTo>
                  <a:pt x="6174181" y="63"/>
                </a:lnTo>
                <a:lnTo>
                  <a:pt x="6252126" y="255"/>
                </a:lnTo>
                <a:lnTo>
                  <a:pt x="6329830" y="572"/>
                </a:lnTo>
                <a:lnTo>
                  <a:pt x="6407286" y="1016"/>
                </a:lnTo>
                <a:lnTo>
                  <a:pt x="6484489" y="1584"/>
                </a:lnTo>
                <a:lnTo>
                  <a:pt x="6561433" y="2277"/>
                </a:lnTo>
                <a:lnTo>
                  <a:pt x="6638112" y="3093"/>
                </a:lnTo>
                <a:lnTo>
                  <a:pt x="6714521" y="4032"/>
                </a:lnTo>
                <a:lnTo>
                  <a:pt x="6790652" y="5092"/>
                </a:lnTo>
                <a:lnTo>
                  <a:pt x="6866501" y="6274"/>
                </a:lnTo>
                <a:lnTo>
                  <a:pt x="6942062" y="7577"/>
                </a:lnTo>
                <a:lnTo>
                  <a:pt x="7017329" y="8999"/>
                </a:lnTo>
                <a:lnTo>
                  <a:pt x="7092296" y="10540"/>
                </a:lnTo>
                <a:lnTo>
                  <a:pt x="7166956" y="12199"/>
                </a:lnTo>
                <a:lnTo>
                  <a:pt x="7241305" y="13975"/>
                </a:lnTo>
                <a:lnTo>
                  <a:pt x="7315337" y="15868"/>
                </a:lnTo>
                <a:lnTo>
                  <a:pt x="7389045" y="17877"/>
                </a:lnTo>
                <a:lnTo>
                  <a:pt x="7462424" y="20001"/>
                </a:lnTo>
                <a:lnTo>
                  <a:pt x="7535468" y="22240"/>
                </a:lnTo>
                <a:lnTo>
                  <a:pt x="7608170" y="24592"/>
                </a:lnTo>
                <a:lnTo>
                  <a:pt x="7680526" y="27057"/>
                </a:lnTo>
                <a:lnTo>
                  <a:pt x="7752530" y="29633"/>
                </a:lnTo>
                <a:lnTo>
                  <a:pt x="7824174" y="32322"/>
                </a:lnTo>
                <a:lnTo>
                  <a:pt x="7895455" y="35120"/>
                </a:lnTo>
                <a:lnTo>
                  <a:pt x="7966365" y="38029"/>
                </a:lnTo>
                <a:lnTo>
                  <a:pt x="8036900" y="41046"/>
                </a:lnTo>
                <a:lnTo>
                  <a:pt x="8107052" y="44172"/>
                </a:lnTo>
                <a:lnTo>
                  <a:pt x="8176817" y="47406"/>
                </a:lnTo>
                <a:lnTo>
                  <a:pt x="8246188" y="50746"/>
                </a:lnTo>
                <a:lnTo>
                  <a:pt x="8315160" y="54192"/>
                </a:lnTo>
                <a:lnTo>
                  <a:pt x="8383726" y="57743"/>
                </a:lnTo>
                <a:lnTo>
                  <a:pt x="8451882" y="61399"/>
                </a:lnTo>
                <a:lnTo>
                  <a:pt x="8519620" y="65158"/>
                </a:lnTo>
                <a:lnTo>
                  <a:pt x="8586936" y="69020"/>
                </a:lnTo>
                <a:lnTo>
                  <a:pt x="8653823" y="72985"/>
                </a:lnTo>
                <a:lnTo>
                  <a:pt x="8720275" y="77051"/>
                </a:lnTo>
                <a:lnTo>
                  <a:pt x="8786287" y="81217"/>
                </a:lnTo>
                <a:lnTo>
                  <a:pt x="8851853" y="85484"/>
                </a:lnTo>
                <a:lnTo>
                  <a:pt x="8916967" y="89849"/>
                </a:lnTo>
                <a:lnTo>
                  <a:pt x="8981624" y="94313"/>
                </a:lnTo>
                <a:lnTo>
                  <a:pt x="9045816" y="98875"/>
                </a:lnTo>
                <a:lnTo>
                  <a:pt x="9109539" y="103534"/>
                </a:lnTo>
                <a:lnTo>
                  <a:pt x="9172786" y="108288"/>
                </a:lnTo>
                <a:lnTo>
                  <a:pt x="9235552" y="113138"/>
                </a:lnTo>
                <a:lnTo>
                  <a:pt x="9297831" y="118083"/>
                </a:lnTo>
                <a:lnTo>
                  <a:pt x="9359617" y="123121"/>
                </a:lnTo>
                <a:lnTo>
                  <a:pt x="9420905" y="128252"/>
                </a:lnTo>
                <a:lnTo>
                  <a:pt x="9481687" y="133476"/>
                </a:lnTo>
                <a:lnTo>
                  <a:pt x="9541960" y="138791"/>
                </a:lnTo>
                <a:lnTo>
                  <a:pt x="9601715" y="144197"/>
                </a:lnTo>
                <a:lnTo>
                  <a:pt x="9660949" y="149693"/>
                </a:lnTo>
                <a:lnTo>
                  <a:pt x="9719655" y="155278"/>
                </a:lnTo>
                <a:lnTo>
                  <a:pt x="9777826" y="160952"/>
                </a:lnTo>
                <a:lnTo>
                  <a:pt x="9835458" y="166713"/>
                </a:lnTo>
                <a:lnTo>
                  <a:pt x="9892545" y="172562"/>
                </a:lnTo>
                <a:lnTo>
                  <a:pt x="9949080" y="178496"/>
                </a:lnTo>
                <a:lnTo>
                  <a:pt x="10005058" y="184517"/>
                </a:lnTo>
                <a:lnTo>
                  <a:pt x="10060472" y="190621"/>
                </a:lnTo>
                <a:lnTo>
                  <a:pt x="10115318" y="196810"/>
                </a:lnTo>
                <a:lnTo>
                  <a:pt x="10169589" y="203082"/>
                </a:lnTo>
                <a:lnTo>
                  <a:pt x="10223279" y="209436"/>
                </a:lnTo>
                <a:lnTo>
                  <a:pt x="10276383" y="215872"/>
                </a:lnTo>
                <a:lnTo>
                  <a:pt x="10328895" y="222389"/>
                </a:lnTo>
                <a:lnTo>
                  <a:pt x="10380808" y="228986"/>
                </a:lnTo>
                <a:lnTo>
                  <a:pt x="10432117" y="235662"/>
                </a:lnTo>
                <a:lnTo>
                  <a:pt x="10482816" y="242417"/>
                </a:lnTo>
                <a:lnTo>
                  <a:pt x="10532900" y="249250"/>
                </a:lnTo>
                <a:lnTo>
                  <a:pt x="10582362" y="256160"/>
                </a:lnTo>
                <a:lnTo>
                  <a:pt x="10631197" y="263146"/>
                </a:lnTo>
                <a:lnTo>
                  <a:pt x="10679398" y="270208"/>
                </a:lnTo>
                <a:lnTo>
                  <a:pt x="10726960" y="277344"/>
                </a:lnTo>
                <a:lnTo>
                  <a:pt x="10773878" y="284555"/>
                </a:lnTo>
                <a:lnTo>
                  <a:pt x="10820144" y="291839"/>
                </a:lnTo>
                <a:lnTo>
                  <a:pt x="10865754" y="299195"/>
                </a:lnTo>
                <a:lnTo>
                  <a:pt x="10910701" y="306624"/>
                </a:lnTo>
                <a:lnTo>
                  <a:pt x="10954981" y="314123"/>
                </a:lnTo>
                <a:lnTo>
                  <a:pt x="10998585" y="321692"/>
                </a:lnTo>
                <a:lnTo>
                  <a:pt x="11041510" y="329331"/>
                </a:lnTo>
                <a:lnTo>
                  <a:pt x="11083749" y="337039"/>
                </a:lnTo>
                <a:lnTo>
                  <a:pt x="11125296" y="344814"/>
                </a:lnTo>
                <a:lnTo>
                  <a:pt x="11166146" y="352657"/>
                </a:lnTo>
                <a:lnTo>
                  <a:pt x="11206292" y="360567"/>
                </a:lnTo>
                <a:lnTo>
                  <a:pt x="11245729" y="368541"/>
                </a:lnTo>
                <a:lnTo>
                  <a:pt x="11284451" y="376581"/>
                </a:lnTo>
                <a:lnTo>
                  <a:pt x="11322452" y="384685"/>
                </a:lnTo>
                <a:lnTo>
                  <a:pt x="11359726" y="392853"/>
                </a:lnTo>
                <a:lnTo>
                  <a:pt x="11432071" y="409375"/>
                </a:lnTo>
                <a:lnTo>
                  <a:pt x="11501438" y="426141"/>
                </a:lnTo>
                <a:lnTo>
                  <a:pt x="11567781" y="443146"/>
                </a:lnTo>
                <a:lnTo>
                  <a:pt x="11631053" y="460384"/>
                </a:lnTo>
                <a:lnTo>
                  <a:pt x="11691207" y="477847"/>
                </a:lnTo>
                <a:lnTo>
                  <a:pt x="11748197" y="495531"/>
                </a:lnTo>
                <a:lnTo>
                  <a:pt x="11801976" y="513428"/>
                </a:lnTo>
                <a:lnTo>
                  <a:pt x="11852496" y="531534"/>
                </a:lnTo>
                <a:lnTo>
                  <a:pt x="11899712" y="549842"/>
                </a:lnTo>
                <a:lnTo>
                  <a:pt x="11943577" y="568345"/>
                </a:lnTo>
                <a:lnTo>
                  <a:pt x="11984043" y="587038"/>
                </a:lnTo>
                <a:lnTo>
                  <a:pt x="12021064" y="605915"/>
                </a:lnTo>
                <a:lnTo>
                  <a:pt x="12054593" y="624969"/>
                </a:lnTo>
                <a:lnTo>
                  <a:pt x="12098237" y="653871"/>
                </a:lnTo>
                <a:lnTo>
                  <a:pt x="12133762" y="683137"/>
                </a:lnTo>
                <a:lnTo>
                  <a:pt x="12161009" y="712748"/>
                </a:lnTo>
                <a:lnTo>
                  <a:pt x="12184190" y="752731"/>
                </a:lnTo>
                <a:lnTo>
                  <a:pt x="12192000" y="793242"/>
                </a:lnTo>
                <a:lnTo>
                  <a:pt x="12191508" y="803416"/>
                </a:lnTo>
                <a:lnTo>
                  <a:pt x="12179821" y="843799"/>
                </a:lnTo>
                <a:lnTo>
                  <a:pt x="12152856" y="883642"/>
                </a:lnTo>
                <a:lnTo>
                  <a:pt x="12122832" y="913141"/>
                </a:lnTo>
                <a:lnTo>
                  <a:pt x="12084584" y="942288"/>
                </a:lnTo>
                <a:lnTo>
                  <a:pt x="12038268" y="971063"/>
                </a:lnTo>
                <a:lnTo>
                  <a:pt x="12002987" y="990029"/>
                </a:lnTo>
                <a:lnTo>
                  <a:pt x="11964237" y="1008815"/>
                </a:lnTo>
                <a:lnTo>
                  <a:pt x="11922066" y="1027414"/>
                </a:lnTo>
                <a:lnTo>
                  <a:pt x="11876520" y="1045820"/>
                </a:lnTo>
                <a:lnTo>
                  <a:pt x="11827646" y="1064027"/>
                </a:lnTo>
                <a:lnTo>
                  <a:pt x="11775491" y="1082030"/>
                </a:lnTo>
                <a:lnTo>
                  <a:pt x="11720100" y="1099821"/>
                </a:lnTo>
                <a:lnTo>
                  <a:pt x="11661522" y="1117396"/>
                </a:lnTo>
                <a:lnTo>
                  <a:pt x="11599803" y="1134747"/>
                </a:lnTo>
                <a:lnTo>
                  <a:pt x="11534990" y="1151869"/>
                </a:lnTo>
                <a:lnTo>
                  <a:pt x="11467129" y="1168755"/>
                </a:lnTo>
                <a:lnTo>
                  <a:pt x="11396268" y="1185400"/>
                </a:lnTo>
                <a:lnTo>
                  <a:pt x="11322452" y="1201798"/>
                </a:lnTo>
                <a:lnTo>
                  <a:pt x="11284451" y="1209902"/>
                </a:lnTo>
                <a:lnTo>
                  <a:pt x="11245729" y="1217942"/>
                </a:lnTo>
                <a:lnTo>
                  <a:pt x="11206292" y="1225916"/>
                </a:lnTo>
                <a:lnTo>
                  <a:pt x="11166146" y="1233826"/>
                </a:lnTo>
                <a:lnTo>
                  <a:pt x="11125296" y="1241669"/>
                </a:lnTo>
                <a:lnTo>
                  <a:pt x="11083749" y="1249444"/>
                </a:lnTo>
                <a:lnTo>
                  <a:pt x="11041510" y="1257152"/>
                </a:lnTo>
                <a:lnTo>
                  <a:pt x="10998585" y="1264791"/>
                </a:lnTo>
                <a:lnTo>
                  <a:pt x="10954981" y="1272360"/>
                </a:lnTo>
                <a:lnTo>
                  <a:pt x="10910701" y="1279859"/>
                </a:lnTo>
                <a:lnTo>
                  <a:pt x="10865754" y="1287288"/>
                </a:lnTo>
                <a:lnTo>
                  <a:pt x="10820144" y="1294644"/>
                </a:lnTo>
                <a:lnTo>
                  <a:pt x="10773878" y="1301928"/>
                </a:lnTo>
                <a:lnTo>
                  <a:pt x="10726960" y="1309139"/>
                </a:lnTo>
                <a:lnTo>
                  <a:pt x="10679398" y="1316275"/>
                </a:lnTo>
                <a:lnTo>
                  <a:pt x="10631197" y="1323337"/>
                </a:lnTo>
                <a:lnTo>
                  <a:pt x="10582362" y="1330323"/>
                </a:lnTo>
                <a:lnTo>
                  <a:pt x="10532900" y="1337233"/>
                </a:lnTo>
                <a:lnTo>
                  <a:pt x="10482816" y="1344066"/>
                </a:lnTo>
                <a:lnTo>
                  <a:pt x="10432117" y="1350821"/>
                </a:lnTo>
                <a:lnTo>
                  <a:pt x="10380808" y="1357497"/>
                </a:lnTo>
                <a:lnTo>
                  <a:pt x="10328895" y="1364094"/>
                </a:lnTo>
                <a:lnTo>
                  <a:pt x="10276383" y="1370611"/>
                </a:lnTo>
                <a:lnTo>
                  <a:pt x="10223279" y="1377047"/>
                </a:lnTo>
                <a:lnTo>
                  <a:pt x="10169589" y="1383401"/>
                </a:lnTo>
                <a:lnTo>
                  <a:pt x="10115318" y="1389673"/>
                </a:lnTo>
                <a:lnTo>
                  <a:pt x="10060472" y="1395862"/>
                </a:lnTo>
                <a:lnTo>
                  <a:pt x="10005058" y="1401966"/>
                </a:lnTo>
                <a:lnTo>
                  <a:pt x="9949080" y="1407987"/>
                </a:lnTo>
                <a:lnTo>
                  <a:pt x="9892545" y="1413921"/>
                </a:lnTo>
                <a:lnTo>
                  <a:pt x="9835458" y="1419770"/>
                </a:lnTo>
                <a:lnTo>
                  <a:pt x="9777826" y="1425531"/>
                </a:lnTo>
                <a:lnTo>
                  <a:pt x="9719655" y="1431205"/>
                </a:lnTo>
                <a:lnTo>
                  <a:pt x="9660949" y="1436790"/>
                </a:lnTo>
                <a:lnTo>
                  <a:pt x="9601715" y="1442286"/>
                </a:lnTo>
                <a:lnTo>
                  <a:pt x="9541960" y="1447692"/>
                </a:lnTo>
                <a:lnTo>
                  <a:pt x="9481687" y="1453007"/>
                </a:lnTo>
                <a:lnTo>
                  <a:pt x="9420905" y="1458231"/>
                </a:lnTo>
                <a:lnTo>
                  <a:pt x="9359617" y="1463362"/>
                </a:lnTo>
                <a:lnTo>
                  <a:pt x="9297831" y="1468400"/>
                </a:lnTo>
                <a:lnTo>
                  <a:pt x="9235552" y="1473345"/>
                </a:lnTo>
                <a:lnTo>
                  <a:pt x="9172786" y="1478195"/>
                </a:lnTo>
                <a:lnTo>
                  <a:pt x="9109539" y="1482949"/>
                </a:lnTo>
                <a:lnTo>
                  <a:pt x="9045816" y="1487608"/>
                </a:lnTo>
                <a:lnTo>
                  <a:pt x="8981624" y="1492170"/>
                </a:lnTo>
                <a:lnTo>
                  <a:pt x="8916967" y="1496634"/>
                </a:lnTo>
                <a:lnTo>
                  <a:pt x="8851853" y="1500999"/>
                </a:lnTo>
                <a:lnTo>
                  <a:pt x="8786287" y="1505266"/>
                </a:lnTo>
                <a:lnTo>
                  <a:pt x="8720275" y="1509432"/>
                </a:lnTo>
                <a:lnTo>
                  <a:pt x="8653823" y="1513498"/>
                </a:lnTo>
                <a:lnTo>
                  <a:pt x="8586936" y="1517463"/>
                </a:lnTo>
                <a:lnTo>
                  <a:pt x="8519620" y="1521325"/>
                </a:lnTo>
                <a:lnTo>
                  <a:pt x="8451882" y="1525084"/>
                </a:lnTo>
                <a:lnTo>
                  <a:pt x="8383726" y="1528740"/>
                </a:lnTo>
                <a:lnTo>
                  <a:pt x="8315160" y="1532291"/>
                </a:lnTo>
                <a:lnTo>
                  <a:pt x="8246188" y="1535737"/>
                </a:lnTo>
                <a:lnTo>
                  <a:pt x="8176817" y="1539077"/>
                </a:lnTo>
                <a:lnTo>
                  <a:pt x="8107052" y="1542311"/>
                </a:lnTo>
                <a:lnTo>
                  <a:pt x="8036900" y="1545437"/>
                </a:lnTo>
                <a:lnTo>
                  <a:pt x="7966365" y="1548454"/>
                </a:lnTo>
                <a:lnTo>
                  <a:pt x="7895455" y="1551363"/>
                </a:lnTo>
                <a:lnTo>
                  <a:pt x="7824174" y="1554161"/>
                </a:lnTo>
                <a:lnTo>
                  <a:pt x="7752530" y="1556850"/>
                </a:lnTo>
                <a:lnTo>
                  <a:pt x="7680526" y="1559426"/>
                </a:lnTo>
                <a:lnTo>
                  <a:pt x="7608170" y="1561891"/>
                </a:lnTo>
                <a:lnTo>
                  <a:pt x="7535468" y="1564243"/>
                </a:lnTo>
                <a:lnTo>
                  <a:pt x="7462424" y="1566482"/>
                </a:lnTo>
                <a:lnTo>
                  <a:pt x="7389045" y="1568606"/>
                </a:lnTo>
                <a:lnTo>
                  <a:pt x="7315337" y="1570615"/>
                </a:lnTo>
                <a:lnTo>
                  <a:pt x="7241305" y="1572508"/>
                </a:lnTo>
                <a:lnTo>
                  <a:pt x="7166956" y="1574284"/>
                </a:lnTo>
                <a:lnTo>
                  <a:pt x="7092296" y="1575943"/>
                </a:lnTo>
                <a:lnTo>
                  <a:pt x="7017329" y="1577484"/>
                </a:lnTo>
                <a:lnTo>
                  <a:pt x="6942062" y="1578906"/>
                </a:lnTo>
                <a:lnTo>
                  <a:pt x="6866501" y="1580209"/>
                </a:lnTo>
                <a:lnTo>
                  <a:pt x="6790652" y="1581391"/>
                </a:lnTo>
                <a:lnTo>
                  <a:pt x="6714521" y="1582451"/>
                </a:lnTo>
                <a:lnTo>
                  <a:pt x="6638112" y="1583390"/>
                </a:lnTo>
                <a:lnTo>
                  <a:pt x="6561433" y="1584206"/>
                </a:lnTo>
                <a:lnTo>
                  <a:pt x="6484489" y="1584899"/>
                </a:lnTo>
                <a:lnTo>
                  <a:pt x="6407286" y="1585467"/>
                </a:lnTo>
                <a:lnTo>
                  <a:pt x="6329830" y="1585911"/>
                </a:lnTo>
                <a:lnTo>
                  <a:pt x="6252126" y="1586228"/>
                </a:lnTo>
                <a:lnTo>
                  <a:pt x="6174181" y="1586420"/>
                </a:lnTo>
                <a:lnTo>
                  <a:pt x="6096000" y="1586484"/>
                </a:lnTo>
                <a:lnTo>
                  <a:pt x="6017818" y="1586420"/>
                </a:lnTo>
                <a:lnTo>
                  <a:pt x="5939873" y="1586228"/>
                </a:lnTo>
                <a:lnTo>
                  <a:pt x="5862169" y="1585911"/>
                </a:lnTo>
                <a:lnTo>
                  <a:pt x="5784713" y="1585467"/>
                </a:lnTo>
                <a:lnTo>
                  <a:pt x="5707510" y="1584899"/>
                </a:lnTo>
                <a:lnTo>
                  <a:pt x="5630566" y="1584206"/>
                </a:lnTo>
                <a:lnTo>
                  <a:pt x="5553887" y="1583390"/>
                </a:lnTo>
                <a:lnTo>
                  <a:pt x="5477478" y="1582451"/>
                </a:lnTo>
                <a:lnTo>
                  <a:pt x="5401347" y="1581391"/>
                </a:lnTo>
                <a:lnTo>
                  <a:pt x="5325498" y="1580209"/>
                </a:lnTo>
                <a:lnTo>
                  <a:pt x="5249937" y="1578906"/>
                </a:lnTo>
                <a:lnTo>
                  <a:pt x="5174670" y="1577484"/>
                </a:lnTo>
                <a:lnTo>
                  <a:pt x="5099703" y="1575943"/>
                </a:lnTo>
                <a:lnTo>
                  <a:pt x="5025043" y="1574284"/>
                </a:lnTo>
                <a:lnTo>
                  <a:pt x="4950694" y="1572508"/>
                </a:lnTo>
                <a:lnTo>
                  <a:pt x="4876662" y="1570615"/>
                </a:lnTo>
                <a:lnTo>
                  <a:pt x="4802954" y="1568606"/>
                </a:lnTo>
                <a:lnTo>
                  <a:pt x="4729575" y="1566482"/>
                </a:lnTo>
                <a:lnTo>
                  <a:pt x="4656531" y="1564243"/>
                </a:lnTo>
                <a:lnTo>
                  <a:pt x="4583829" y="1561891"/>
                </a:lnTo>
                <a:lnTo>
                  <a:pt x="4511473" y="1559426"/>
                </a:lnTo>
                <a:lnTo>
                  <a:pt x="4439469" y="1556850"/>
                </a:lnTo>
                <a:lnTo>
                  <a:pt x="4367825" y="1554161"/>
                </a:lnTo>
                <a:lnTo>
                  <a:pt x="4296544" y="1551363"/>
                </a:lnTo>
                <a:lnTo>
                  <a:pt x="4225634" y="1548454"/>
                </a:lnTo>
                <a:lnTo>
                  <a:pt x="4155099" y="1545437"/>
                </a:lnTo>
                <a:lnTo>
                  <a:pt x="4084947" y="1542311"/>
                </a:lnTo>
                <a:lnTo>
                  <a:pt x="4015182" y="1539077"/>
                </a:lnTo>
                <a:lnTo>
                  <a:pt x="3945811" y="1535737"/>
                </a:lnTo>
                <a:lnTo>
                  <a:pt x="3876839" y="1532291"/>
                </a:lnTo>
                <a:lnTo>
                  <a:pt x="3808273" y="1528740"/>
                </a:lnTo>
                <a:lnTo>
                  <a:pt x="3740117" y="1525084"/>
                </a:lnTo>
                <a:lnTo>
                  <a:pt x="3672379" y="1521325"/>
                </a:lnTo>
                <a:lnTo>
                  <a:pt x="3605063" y="1517463"/>
                </a:lnTo>
                <a:lnTo>
                  <a:pt x="3538176" y="1513498"/>
                </a:lnTo>
                <a:lnTo>
                  <a:pt x="3471724" y="1509432"/>
                </a:lnTo>
                <a:lnTo>
                  <a:pt x="3405712" y="1505266"/>
                </a:lnTo>
                <a:lnTo>
                  <a:pt x="3340146" y="1500999"/>
                </a:lnTo>
                <a:lnTo>
                  <a:pt x="3275032" y="1496634"/>
                </a:lnTo>
                <a:lnTo>
                  <a:pt x="3210375" y="1492170"/>
                </a:lnTo>
                <a:lnTo>
                  <a:pt x="3146183" y="1487608"/>
                </a:lnTo>
                <a:lnTo>
                  <a:pt x="3082460" y="1482949"/>
                </a:lnTo>
                <a:lnTo>
                  <a:pt x="3019213" y="1478195"/>
                </a:lnTo>
                <a:lnTo>
                  <a:pt x="2956447" y="1473345"/>
                </a:lnTo>
                <a:lnTo>
                  <a:pt x="2894168" y="1468400"/>
                </a:lnTo>
                <a:lnTo>
                  <a:pt x="2832382" y="1463362"/>
                </a:lnTo>
                <a:lnTo>
                  <a:pt x="2771094" y="1458231"/>
                </a:lnTo>
                <a:lnTo>
                  <a:pt x="2710312" y="1453007"/>
                </a:lnTo>
                <a:lnTo>
                  <a:pt x="2650039" y="1447692"/>
                </a:lnTo>
                <a:lnTo>
                  <a:pt x="2590284" y="1442286"/>
                </a:lnTo>
                <a:lnTo>
                  <a:pt x="2531050" y="1436790"/>
                </a:lnTo>
                <a:lnTo>
                  <a:pt x="2472344" y="1431205"/>
                </a:lnTo>
                <a:lnTo>
                  <a:pt x="2414173" y="1425531"/>
                </a:lnTo>
                <a:lnTo>
                  <a:pt x="2356541" y="1419770"/>
                </a:lnTo>
                <a:lnTo>
                  <a:pt x="2299454" y="1413921"/>
                </a:lnTo>
                <a:lnTo>
                  <a:pt x="2242919" y="1407987"/>
                </a:lnTo>
                <a:lnTo>
                  <a:pt x="2186941" y="1401966"/>
                </a:lnTo>
                <a:lnTo>
                  <a:pt x="2131527" y="1395862"/>
                </a:lnTo>
                <a:lnTo>
                  <a:pt x="2076681" y="1389673"/>
                </a:lnTo>
                <a:lnTo>
                  <a:pt x="2022410" y="1383401"/>
                </a:lnTo>
                <a:lnTo>
                  <a:pt x="1968720" y="1377047"/>
                </a:lnTo>
                <a:lnTo>
                  <a:pt x="1915616" y="1370611"/>
                </a:lnTo>
                <a:lnTo>
                  <a:pt x="1863104" y="1364094"/>
                </a:lnTo>
                <a:lnTo>
                  <a:pt x="1811191" y="1357497"/>
                </a:lnTo>
                <a:lnTo>
                  <a:pt x="1759882" y="1350821"/>
                </a:lnTo>
                <a:lnTo>
                  <a:pt x="1709183" y="1344066"/>
                </a:lnTo>
                <a:lnTo>
                  <a:pt x="1659099" y="1337233"/>
                </a:lnTo>
                <a:lnTo>
                  <a:pt x="1609637" y="1330323"/>
                </a:lnTo>
                <a:lnTo>
                  <a:pt x="1560802" y="1323337"/>
                </a:lnTo>
                <a:lnTo>
                  <a:pt x="1512601" y="1316275"/>
                </a:lnTo>
                <a:lnTo>
                  <a:pt x="1465039" y="1309139"/>
                </a:lnTo>
                <a:lnTo>
                  <a:pt x="1418121" y="1301928"/>
                </a:lnTo>
                <a:lnTo>
                  <a:pt x="1371855" y="1294644"/>
                </a:lnTo>
                <a:lnTo>
                  <a:pt x="1326245" y="1287288"/>
                </a:lnTo>
                <a:lnTo>
                  <a:pt x="1281298" y="1279859"/>
                </a:lnTo>
                <a:lnTo>
                  <a:pt x="1237018" y="1272360"/>
                </a:lnTo>
                <a:lnTo>
                  <a:pt x="1193414" y="1264791"/>
                </a:lnTo>
                <a:lnTo>
                  <a:pt x="1150489" y="1257152"/>
                </a:lnTo>
                <a:lnTo>
                  <a:pt x="1108250" y="1249444"/>
                </a:lnTo>
                <a:lnTo>
                  <a:pt x="1066703" y="1241669"/>
                </a:lnTo>
                <a:lnTo>
                  <a:pt x="1025853" y="1233826"/>
                </a:lnTo>
                <a:lnTo>
                  <a:pt x="985707" y="1225916"/>
                </a:lnTo>
                <a:lnTo>
                  <a:pt x="946270" y="1217942"/>
                </a:lnTo>
                <a:lnTo>
                  <a:pt x="907548" y="1209902"/>
                </a:lnTo>
                <a:lnTo>
                  <a:pt x="869547" y="1201798"/>
                </a:lnTo>
                <a:lnTo>
                  <a:pt x="832273" y="1193630"/>
                </a:lnTo>
                <a:lnTo>
                  <a:pt x="759928" y="1177108"/>
                </a:lnTo>
                <a:lnTo>
                  <a:pt x="690561" y="1160342"/>
                </a:lnTo>
                <a:lnTo>
                  <a:pt x="624218" y="1143337"/>
                </a:lnTo>
                <a:lnTo>
                  <a:pt x="560946" y="1126099"/>
                </a:lnTo>
                <a:lnTo>
                  <a:pt x="500792" y="1108636"/>
                </a:lnTo>
                <a:lnTo>
                  <a:pt x="443802" y="1090952"/>
                </a:lnTo>
                <a:lnTo>
                  <a:pt x="390023" y="1073055"/>
                </a:lnTo>
                <a:lnTo>
                  <a:pt x="339503" y="1054949"/>
                </a:lnTo>
                <a:lnTo>
                  <a:pt x="292287" y="1036641"/>
                </a:lnTo>
                <a:lnTo>
                  <a:pt x="248422" y="1018138"/>
                </a:lnTo>
                <a:lnTo>
                  <a:pt x="207956" y="999445"/>
                </a:lnTo>
                <a:lnTo>
                  <a:pt x="170935" y="980568"/>
                </a:lnTo>
                <a:lnTo>
                  <a:pt x="137406" y="961514"/>
                </a:lnTo>
                <a:lnTo>
                  <a:pt x="93762" y="932612"/>
                </a:lnTo>
                <a:lnTo>
                  <a:pt x="58237" y="903346"/>
                </a:lnTo>
                <a:lnTo>
                  <a:pt x="30990" y="873735"/>
                </a:lnTo>
                <a:lnTo>
                  <a:pt x="7809" y="833752"/>
                </a:lnTo>
                <a:lnTo>
                  <a:pt x="0" y="793242"/>
                </a:lnTo>
                <a:close/>
              </a:path>
            </a:pathLst>
          </a:custGeom>
          <a:ln w="15240">
            <a:solidFill>
              <a:srgbClr val="C5225F"/>
            </a:solidFill>
          </a:ln>
        </p:spPr>
        <p:txBody>
          <a:bodyPr wrap="square" lIns="0" tIns="0" rIns="0" bIns="0" rtlCol="0"/>
          <a:lstStyle/>
          <a:p>
            <a:endParaRPr/>
          </a:p>
        </p:txBody>
      </p:sp>
      <p:sp>
        <p:nvSpPr>
          <p:cNvPr id="11" name="object 11"/>
          <p:cNvSpPr/>
          <p:nvPr/>
        </p:nvSpPr>
        <p:spPr>
          <a:xfrm>
            <a:off x="1377316" y="1234442"/>
            <a:ext cx="6230493" cy="413003"/>
          </a:xfrm>
          <a:prstGeom prst="rect">
            <a:avLst/>
          </a:prstGeom>
          <a:blipFill>
            <a:blip r:embed="rId3" cstate="print"/>
            <a:stretch>
              <a:fillRect/>
            </a:stretch>
          </a:blipFill>
          <a:ln>
            <a:solidFill>
              <a:schemeClr val="accent1"/>
            </a:solidFill>
          </a:ln>
        </p:spPr>
        <p:txBody>
          <a:bodyPr wrap="square" lIns="0" tIns="0" rIns="0" bIns="0" rtlCol="0"/>
          <a:lstStyle/>
          <a:p>
            <a:endParaRPr/>
          </a:p>
        </p:txBody>
      </p:sp>
    </p:spTree>
    <p:extLst>
      <p:ext uri="{BB962C8B-B14F-4D97-AF65-F5344CB8AC3E}">
        <p14:creationId xmlns:p14="http://schemas.microsoft.com/office/powerpoint/2010/main" val="1184570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18599"/>
            <a:ext cx="8305800" cy="473848"/>
          </a:xfrm>
          <a:prstGeom prst="rect">
            <a:avLst/>
          </a:prstGeom>
        </p:spPr>
        <p:txBody>
          <a:bodyPr vert="horz" wrap="square" lIns="0" tIns="12065" rIns="0" bIns="0" rtlCol="0">
            <a:spAutoFit/>
          </a:bodyPr>
          <a:lstStyle/>
          <a:p>
            <a:pPr marL="238760" algn="ctr">
              <a:lnSpc>
                <a:spcPct val="100000"/>
              </a:lnSpc>
              <a:spcBef>
                <a:spcPts val="95"/>
              </a:spcBef>
            </a:pPr>
            <a:r>
              <a:rPr lang="tr-TR" b="1" spc="-10" dirty="0" smtClean="0">
                <a:solidFill>
                  <a:schemeClr val="accent2">
                    <a:lumMod val="50000"/>
                  </a:schemeClr>
                </a:solidFill>
              </a:rPr>
              <a:t>TAZMİNATLAR / yabancı dil tazminatı</a:t>
            </a:r>
            <a:endParaRPr b="1" spc="-5" dirty="0">
              <a:solidFill>
                <a:schemeClr val="accent2">
                  <a:lumMod val="50000"/>
                </a:schemeClr>
              </a:solidFill>
            </a:endParaRPr>
          </a:p>
        </p:txBody>
      </p:sp>
      <p:sp>
        <p:nvSpPr>
          <p:cNvPr id="22" name="object 22"/>
          <p:cNvSpPr txBox="1">
            <a:spLocks noGrp="1"/>
          </p:cNvSpPr>
          <p:nvPr>
            <p:ph type="sldNum" sz="quarter" idx="15"/>
          </p:nvPr>
        </p:nvSpPr>
        <p:spPr>
          <a:xfrm>
            <a:off x="444500" y="6057289"/>
            <a:ext cx="8267700" cy="610234"/>
          </a:xfrm>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29</a:t>
            </a:fld>
            <a:r>
              <a:rPr strike="sngStrike" spc="120" dirty="0"/>
              <a:t> </a:t>
            </a:r>
          </a:p>
        </p:txBody>
      </p:sp>
      <p:sp>
        <p:nvSpPr>
          <p:cNvPr id="3" name="object 3"/>
          <p:cNvSpPr txBox="1"/>
          <p:nvPr/>
        </p:nvSpPr>
        <p:spPr>
          <a:xfrm>
            <a:off x="457200" y="854709"/>
            <a:ext cx="8381999" cy="1440459"/>
          </a:xfrm>
          <a:prstGeom prst="rect">
            <a:avLst/>
          </a:prstGeom>
        </p:spPr>
        <p:txBody>
          <a:bodyPr vert="horz" wrap="square" lIns="0" tIns="0" rIns="0" bIns="0" rtlCol="0">
            <a:spAutoFit/>
          </a:bodyPr>
          <a:lstStyle/>
          <a:p>
            <a:pPr marL="12700" marR="5080" indent="358140" algn="just">
              <a:lnSpc>
                <a:spcPct val="104299"/>
              </a:lnSpc>
            </a:pPr>
            <a:r>
              <a:rPr b="1" spc="-35" dirty="0">
                <a:solidFill>
                  <a:srgbClr val="FF0000"/>
                </a:solidFill>
                <a:latin typeface="Times New Roman"/>
                <a:cs typeface="Times New Roman"/>
              </a:rPr>
              <a:t>Yabancı </a:t>
            </a:r>
            <a:r>
              <a:rPr b="1" spc="-5" dirty="0">
                <a:solidFill>
                  <a:srgbClr val="FF0000"/>
                </a:solidFill>
                <a:latin typeface="Times New Roman"/>
                <a:cs typeface="Times New Roman"/>
              </a:rPr>
              <a:t>Dil </a:t>
            </a:r>
            <a:r>
              <a:rPr b="1" spc="-25" dirty="0">
                <a:solidFill>
                  <a:srgbClr val="FF0000"/>
                </a:solidFill>
                <a:latin typeface="Times New Roman"/>
                <a:cs typeface="Times New Roman"/>
              </a:rPr>
              <a:t>Tazminatı: </a:t>
            </a:r>
            <a:r>
              <a:rPr spc="-35" dirty="0">
                <a:solidFill>
                  <a:schemeClr val="accent2">
                    <a:lumMod val="75000"/>
                  </a:schemeClr>
                </a:solidFill>
                <a:latin typeface="Times New Roman"/>
                <a:cs typeface="Times New Roman"/>
              </a:rPr>
              <a:t>Yabancı </a:t>
            </a:r>
            <a:r>
              <a:rPr dirty="0">
                <a:solidFill>
                  <a:schemeClr val="accent2">
                    <a:lumMod val="75000"/>
                  </a:schemeClr>
                </a:solidFill>
                <a:latin typeface="Times New Roman"/>
                <a:cs typeface="Times New Roman"/>
              </a:rPr>
              <a:t>dil </a:t>
            </a:r>
            <a:r>
              <a:rPr spc="-5" dirty="0">
                <a:solidFill>
                  <a:schemeClr val="accent2">
                    <a:lumMod val="75000"/>
                  </a:schemeClr>
                </a:solidFill>
                <a:latin typeface="Times New Roman"/>
                <a:cs typeface="Times New Roman"/>
              </a:rPr>
              <a:t>sınavında (YDS) </a:t>
            </a:r>
            <a:r>
              <a:rPr dirty="0">
                <a:solidFill>
                  <a:schemeClr val="accent2">
                    <a:lumMod val="75000"/>
                  </a:schemeClr>
                </a:solidFill>
                <a:latin typeface="Times New Roman"/>
                <a:cs typeface="Times New Roman"/>
              </a:rPr>
              <a:t>(A), </a:t>
            </a:r>
            <a:r>
              <a:rPr spc="-5" dirty="0">
                <a:solidFill>
                  <a:schemeClr val="accent2">
                    <a:lumMod val="75000"/>
                  </a:schemeClr>
                </a:solidFill>
                <a:latin typeface="Times New Roman"/>
                <a:cs typeface="Times New Roman"/>
              </a:rPr>
              <a:t>(B) </a:t>
            </a:r>
            <a:r>
              <a:rPr dirty="0">
                <a:solidFill>
                  <a:schemeClr val="accent2">
                    <a:lumMod val="75000"/>
                  </a:schemeClr>
                </a:solidFill>
                <a:latin typeface="Times New Roman"/>
                <a:cs typeface="Times New Roman"/>
              </a:rPr>
              <a:t>ve (C)  </a:t>
            </a:r>
            <a:r>
              <a:rPr spc="-5" dirty="0" err="1">
                <a:solidFill>
                  <a:schemeClr val="accent2">
                    <a:lumMod val="75000"/>
                  </a:schemeClr>
                </a:solidFill>
                <a:latin typeface="Times New Roman"/>
                <a:cs typeface="Times New Roman"/>
              </a:rPr>
              <a:t>düzeyinde</a:t>
            </a:r>
            <a:r>
              <a:rPr spc="-5" dirty="0">
                <a:solidFill>
                  <a:schemeClr val="accent2">
                    <a:lumMod val="75000"/>
                  </a:schemeClr>
                </a:solidFill>
                <a:latin typeface="Times New Roman"/>
                <a:cs typeface="Times New Roman"/>
              </a:rPr>
              <a:t> </a:t>
            </a:r>
            <a:r>
              <a:rPr spc="-90" dirty="0" err="1" smtClean="0">
                <a:solidFill>
                  <a:schemeClr val="accent2">
                    <a:lumMod val="75000"/>
                  </a:schemeClr>
                </a:solidFill>
                <a:latin typeface="Times New Roman"/>
                <a:cs typeface="Times New Roman"/>
              </a:rPr>
              <a:t>ba</a:t>
            </a:r>
            <a:r>
              <a:rPr lang="tr-TR" spc="-90" dirty="0" smtClean="0">
                <a:solidFill>
                  <a:schemeClr val="accent2">
                    <a:lumMod val="75000"/>
                  </a:schemeClr>
                </a:solidFill>
                <a:latin typeface="Times New Roman"/>
                <a:cs typeface="Times New Roman"/>
              </a:rPr>
              <a:t>ş</a:t>
            </a:r>
            <a:r>
              <a:rPr spc="-90" dirty="0" err="1" smtClean="0">
                <a:solidFill>
                  <a:schemeClr val="accent2">
                    <a:lumMod val="75000"/>
                  </a:schemeClr>
                </a:solidFill>
                <a:latin typeface="Times New Roman"/>
                <a:cs typeface="Times New Roman"/>
              </a:rPr>
              <a:t>arılı</a:t>
            </a:r>
            <a:r>
              <a:rPr spc="-90" dirty="0" smtClean="0">
                <a:solidFill>
                  <a:schemeClr val="accent2">
                    <a:lumMod val="75000"/>
                  </a:schemeClr>
                </a:solidFill>
                <a:latin typeface="Times New Roman"/>
                <a:cs typeface="Times New Roman"/>
              </a:rPr>
              <a:t> </a:t>
            </a:r>
            <a:r>
              <a:rPr spc="-5" dirty="0">
                <a:solidFill>
                  <a:schemeClr val="accent2">
                    <a:lumMod val="75000"/>
                  </a:schemeClr>
                </a:solidFill>
                <a:latin typeface="Times New Roman"/>
                <a:cs typeface="Times New Roman"/>
              </a:rPr>
              <a:t>olanlara, her bir </a:t>
            </a:r>
            <a:r>
              <a:rPr dirty="0">
                <a:solidFill>
                  <a:schemeClr val="accent2">
                    <a:lumMod val="75000"/>
                  </a:schemeClr>
                </a:solidFill>
                <a:latin typeface="Times New Roman"/>
                <a:cs typeface="Times New Roman"/>
              </a:rPr>
              <a:t>dil </a:t>
            </a:r>
            <a:r>
              <a:rPr spc="-10" dirty="0" err="1">
                <a:solidFill>
                  <a:schemeClr val="accent2">
                    <a:lumMod val="75000"/>
                  </a:schemeClr>
                </a:solidFill>
                <a:latin typeface="Times New Roman"/>
                <a:cs typeface="Times New Roman"/>
              </a:rPr>
              <a:t>için</a:t>
            </a:r>
            <a:r>
              <a:rPr spc="-10" dirty="0">
                <a:solidFill>
                  <a:schemeClr val="accent2">
                    <a:lumMod val="75000"/>
                  </a:schemeClr>
                </a:solidFill>
                <a:latin typeface="Times New Roman"/>
                <a:cs typeface="Times New Roman"/>
              </a:rPr>
              <a:t> </a:t>
            </a:r>
            <a:r>
              <a:rPr spc="-114" dirty="0" err="1" smtClean="0">
                <a:solidFill>
                  <a:schemeClr val="accent2">
                    <a:lumMod val="75000"/>
                  </a:schemeClr>
                </a:solidFill>
                <a:latin typeface="Times New Roman"/>
                <a:cs typeface="Times New Roman"/>
              </a:rPr>
              <a:t>ba</a:t>
            </a:r>
            <a:r>
              <a:rPr lang="tr-TR" spc="-114" dirty="0" smtClean="0">
                <a:solidFill>
                  <a:schemeClr val="accent2">
                    <a:lumMod val="75000"/>
                  </a:schemeClr>
                </a:solidFill>
                <a:latin typeface="Times New Roman"/>
                <a:cs typeface="Times New Roman"/>
              </a:rPr>
              <a:t>ş</a:t>
            </a:r>
            <a:r>
              <a:rPr spc="-114" dirty="0" err="1" smtClean="0">
                <a:solidFill>
                  <a:schemeClr val="accent2">
                    <a:lumMod val="75000"/>
                  </a:schemeClr>
                </a:solidFill>
                <a:latin typeface="Times New Roman"/>
                <a:cs typeface="Times New Roman"/>
              </a:rPr>
              <a:t>arı</a:t>
            </a:r>
            <a:r>
              <a:rPr spc="-114" dirty="0" smtClean="0">
                <a:solidFill>
                  <a:schemeClr val="accent2">
                    <a:lumMod val="75000"/>
                  </a:schemeClr>
                </a:solidFill>
                <a:latin typeface="Times New Roman"/>
                <a:cs typeface="Times New Roman"/>
              </a:rPr>
              <a:t> </a:t>
            </a:r>
            <a:r>
              <a:rPr spc="-5" dirty="0">
                <a:solidFill>
                  <a:schemeClr val="accent2">
                    <a:lumMod val="75000"/>
                  </a:schemeClr>
                </a:solidFill>
                <a:latin typeface="Times New Roman"/>
                <a:cs typeface="Times New Roman"/>
              </a:rPr>
              <a:t>düzeyine göre </a:t>
            </a:r>
            <a:r>
              <a:rPr spc="-5" dirty="0" err="1">
                <a:solidFill>
                  <a:schemeClr val="accent2">
                    <a:lumMod val="75000"/>
                  </a:schemeClr>
                </a:solidFill>
                <a:latin typeface="Times New Roman"/>
                <a:cs typeface="Times New Roman"/>
              </a:rPr>
              <a:t>tespit</a:t>
            </a:r>
            <a:r>
              <a:rPr spc="-5" dirty="0">
                <a:solidFill>
                  <a:schemeClr val="accent2">
                    <a:lumMod val="75000"/>
                  </a:schemeClr>
                </a:solidFill>
                <a:latin typeface="Times New Roman"/>
                <a:cs typeface="Times New Roman"/>
              </a:rPr>
              <a:t> </a:t>
            </a:r>
            <a:r>
              <a:rPr spc="-100" dirty="0" err="1" smtClean="0">
                <a:solidFill>
                  <a:schemeClr val="accent2">
                    <a:lumMod val="75000"/>
                  </a:schemeClr>
                </a:solidFill>
                <a:latin typeface="Times New Roman"/>
                <a:cs typeface="Times New Roman"/>
              </a:rPr>
              <a:t>edilmi</a:t>
            </a:r>
            <a:r>
              <a:rPr lang="tr-TR" spc="-100" dirty="0" smtClean="0">
                <a:solidFill>
                  <a:schemeClr val="accent2">
                    <a:lumMod val="75000"/>
                  </a:schemeClr>
                </a:solidFill>
                <a:latin typeface="Times New Roman"/>
                <a:cs typeface="Times New Roman"/>
              </a:rPr>
              <a:t>ş</a:t>
            </a:r>
            <a:r>
              <a:rPr spc="-100" dirty="0" smtClean="0">
                <a:solidFill>
                  <a:schemeClr val="accent2">
                    <a:lumMod val="75000"/>
                  </a:schemeClr>
                </a:solidFill>
                <a:latin typeface="Times New Roman"/>
                <a:cs typeface="Times New Roman"/>
              </a:rPr>
              <a:t>  </a:t>
            </a:r>
            <a:r>
              <a:rPr spc="-5" dirty="0">
                <a:solidFill>
                  <a:schemeClr val="accent2">
                    <a:lumMod val="75000"/>
                  </a:schemeClr>
                </a:solidFill>
                <a:latin typeface="Times New Roman"/>
                <a:cs typeface="Times New Roman"/>
              </a:rPr>
              <a:t>göstergeyle aylık katsayısının çarpımı suretiyle hesaplanmakta. </a:t>
            </a:r>
            <a:r>
              <a:rPr dirty="0">
                <a:solidFill>
                  <a:schemeClr val="accent2">
                    <a:lumMod val="75000"/>
                  </a:schemeClr>
                </a:solidFill>
                <a:latin typeface="Times New Roman"/>
                <a:cs typeface="Times New Roman"/>
              </a:rPr>
              <a:t>375 </a:t>
            </a:r>
            <a:r>
              <a:rPr spc="-5" dirty="0">
                <a:solidFill>
                  <a:schemeClr val="accent2">
                    <a:lumMod val="75000"/>
                  </a:schemeClr>
                </a:solidFill>
                <a:latin typeface="Times New Roman"/>
                <a:cs typeface="Times New Roman"/>
              </a:rPr>
              <a:t>sayılı  </a:t>
            </a:r>
            <a:r>
              <a:rPr dirty="0">
                <a:solidFill>
                  <a:schemeClr val="accent2">
                    <a:lumMod val="75000"/>
                  </a:schemeClr>
                </a:solidFill>
                <a:latin typeface="Times New Roman"/>
                <a:cs typeface="Times New Roman"/>
              </a:rPr>
              <a:t>KHK'nin 2 </a:t>
            </a:r>
            <a:r>
              <a:rPr spc="-5" dirty="0">
                <a:solidFill>
                  <a:schemeClr val="accent2">
                    <a:lumMod val="75000"/>
                  </a:schemeClr>
                </a:solidFill>
                <a:latin typeface="Times New Roman"/>
                <a:cs typeface="Times New Roman"/>
              </a:rPr>
              <a:t>nci maddesi </a:t>
            </a:r>
            <a:r>
              <a:rPr dirty="0">
                <a:solidFill>
                  <a:schemeClr val="accent2">
                    <a:lumMod val="75000"/>
                  </a:schemeClr>
                </a:solidFill>
                <a:latin typeface="Times New Roman"/>
                <a:cs typeface="Times New Roman"/>
              </a:rPr>
              <a:t>ve </a:t>
            </a:r>
            <a:r>
              <a:rPr spc="-5" dirty="0">
                <a:solidFill>
                  <a:schemeClr val="accent2">
                    <a:lumMod val="75000"/>
                  </a:schemeClr>
                </a:solidFill>
                <a:latin typeface="Times New Roman"/>
                <a:cs typeface="Times New Roman"/>
              </a:rPr>
              <a:t>bu madde uyarınca </a:t>
            </a:r>
            <a:r>
              <a:rPr spc="-5" dirty="0" err="1">
                <a:solidFill>
                  <a:schemeClr val="accent2">
                    <a:lumMod val="75000"/>
                  </a:schemeClr>
                </a:solidFill>
                <a:latin typeface="Times New Roman"/>
                <a:cs typeface="Times New Roman"/>
              </a:rPr>
              <a:t>yürürlüğe</a:t>
            </a:r>
            <a:r>
              <a:rPr spc="-5" dirty="0">
                <a:solidFill>
                  <a:schemeClr val="accent2">
                    <a:lumMod val="75000"/>
                  </a:schemeClr>
                </a:solidFill>
                <a:latin typeface="Times New Roman"/>
                <a:cs typeface="Times New Roman"/>
              </a:rPr>
              <a:t> </a:t>
            </a:r>
            <a:r>
              <a:rPr spc="-85" dirty="0" err="1" smtClean="0">
                <a:solidFill>
                  <a:schemeClr val="accent2">
                    <a:lumMod val="75000"/>
                  </a:schemeClr>
                </a:solidFill>
                <a:latin typeface="Times New Roman"/>
                <a:cs typeface="Times New Roman"/>
              </a:rPr>
              <a:t>konulmu</a:t>
            </a:r>
            <a:r>
              <a:rPr lang="tr-TR" spc="-85" dirty="0" smtClean="0">
                <a:solidFill>
                  <a:schemeClr val="accent2">
                    <a:lumMod val="75000"/>
                  </a:schemeClr>
                </a:solidFill>
                <a:latin typeface="Times New Roman"/>
                <a:cs typeface="Times New Roman"/>
              </a:rPr>
              <a:t>ş </a:t>
            </a:r>
            <a:r>
              <a:rPr spc="-10" dirty="0" err="1" smtClean="0">
                <a:solidFill>
                  <a:schemeClr val="accent2">
                    <a:lumMod val="75000"/>
                  </a:schemeClr>
                </a:solidFill>
                <a:latin typeface="Times New Roman"/>
                <a:cs typeface="Times New Roman"/>
              </a:rPr>
              <a:t>olan</a:t>
            </a:r>
            <a:r>
              <a:rPr spc="-10" dirty="0" smtClean="0">
                <a:solidFill>
                  <a:schemeClr val="accent2">
                    <a:lumMod val="75000"/>
                  </a:schemeClr>
                </a:solidFill>
                <a:latin typeface="Times New Roman"/>
                <a:cs typeface="Times New Roman"/>
              </a:rPr>
              <a:t>  </a:t>
            </a:r>
            <a:r>
              <a:rPr spc="-10" dirty="0">
                <a:solidFill>
                  <a:schemeClr val="accent2">
                    <a:lumMod val="75000"/>
                  </a:schemeClr>
                </a:solidFill>
                <a:latin typeface="Times New Roman"/>
                <a:cs typeface="Times New Roman"/>
              </a:rPr>
              <a:t>11/4/1997 </a:t>
            </a:r>
            <a:r>
              <a:rPr spc="-5" dirty="0" err="1">
                <a:solidFill>
                  <a:schemeClr val="accent2">
                    <a:lumMod val="75000"/>
                  </a:schemeClr>
                </a:solidFill>
                <a:latin typeface="Times New Roman"/>
                <a:cs typeface="Times New Roman"/>
              </a:rPr>
              <a:t>tarihli</a:t>
            </a:r>
            <a:r>
              <a:rPr spc="-5" dirty="0">
                <a:solidFill>
                  <a:schemeClr val="accent2">
                    <a:lumMod val="75000"/>
                  </a:schemeClr>
                </a:solidFill>
                <a:latin typeface="Times New Roman"/>
                <a:cs typeface="Times New Roman"/>
              </a:rPr>
              <a:t> </a:t>
            </a:r>
            <a:r>
              <a:rPr u="sng" spc="-85" dirty="0" smtClean="0">
                <a:solidFill>
                  <a:schemeClr val="accent2">
                    <a:lumMod val="75000"/>
                  </a:schemeClr>
                </a:solidFill>
                <a:uFill>
                  <a:solidFill>
                    <a:srgbClr val="996600"/>
                  </a:solidFill>
                </a:uFill>
                <a:latin typeface="Times New Roman"/>
                <a:cs typeface="Times New Roman"/>
              </a:rPr>
              <a:t>Ba</a:t>
            </a:r>
            <a:r>
              <a:rPr lang="tr-TR" u="sng" spc="-85" dirty="0" smtClean="0">
                <a:solidFill>
                  <a:schemeClr val="accent2">
                    <a:lumMod val="75000"/>
                  </a:schemeClr>
                </a:solidFill>
                <a:uFill>
                  <a:solidFill>
                    <a:srgbClr val="996600"/>
                  </a:solidFill>
                </a:uFill>
                <a:latin typeface="Times New Roman"/>
                <a:cs typeface="Times New Roman"/>
              </a:rPr>
              <a:t>ş</a:t>
            </a:r>
            <a:r>
              <a:rPr u="sng" spc="-85" dirty="0" err="1" smtClean="0">
                <a:solidFill>
                  <a:schemeClr val="accent2">
                    <a:lumMod val="75000"/>
                  </a:schemeClr>
                </a:solidFill>
                <a:uFill>
                  <a:solidFill>
                    <a:srgbClr val="996600"/>
                  </a:solidFill>
                </a:uFill>
                <a:latin typeface="Times New Roman"/>
                <a:cs typeface="Times New Roman"/>
              </a:rPr>
              <a:t>bakan</a:t>
            </a:r>
            <a:r>
              <a:rPr u="sng" spc="-85" dirty="0" smtClean="0">
                <a:solidFill>
                  <a:schemeClr val="accent2">
                    <a:lumMod val="75000"/>
                  </a:schemeClr>
                </a:solidFill>
                <a:uFill>
                  <a:solidFill>
                    <a:srgbClr val="996600"/>
                  </a:solidFill>
                </a:uFill>
                <a:latin typeface="Times New Roman"/>
                <a:cs typeface="Times New Roman"/>
              </a:rPr>
              <a:t> </a:t>
            </a:r>
            <a:r>
              <a:rPr u="sng" dirty="0" err="1" smtClean="0">
                <a:solidFill>
                  <a:schemeClr val="accent2">
                    <a:lumMod val="75000"/>
                  </a:schemeClr>
                </a:solidFill>
                <a:uFill>
                  <a:solidFill>
                    <a:srgbClr val="996600"/>
                  </a:solidFill>
                </a:uFill>
                <a:latin typeface="Times New Roman"/>
                <a:cs typeface="Times New Roman"/>
              </a:rPr>
              <a:t>Onayı</a:t>
            </a:r>
            <a:r>
              <a:rPr lang="tr-TR" u="sng" dirty="0" err="1" smtClean="0">
                <a:solidFill>
                  <a:schemeClr val="accent2">
                    <a:lumMod val="75000"/>
                  </a:schemeClr>
                </a:solidFill>
                <a:uFill>
                  <a:solidFill>
                    <a:srgbClr val="996600"/>
                  </a:solidFill>
                </a:uFill>
                <a:latin typeface="Times New Roman"/>
                <a:cs typeface="Times New Roman"/>
              </a:rPr>
              <a:t>yla</a:t>
            </a:r>
            <a:r>
              <a:rPr lang="tr-TR" u="sng" dirty="0" smtClean="0">
                <a:solidFill>
                  <a:schemeClr val="accent2">
                    <a:lumMod val="75000"/>
                  </a:schemeClr>
                </a:solidFill>
                <a:uFill>
                  <a:solidFill>
                    <a:srgbClr val="996600"/>
                  </a:solidFill>
                </a:uFill>
                <a:latin typeface="Times New Roman"/>
                <a:cs typeface="Times New Roman"/>
              </a:rPr>
              <a:t> </a:t>
            </a:r>
            <a:r>
              <a:rPr spc="-55" dirty="0" err="1" smtClean="0">
                <a:solidFill>
                  <a:schemeClr val="accent2">
                    <a:lumMod val="75000"/>
                  </a:schemeClr>
                </a:solidFill>
                <a:latin typeface="Times New Roman"/>
                <a:cs typeface="Times New Roman"/>
              </a:rPr>
              <a:t>düzenlenmi</a:t>
            </a:r>
            <a:r>
              <a:rPr lang="tr-TR" spc="-55" dirty="0" smtClean="0">
                <a:solidFill>
                  <a:schemeClr val="accent2">
                    <a:lumMod val="75000"/>
                  </a:schemeClr>
                </a:solidFill>
                <a:latin typeface="Times New Roman"/>
                <a:cs typeface="Times New Roman"/>
              </a:rPr>
              <a:t>ş</a:t>
            </a:r>
            <a:r>
              <a:rPr spc="-55" dirty="0" err="1" smtClean="0">
                <a:solidFill>
                  <a:schemeClr val="accent2">
                    <a:lumMod val="75000"/>
                  </a:schemeClr>
                </a:solidFill>
                <a:latin typeface="Times New Roman"/>
                <a:cs typeface="Times New Roman"/>
              </a:rPr>
              <a:t>tir</a:t>
            </a:r>
            <a:r>
              <a:rPr spc="-55" dirty="0" smtClean="0">
                <a:solidFill>
                  <a:schemeClr val="accent2">
                    <a:lumMod val="75000"/>
                  </a:schemeClr>
                </a:solidFill>
                <a:latin typeface="Times New Roman" pitchFamily="18" charset="0"/>
                <a:cs typeface="Times New Roman" pitchFamily="18" charset="0"/>
              </a:rPr>
              <a:t>.</a:t>
            </a:r>
            <a:r>
              <a:rPr lang="tr-TR" spc="-55" dirty="0" smtClean="0">
                <a:solidFill>
                  <a:schemeClr val="accent2">
                    <a:lumMod val="75000"/>
                  </a:schemeClr>
                </a:solidFill>
                <a:latin typeface="Times New Roman" pitchFamily="18" charset="0"/>
                <a:cs typeface="Times New Roman" pitchFamily="18" charset="0"/>
              </a:rPr>
              <a:t> </a:t>
            </a:r>
            <a:r>
              <a:rPr lang="tr-TR" b="1" spc="-5" dirty="0" smtClean="0">
                <a:solidFill>
                  <a:schemeClr val="accent2">
                    <a:lumMod val="75000"/>
                  </a:schemeClr>
                </a:solidFill>
                <a:latin typeface="Times New Roman" pitchFamily="18" charset="0"/>
                <a:cs typeface="Times New Roman" pitchFamily="18" charset="0"/>
              </a:rPr>
              <a:t>İlk </a:t>
            </a:r>
            <a:r>
              <a:rPr lang="tr-TR" b="1" spc="-5" dirty="0">
                <a:solidFill>
                  <a:schemeClr val="accent2">
                    <a:lumMod val="75000"/>
                  </a:schemeClr>
                </a:solidFill>
                <a:latin typeface="Times New Roman" pitchFamily="18" charset="0"/>
                <a:cs typeface="Times New Roman" pitchFamily="18" charset="0"/>
              </a:rPr>
              <a:t>ödeme sınavın yapıldığı tarihi takip eden aybaşından itibaren </a:t>
            </a:r>
            <a:r>
              <a:rPr lang="tr-TR" b="1" spc="-5" dirty="0" smtClean="0">
                <a:solidFill>
                  <a:schemeClr val="accent2">
                    <a:lumMod val="75000"/>
                  </a:schemeClr>
                </a:solidFill>
                <a:latin typeface="Times New Roman" pitchFamily="18" charset="0"/>
                <a:cs typeface="Times New Roman" pitchFamily="18" charset="0"/>
              </a:rPr>
              <a:t>yapılır.</a:t>
            </a:r>
            <a:endParaRPr dirty="0">
              <a:solidFill>
                <a:schemeClr val="accent2">
                  <a:lumMod val="75000"/>
                </a:schemeClr>
              </a:solidFill>
              <a:latin typeface="Times New Roman" pitchFamily="18" charset="0"/>
              <a:cs typeface="Times New Roman" pitchFamily="18" charset="0"/>
            </a:endParaRPr>
          </a:p>
        </p:txBody>
      </p:sp>
      <p:sp>
        <p:nvSpPr>
          <p:cNvPr id="4" name="object 4"/>
          <p:cNvSpPr/>
          <p:nvPr/>
        </p:nvSpPr>
        <p:spPr>
          <a:xfrm>
            <a:off x="7391400" y="2667000"/>
            <a:ext cx="1397000" cy="7112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696200" y="2743200"/>
            <a:ext cx="989330" cy="505908"/>
          </a:xfrm>
          <a:prstGeom prst="rect">
            <a:avLst/>
          </a:prstGeom>
        </p:spPr>
        <p:txBody>
          <a:bodyPr vert="horz" wrap="square" lIns="0" tIns="13335" rIns="0" bIns="0" rtlCol="0">
            <a:spAutoFit/>
          </a:bodyPr>
          <a:lstStyle/>
          <a:p>
            <a:pPr marL="12700">
              <a:lnSpc>
                <a:spcPct val="100000"/>
              </a:lnSpc>
              <a:spcBef>
                <a:spcPts val="105"/>
              </a:spcBef>
            </a:pPr>
            <a:r>
              <a:rPr sz="1600" dirty="0">
                <a:solidFill>
                  <a:srgbClr val="006FC0"/>
                </a:solidFill>
                <a:latin typeface="Times New Roman"/>
                <a:cs typeface="Times New Roman"/>
              </a:rPr>
              <a:t>Da</a:t>
            </a:r>
            <a:r>
              <a:rPr sz="1600" spc="-20" dirty="0">
                <a:solidFill>
                  <a:srgbClr val="006FC0"/>
                </a:solidFill>
                <a:latin typeface="Times New Roman"/>
                <a:cs typeface="Times New Roman"/>
              </a:rPr>
              <a:t>m</a:t>
            </a:r>
            <a:r>
              <a:rPr sz="1600" dirty="0">
                <a:solidFill>
                  <a:srgbClr val="006FC0"/>
                </a:solidFill>
                <a:latin typeface="Times New Roman"/>
                <a:cs typeface="Times New Roman"/>
              </a:rPr>
              <a:t>ga</a:t>
            </a:r>
            <a:endParaRPr sz="1600" dirty="0">
              <a:latin typeface="Times New Roman"/>
              <a:cs typeface="Times New Roman"/>
            </a:endParaRPr>
          </a:p>
          <a:p>
            <a:pPr marL="34925">
              <a:lnSpc>
                <a:spcPct val="100000"/>
              </a:lnSpc>
            </a:pPr>
            <a:r>
              <a:rPr lang="tr-TR" sz="1600" spc="-5" dirty="0" smtClean="0">
                <a:solidFill>
                  <a:srgbClr val="006FC0"/>
                </a:solidFill>
                <a:latin typeface="Times New Roman"/>
                <a:cs typeface="Times New Roman"/>
              </a:rPr>
              <a:t>V</a:t>
            </a:r>
            <a:r>
              <a:rPr sz="1600" spc="-5" dirty="0" err="1" smtClean="0">
                <a:solidFill>
                  <a:srgbClr val="006FC0"/>
                </a:solidFill>
                <a:latin typeface="Times New Roman"/>
                <a:cs typeface="Times New Roman"/>
              </a:rPr>
              <a:t>ergisi</a:t>
            </a:r>
            <a:endParaRPr sz="1600" dirty="0">
              <a:latin typeface="Times New Roman"/>
              <a:cs typeface="Times New Roman"/>
            </a:endParaRPr>
          </a:p>
        </p:txBody>
      </p:sp>
      <p:sp>
        <p:nvSpPr>
          <p:cNvPr id="6" name="object 6"/>
          <p:cNvSpPr/>
          <p:nvPr/>
        </p:nvSpPr>
        <p:spPr>
          <a:xfrm>
            <a:off x="603592" y="2543175"/>
            <a:ext cx="1618907" cy="669925"/>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685800" y="2552192"/>
            <a:ext cx="1447800" cy="629018"/>
          </a:xfrm>
          <a:prstGeom prst="rect">
            <a:avLst/>
          </a:prstGeom>
        </p:spPr>
        <p:txBody>
          <a:bodyPr vert="horz" wrap="square" lIns="0" tIns="13335" rIns="0" bIns="0" rtlCol="0">
            <a:spAutoFit/>
          </a:bodyPr>
          <a:lstStyle/>
          <a:p>
            <a:pPr marL="117475" marR="5080" indent="-105410">
              <a:lnSpc>
                <a:spcPct val="100000"/>
              </a:lnSpc>
              <a:spcBef>
                <a:spcPts val="105"/>
              </a:spcBef>
            </a:pPr>
            <a:r>
              <a:rPr sz="2000" spc="-30" dirty="0" err="1">
                <a:solidFill>
                  <a:srgbClr val="FF0000"/>
                </a:solidFill>
                <a:latin typeface="Times New Roman"/>
                <a:cs typeface="Times New Roman"/>
              </a:rPr>
              <a:t>Yabancı</a:t>
            </a:r>
            <a:r>
              <a:rPr sz="2000" spc="-90" dirty="0">
                <a:solidFill>
                  <a:srgbClr val="FF0000"/>
                </a:solidFill>
                <a:latin typeface="Times New Roman"/>
                <a:cs typeface="Times New Roman"/>
              </a:rPr>
              <a:t> </a:t>
            </a:r>
            <a:r>
              <a:rPr lang="tr-TR" sz="2000" dirty="0">
                <a:solidFill>
                  <a:srgbClr val="FF0000"/>
                </a:solidFill>
                <a:latin typeface="Times New Roman"/>
                <a:cs typeface="Times New Roman"/>
              </a:rPr>
              <a:t>D</a:t>
            </a:r>
            <a:r>
              <a:rPr sz="2000" dirty="0" err="1" smtClean="0">
                <a:solidFill>
                  <a:srgbClr val="FF0000"/>
                </a:solidFill>
                <a:latin typeface="Times New Roman"/>
                <a:cs typeface="Times New Roman"/>
              </a:rPr>
              <a:t>il</a:t>
            </a:r>
            <a:r>
              <a:rPr sz="2000" dirty="0" smtClean="0">
                <a:solidFill>
                  <a:srgbClr val="FF0000"/>
                </a:solidFill>
                <a:latin typeface="Times New Roman"/>
                <a:cs typeface="Times New Roman"/>
              </a:rPr>
              <a:t>  </a:t>
            </a:r>
            <a:r>
              <a:rPr lang="tr-TR" sz="2000" spc="-5" dirty="0">
                <a:solidFill>
                  <a:srgbClr val="FF0000"/>
                </a:solidFill>
                <a:latin typeface="Times New Roman"/>
                <a:cs typeface="Times New Roman"/>
              </a:rPr>
              <a:t>T</a:t>
            </a:r>
            <a:r>
              <a:rPr sz="2000" spc="-5" dirty="0" err="1" smtClean="0">
                <a:solidFill>
                  <a:srgbClr val="FF0000"/>
                </a:solidFill>
                <a:latin typeface="Times New Roman"/>
                <a:cs typeface="Times New Roman"/>
              </a:rPr>
              <a:t>azminatı</a:t>
            </a:r>
            <a:endParaRPr sz="2000" dirty="0">
              <a:latin typeface="Times New Roman"/>
              <a:cs typeface="Times New Roman"/>
            </a:endParaRPr>
          </a:p>
        </p:txBody>
      </p:sp>
      <p:sp>
        <p:nvSpPr>
          <p:cNvPr id="8" name="object 8"/>
          <p:cNvSpPr/>
          <p:nvPr/>
        </p:nvSpPr>
        <p:spPr>
          <a:xfrm>
            <a:off x="2959100" y="2543175"/>
            <a:ext cx="2921000" cy="669925"/>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3092957" y="2552192"/>
            <a:ext cx="2654300" cy="635635"/>
          </a:xfrm>
          <a:prstGeom prst="rect">
            <a:avLst/>
          </a:prstGeom>
        </p:spPr>
        <p:txBody>
          <a:bodyPr vert="horz" wrap="square" lIns="0" tIns="13335" rIns="0" bIns="0" rtlCol="0">
            <a:spAutoFit/>
          </a:bodyPr>
          <a:lstStyle/>
          <a:p>
            <a:pPr marL="882650" marR="5080" indent="-870585">
              <a:lnSpc>
                <a:spcPct val="100000"/>
              </a:lnSpc>
              <a:spcBef>
                <a:spcPts val="105"/>
              </a:spcBef>
            </a:pPr>
            <a:r>
              <a:rPr sz="2000" dirty="0">
                <a:solidFill>
                  <a:srgbClr val="006FC0"/>
                </a:solidFill>
                <a:latin typeface="Times New Roman"/>
                <a:cs typeface="Times New Roman"/>
              </a:rPr>
              <a:t>Dil </a:t>
            </a:r>
            <a:r>
              <a:rPr sz="2000" spc="-5" dirty="0">
                <a:solidFill>
                  <a:srgbClr val="006FC0"/>
                </a:solidFill>
                <a:latin typeface="Times New Roman"/>
                <a:cs typeface="Times New Roman"/>
              </a:rPr>
              <a:t>taz. göstergesi </a:t>
            </a:r>
            <a:r>
              <a:rPr sz="2000" dirty="0">
                <a:solidFill>
                  <a:srgbClr val="006FC0"/>
                </a:solidFill>
                <a:latin typeface="Times New Roman"/>
                <a:cs typeface="Times New Roman"/>
              </a:rPr>
              <a:t>x</a:t>
            </a:r>
            <a:r>
              <a:rPr sz="2000" spc="-210" dirty="0">
                <a:solidFill>
                  <a:srgbClr val="006FC0"/>
                </a:solidFill>
                <a:latin typeface="Times New Roman"/>
                <a:cs typeface="Times New Roman"/>
              </a:rPr>
              <a:t> </a:t>
            </a:r>
            <a:r>
              <a:rPr sz="2000" spc="-40" dirty="0">
                <a:solidFill>
                  <a:srgbClr val="006FC0"/>
                </a:solidFill>
                <a:latin typeface="Times New Roman"/>
                <a:cs typeface="Times New Roman"/>
              </a:rPr>
              <a:t>Aylık  </a:t>
            </a:r>
            <a:r>
              <a:rPr sz="2000" dirty="0">
                <a:solidFill>
                  <a:srgbClr val="006FC0"/>
                </a:solidFill>
                <a:latin typeface="Times New Roman"/>
                <a:cs typeface="Times New Roman"/>
              </a:rPr>
              <a:t>katsayısı</a:t>
            </a:r>
            <a:endParaRPr sz="2000" dirty="0">
              <a:latin typeface="Times New Roman"/>
              <a:cs typeface="Times New Roman"/>
            </a:endParaRPr>
          </a:p>
        </p:txBody>
      </p:sp>
      <p:sp>
        <p:nvSpPr>
          <p:cNvPr id="10" name="object 10"/>
          <p:cNvSpPr/>
          <p:nvPr/>
        </p:nvSpPr>
        <p:spPr>
          <a:xfrm>
            <a:off x="2362200" y="2667000"/>
            <a:ext cx="457200" cy="376555"/>
          </a:xfrm>
          <a:custGeom>
            <a:avLst/>
            <a:gdLst/>
            <a:ahLst/>
            <a:cxnLst/>
            <a:rect l="l" t="t" r="r" b="b"/>
            <a:pathLst>
              <a:path w="457200" h="376555">
                <a:moveTo>
                  <a:pt x="269113" y="0"/>
                </a:moveTo>
                <a:lnTo>
                  <a:pt x="269113" y="94107"/>
                </a:lnTo>
                <a:lnTo>
                  <a:pt x="0" y="94107"/>
                </a:lnTo>
                <a:lnTo>
                  <a:pt x="0" y="282194"/>
                </a:lnTo>
                <a:lnTo>
                  <a:pt x="269113" y="282194"/>
                </a:lnTo>
                <a:lnTo>
                  <a:pt x="269113" y="376174"/>
                </a:lnTo>
                <a:lnTo>
                  <a:pt x="457200" y="188087"/>
                </a:lnTo>
                <a:lnTo>
                  <a:pt x="269113"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1" name="object 11"/>
          <p:cNvSpPr/>
          <p:nvPr/>
        </p:nvSpPr>
        <p:spPr>
          <a:xfrm>
            <a:off x="2362200" y="2667000"/>
            <a:ext cx="457200" cy="376555"/>
          </a:xfrm>
          <a:custGeom>
            <a:avLst/>
            <a:gdLst/>
            <a:ahLst/>
            <a:cxnLst/>
            <a:rect l="l" t="t" r="r" b="b"/>
            <a:pathLst>
              <a:path w="457200" h="376555">
                <a:moveTo>
                  <a:pt x="0" y="94107"/>
                </a:moveTo>
                <a:lnTo>
                  <a:pt x="269113" y="94107"/>
                </a:lnTo>
                <a:lnTo>
                  <a:pt x="269113" y="0"/>
                </a:lnTo>
                <a:lnTo>
                  <a:pt x="457200" y="188087"/>
                </a:lnTo>
                <a:lnTo>
                  <a:pt x="269113" y="376174"/>
                </a:lnTo>
                <a:lnTo>
                  <a:pt x="269113" y="282194"/>
                </a:lnTo>
                <a:lnTo>
                  <a:pt x="0" y="282194"/>
                </a:lnTo>
                <a:lnTo>
                  <a:pt x="0" y="94107"/>
                </a:lnTo>
                <a:close/>
              </a:path>
            </a:pathLst>
          </a:custGeom>
          <a:ln w="25400">
            <a:solidFill>
              <a:srgbClr val="946E00"/>
            </a:solidFill>
          </a:ln>
        </p:spPr>
        <p:txBody>
          <a:bodyPr wrap="square" lIns="0" tIns="0" rIns="0" bIns="0" rtlCol="0"/>
          <a:lstStyle/>
          <a:p>
            <a:endParaRPr/>
          </a:p>
        </p:txBody>
      </p:sp>
      <p:sp>
        <p:nvSpPr>
          <p:cNvPr id="12" name="object 12"/>
          <p:cNvSpPr/>
          <p:nvPr/>
        </p:nvSpPr>
        <p:spPr>
          <a:xfrm>
            <a:off x="5943600" y="2555875"/>
            <a:ext cx="1447800" cy="644525"/>
          </a:xfrm>
          <a:custGeom>
            <a:avLst/>
            <a:gdLst/>
            <a:ahLst/>
            <a:cxnLst/>
            <a:rect l="l" t="t" r="r" b="b"/>
            <a:pathLst>
              <a:path w="1447800" h="644525">
                <a:moveTo>
                  <a:pt x="1125601" y="0"/>
                </a:moveTo>
                <a:lnTo>
                  <a:pt x="1125601" y="161162"/>
                </a:lnTo>
                <a:lnTo>
                  <a:pt x="0" y="161162"/>
                </a:lnTo>
                <a:lnTo>
                  <a:pt x="0" y="483362"/>
                </a:lnTo>
                <a:lnTo>
                  <a:pt x="1125601" y="483362"/>
                </a:lnTo>
                <a:lnTo>
                  <a:pt x="1125601" y="644525"/>
                </a:lnTo>
                <a:lnTo>
                  <a:pt x="1447800" y="322325"/>
                </a:lnTo>
                <a:lnTo>
                  <a:pt x="1125601"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3" name="object 13"/>
          <p:cNvSpPr/>
          <p:nvPr/>
        </p:nvSpPr>
        <p:spPr>
          <a:xfrm>
            <a:off x="5943600" y="2555875"/>
            <a:ext cx="1447800" cy="644525"/>
          </a:xfrm>
          <a:custGeom>
            <a:avLst/>
            <a:gdLst/>
            <a:ahLst/>
            <a:cxnLst/>
            <a:rect l="l" t="t" r="r" b="b"/>
            <a:pathLst>
              <a:path w="1447800" h="644525">
                <a:moveTo>
                  <a:pt x="0" y="161162"/>
                </a:moveTo>
                <a:lnTo>
                  <a:pt x="1125601" y="161162"/>
                </a:lnTo>
                <a:lnTo>
                  <a:pt x="1125601" y="0"/>
                </a:lnTo>
                <a:lnTo>
                  <a:pt x="1447800" y="322325"/>
                </a:lnTo>
                <a:lnTo>
                  <a:pt x="1125601" y="644525"/>
                </a:lnTo>
                <a:lnTo>
                  <a:pt x="1125601" y="483362"/>
                </a:lnTo>
                <a:lnTo>
                  <a:pt x="0" y="483362"/>
                </a:lnTo>
                <a:lnTo>
                  <a:pt x="0" y="161162"/>
                </a:lnTo>
                <a:close/>
              </a:path>
            </a:pathLst>
          </a:custGeom>
          <a:ln w="25400">
            <a:solidFill>
              <a:srgbClr val="946E00"/>
            </a:solidFill>
          </a:ln>
        </p:spPr>
        <p:txBody>
          <a:bodyPr wrap="square" lIns="0" tIns="0" rIns="0" bIns="0" rtlCol="0"/>
          <a:lstStyle/>
          <a:p>
            <a:endParaRPr/>
          </a:p>
        </p:txBody>
      </p:sp>
      <p:sp>
        <p:nvSpPr>
          <p:cNvPr id="14" name="object 14"/>
          <p:cNvSpPr txBox="1"/>
          <p:nvPr/>
        </p:nvSpPr>
        <p:spPr>
          <a:xfrm>
            <a:off x="6073902" y="2704592"/>
            <a:ext cx="102806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0000"/>
                </a:solidFill>
                <a:latin typeface="Times New Roman"/>
                <a:cs typeface="Times New Roman"/>
              </a:rPr>
              <a:t>Kesinti</a:t>
            </a:r>
            <a:r>
              <a:rPr sz="2000" spc="-10" dirty="0">
                <a:solidFill>
                  <a:srgbClr val="FF0000"/>
                </a:solidFill>
                <a:latin typeface="Times New Roman"/>
                <a:cs typeface="Times New Roman"/>
              </a:rPr>
              <a:t>l</a:t>
            </a:r>
            <a:r>
              <a:rPr sz="2000" dirty="0">
                <a:solidFill>
                  <a:srgbClr val="FF0000"/>
                </a:solidFill>
                <a:latin typeface="Times New Roman"/>
                <a:cs typeface="Times New Roman"/>
              </a:rPr>
              <a:t>er</a:t>
            </a:r>
            <a:endParaRPr sz="2000" dirty="0">
              <a:latin typeface="Times New Roman"/>
              <a:cs typeface="Times New Roman"/>
            </a:endParaRPr>
          </a:p>
        </p:txBody>
      </p:sp>
      <p:sp>
        <p:nvSpPr>
          <p:cNvPr id="15" name="object 15"/>
          <p:cNvSpPr/>
          <p:nvPr/>
        </p:nvSpPr>
        <p:spPr>
          <a:xfrm>
            <a:off x="1521205" y="3416300"/>
            <a:ext cx="7187184" cy="48260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1521205" y="4025900"/>
            <a:ext cx="7187184" cy="71120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521205" y="4864100"/>
            <a:ext cx="7187184" cy="406400"/>
          </a:xfrm>
          <a:prstGeom prst="rect">
            <a:avLst/>
          </a:prstGeom>
          <a:blipFill>
            <a:blip r:embed="rId7" cstate="print"/>
            <a:stretch>
              <a:fillRect/>
            </a:stretch>
          </a:blipFill>
        </p:spPr>
        <p:txBody>
          <a:bodyPr wrap="square" lIns="0" tIns="0" rIns="0" bIns="0" rtlCol="0"/>
          <a:lstStyle/>
          <a:p>
            <a:endParaRPr/>
          </a:p>
        </p:txBody>
      </p:sp>
      <p:sp>
        <p:nvSpPr>
          <p:cNvPr id="18" name="object 18"/>
          <p:cNvSpPr/>
          <p:nvPr/>
        </p:nvSpPr>
        <p:spPr>
          <a:xfrm>
            <a:off x="1524000" y="5562600"/>
            <a:ext cx="7187184" cy="787400"/>
          </a:xfrm>
          <a:prstGeom prst="rect">
            <a:avLst/>
          </a:prstGeom>
          <a:blipFill>
            <a:blip r:embed="rId8" cstate="print"/>
            <a:stretch>
              <a:fillRect/>
            </a:stretch>
          </a:blipFill>
        </p:spPr>
        <p:txBody>
          <a:bodyPr wrap="square" lIns="0" tIns="0" rIns="0" bIns="0" rtlCol="0"/>
          <a:lstStyle/>
          <a:p>
            <a:endParaRPr/>
          </a:p>
        </p:txBody>
      </p:sp>
      <p:sp>
        <p:nvSpPr>
          <p:cNvPr id="19" name="object 19"/>
          <p:cNvSpPr txBox="1"/>
          <p:nvPr/>
        </p:nvSpPr>
        <p:spPr>
          <a:xfrm>
            <a:off x="1613153" y="3501008"/>
            <a:ext cx="7005320" cy="2605842"/>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6FC0"/>
                </a:solidFill>
                <a:latin typeface="Times New Roman"/>
                <a:cs typeface="Times New Roman"/>
              </a:rPr>
              <a:t>Hak edilmesinde </a:t>
            </a:r>
            <a:r>
              <a:rPr sz="1800" dirty="0">
                <a:solidFill>
                  <a:srgbClr val="006FC0"/>
                </a:solidFill>
                <a:latin typeface="Times New Roman"/>
                <a:cs typeface="Times New Roman"/>
              </a:rPr>
              <a:t>ve ödenmesinde </a:t>
            </a:r>
            <a:r>
              <a:rPr sz="1800" b="1" dirty="0" err="1">
                <a:solidFill>
                  <a:srgbClr val="006FC0"/>
                </a:solidFill>
                <a:latin typeface="Times New Roman"/>
                <a:cs typeface="Times New Roman"/>
              </a:rPr>
              <a:t>aylıklara</a:t>
            </a:r>
            <a:r>
              <a:rPr sz="1800" dirty="0">
                <a:solidFill>
                  <a:srgbClr val="006FC0"/>
                </a:solidFill>
                <a:latin typeface="Times New Roman"/>
                <a:cs typeface="Times New Roman"/>
              </a:rPr>
              <a:t> </a:t>
            </a:r>
            <a:r>
              <a:rPr sz="1800" spc="-85" dirty="0" err="1" smtClean="0">
                <a:solidFill>
                  <a:srgbClr val="006FC0"/>
                </a:solidFill>
                <a:latin typeface="Times New Roman"/>
                <a:cs typeface="Times New Roman"/>
              </a:rPr>
              <a:t>ili</a:t>
            </a:r>
            <a:r>
              <a:rPr lang="tr-TR" sz="1800" spc="-85" dirty="0" smtClean="0">
                <a:solidFill>
                  <a:srgbClr val="006FC0"/>
                </a:solidFill>
                <a:latin typeface="Times New Roman"/>
                <a:cs typeface="Times New Roman"/>
              </a:rPr>
              <a:t>ş</a:t>
            </a:r>
            <a:r>
              <a:rPr sz="1800" spc="-85" dirty="0" smtClean="0">
                <a:solidFill>
                  <a:srgbClr val="006FC0"/>
                </a:solidFill>
                <a:latin typeface="Times New Roman"/>
                <a:cs typeface="Times New Roman"/>
              </a:rPr>
              <a:t>kin </a:t>
            </a:r>
            <a:r>
              <a:rPr sz="1800" spc="-5" dirty="0">
                <a:solidFill>
                  <a:srgbClr val="006FC0"/>
                </a:solidFill>
                <a:latin typeface="Times New Roman"/>
                <a:cs typeface="Times New Roman"/>
              </a:rPr>
              <a:t>hükümler</a:t>
            </a:r>
            <a:r>
              <a:rPr sz="1800" spc="75" dirty="0">
                <a:solidFill>
                  <a:srgbClr val="006FC0"/>
                </a:solidFill>
                <a:latin typeface="Times New Roman"/>
                <a:cs typeface="Times New Roman"/>
              </a:rPr>
              <a:t> </a:t>
            </a:r>
            <a:r>
              <a:rPr sz="1800" dirty="0">
                <a:solidFill>
                  <a:srgbClr val="006FC0"/>
                </a:solidFill>
                <a:latin typeface="Times New Roman"/>
                <a:cs typeface="Times New Roman"/>
              </a:rPr>
              <a:t>uygulanmakta.</a:t>
            </a:r>
            <a:endParaRPr sz="1800" dirty="0">
              <a:latin typeface="Times New Roman"/>
              <a:cs typeface="Times New Roman"/>
            </a:endParaRPr>
          </a:p>
          <a:p>
            <a:pPr>
              <a:lnSpc>
                <a:spcPct val="100000"/>
              </a:lnSpc>
              <a:spcBef>
                <a:spcPts val="45"/>
              </a:spcBef>
            </a:pPr>
            <a:endParaRPr sz="2100" dirty="0">
              <a:latin typeface="Times New Roman"/>
              <a:cs typeface="Times New Roman"/>
            </a:endParaRPr>
          </a:p>
          <a:p>
            <a:pPr marL="12700" marR="6350">
              <a:lnSpc>
                <a:spcPct val="100000"/>
              </a:lnSpc>
              <a:tabLst>
                <a:tab pos="728345" algn="l"/>
                <a:tab pos="1694814" algn="l"/>
                <a:tab pos="2546985" algn="l"/>
                <a:tab pos="3399154" algn="l"/>
                <a:tab pos="3856354" algn="l"/>
                <a:tab pos="4252595" algn="l"/>
                <a:tab pos="5066665" algn="l"/>
                <a:tab pos="5899150" algn="l"/>
                <a:tab pos="6318250" algn="l"/>
              </a:tabLst>
            </a:pPr>
            <a:r>
              <a:rPr sz="1800" spc="-5" dirty="0">
                <a:solidFill>
                  <a:srgbClr val="006FC0"/>
                </a:solidFill>
                <a:latin typeface="Times New Roman"/>
                <a:cs typeface="Times New Roman"/>
              </a:rPr>
              <a:t>Sına</a:t>
            </a:r>
            <a:r>
              <a:rPr sz="1800" spc="-120" dirty="0">
                <a:solidFill>
                  <a:srgbClr val="006FC0"/>
                </a:solidFill>
                <a:latin typeface="Times New Roman"/>
                <a:cs typeface="Times New Roman"/>
              </a:rPr>
              <a:t>v</a:t>
            </a:r>
            <a:r>
              <a:rPr sz="1800" dirty="0">
                <a:solidFill>
                  <a:srgbClr val="006FC0"/>
                </a:solidFill>
                <a:latin typeface="Times New Roman"/>
                <a:cs typeface="Times New Roman"/>
              </a:rPr>
              <a:t>,	</a:t>
            </a:r>
            <a:r>
              <a:rPr sz="1800" spc="10" dirty="0">
                <a:solidFill>
                  <a:srgbClr val="006FC0"/>
                </a:solidFill>
                <a:latin typeface="Times New Roman"/>
                <a:cs typeface="Times New Roman"/>
              </a:rPr>
              <a:t>y</a:t>
            </a:r>
            <a:r>
              <a:rPr sz="1800" dirty="0">
                <a:solidFill>
                  <a:srgbClr val="006FC0"/>
                </a:solidFill>
                <a:latin typeface="Times New Roman"/>
                <a:cs typeface="Times New Roman"/>
              </a:rPr>
              <a:t>a</a:t>
            </a:r>
            <a:r>
              <a:rPr sz="1800" spc="-10" dirty="0">
                <a:solidFill>
                  <a:srgbClr val="006FC0"/>
                </a:solidFill>
                <a:latin typeface="Times New Roman"/>
                <a:cs typeface="Times New Roman"/>
              </a:rPr>
              <a:t>p</a:t>
            </a:r>
            <a:r>
              <a:rPr sz="1800" dirty="0">
                <a:solidFill>
                  <a:srgbClr val="006FC0"/>
                </a:solidFill>
                <a:latin typeface="Times New Roman"/>
                <a:cs typeface="Times New Roman"/>
              </a:rPr>
              <a:t>ı</a:t>
            </a:r>
            <a:r>
              <a:rPr sz="1800" spc="5" dirty="0">
                <a:solidFill>
                  <a:srgbClr val="006FC0"/>
                </a:solidFill>
                <a:latin typeface="Times New Roman"/>
                <a:cs typeface="Times New Roman"/>
              </a:rPr>
              <a:t>l</a:t>
            </a:r>
            <a:r>
              <a:rPr sz="1800" dirty="0">
                <a:solidFill>
                  <a:srgbClr val="006FC0"/>
                </a:solidFill>
                <a:latin typeface="Times New Roman"/>
                <a:cs typeface="Times New Roman"/>
              </a:rPr>
              <a:t>dı</a:t>
            </a:r>
            <a:r>
              <a:rPr sz="1800" spc="-10" dirty="0">
                <a:solidFill>
                  <a:srgbClr val="006FC0"/>
                </a:solidFill>
                <a:latin typeface="Times New Roman"/>
                <a:cs typeface="Times New Roman"/>
              </a:rPr>
              <a:t>ğ</a:t>
            </a:r>
            <a:r>
              <a:rPr sz="1800" dirty="0">
                <a:solidFill>
                  <a:srgbClr val="006FC0"/>
                </a:solidFill>
                <a:latin typeface="Times New Roman"/>
                <a:cs typeface="Times New Roman"/>
              </a:rPr>
              <a:t>ı	t</a:t>
            </a:r>
            <a:r>
              <a:rPr sz="1800" spc="5" dirty="0">
                <a:solidFill>
                  <a:srgbClr val="006FC0"/>
                </a:solidFill>
                <a:latin typeface="Times New Roman"/>
                <a:cs typeface="Times New Roman"/>
              </a:rPr>
              <a:t>a</a:t>
            </a:r>
            <a:r>
              <a:rPr sz="1800" dirty="0">
                <a:solidFill>
                  <a:srgbClr val="006FC0"/>
                </a:solidFill>
                <a:latin typeface="Times New Roman"/>
                <a:cs typeface="Times New Roman"/>
              </a:rPr>
              <a:t>ri</a:t>
            </a:r>
            <a:r>
              <a:rPr sz="1800" spc="-10" dirty="0">
                <a:solidFill>
                  <a:srgbClr val="006FC0"/>
                </a:solidFill>
                <a:latin typeface="Times New Roman"/>
                <a:cs typeface="Times New Roman"/>
              </a:rPr>
              <a:t>h</a:t>
            </a:r>
            <a:r>
              <a:rPr sz="1800" dirty="0">
                <a:solidFill>
                  <a:srgbClr val="006FC0"/>
                </a:solidFill>
                <a:latin typeface="Times New Roman"/>
                <a:cs typeface="Times New Roman"/>
              </a:rPr>
              <a:t>t</a:t>
            </a:r>
            <a:r>
              <a:rPr sz="1800" spc="5" dirty="0">
                <a:solidFill>
                  <a:srgbClr val="006FC0"/>
                </a:solidFill>
                <a:latin typeface="Times New Roman"/>
                <a:cs typeface="Times New Roman"/>
              </a:rPr>
              <a:t>e</a:t>
            </a:r>
            <a:r>
              <a:rPr sz="1800" dirty="0">
                <a:solidFill>
                  <a:srgbClr val="006FC0"/>
                </a:solidFill>
                <a:latin typeface="Times New Roman"/>
                <a:cs typeface="Times New Roman"/>
              </a:rPr>
              <a:t>n	i</a:t>
            </a:r>
            <a:r>
              <a:rPr sz="1800" spc="5" dirty="0">
                <a:solidFill>
                  <a:srgbClr val="006FC0"/>
                </a:solidFill>
                <a:latin typeface="Times New Roman"/>
                <a:cs typeface="Times New Roman"/>
              </a:rPr>
              <a:t>t</a:t>
            </a:r>
            <a:r>
              <a:rPr sz="1800" dirty="0">
                <a:solidFill>
                  <a:srgbClr val="006FC0"/>
                </a:solidFill>
                <a:latin typeface="Times New Roman"/>
                <a:cs typeface="Times New Roman"/>
              </a:rPr>
              <a:t>i</a:t>
            </a:r>
            <a:r>
              <a:rPr sz="1800" spc="-10" dirty="0">
                <a:solidFill>
                  <a:srgbClr val="006FC0"/>
                </a:solidFill>
                <a:latin typeface="Times New Roman"/>
                <a:cs typeface="Times New Roman"/>
              </a:rPr>
              <a:t>b</a:t>
            </a:r>
            <a:r>
              <a:rPr sz="1800" dirty="0">
                <a:solidFill>
                  <a:srgbClr val="006FC0"/>
                </a:solidFill>
                <a:latin typeface="Times New Roman"/>
                <a:cs typeface="Times New Roman"/>
              </a:rPr>
              <a:t>a</a:t>
            </a:r>
            <a:r>
              <a:rPr sz="1800" spc="-10" dirty="0">
                <a:solidFill>
                  <a:srgbClr val="006FC0"/>
                </a:solidFill>
                <a:latin typeface="Times New Roman"/>
                <a:cs typeface="Times New Roman"/>
              </a:rPr>
              <a:t>r</a:t>
            </a:r>
            <a:r>
              <a:rPr sz="1800" dirty="0">
                <a:solidFill>
                  <a:srgbClr val="006FC0"/>
                </a:solidFill>
                <a:latin typeface="Times New Roman"/>
                <a:cs typeface="Times New Roman"/>
              </a:rPr>
              <a:t>en	</a:t>
            </a:r>
            <a:r>
              <a:rPr sz="1800" b="1" spc="-200" dirty="0" smtClean="0">
                <a:solidFill>
                  <a:srgbClr val="006FC0"/>
                </a:solidFill>
                <a:latin typeface="Times New Roman"/>
                <a:cs typeface="Times New Roman"/>
              </a:rPr>
              <a:t>be</a:t>
            </a:r>
            <a:r>
              <a:rPr lang="tr-TR" sz="1800" b="1" spc="-200" dirty="0" smtClean="0">
                <a:solidFill>
                  <a:srgbClr val="006FC0"/>
                </a:solidFill>
                <a:latin typeface="Times New Roman"/>
                <a:cs typeface="Times New Roman"/>
              </a:rPr>
              <a:t>ş</a:t>
            </a:r>
            <a:r>
              <a:rPr sz="1800" b="1" dirty="0">
                <a:solidFill>
                  <a:srgbClr val="006FC0"/>
                </a:solidFill>
                <a:latin typeface="Times New Roman"/>
                <a:cs typeface="Times New Roman"/>
              </a:rPr>
              <a:t>	</a:t>
            </a:r>
            <a:r>
              <a:rPr sz="1800" b="1" spc="10" dirty="0">
                <a:solidFill>
                  <a:srgbClr val="006FC0"/>
                </a:solidFill>
                <a:latin typeface="Times New Roman"/>
                <a:cs typeface="Times New Roman"/>
              </a:rPr>
              <a:t>y</a:t>
            </a:r>
            <a:r>
              <a:rPr sz="1800" b="1" spc="-10" dirty="0">
                <a:solidFill>
                  <a:srgbClr val="006FC0"/>
                </a:solidFill>
                <a:latin typeface="Times New Roman"/>
                <a:cs typeface="Times New Roman"/>
              </a:rPr>
              <a:t>ı</a:t>
            </a:r>
            <a:r>
              <a:rPr sz="1800" b="1" dirty="0">
                <a:solidFill>
                  <a:srgbClr val="006FC0"/>
                </a:solidFill>
                <a:latin typeface="Times New Roman"/>
                <a:cs typeface="Times New Roman"/>
              </a:rPr>
              <a:t>l</a:t>
            </a:r>
            <a:r>
              <a:rPr sz="1800" dirty="0">
                <a:solidFill>
                  <a:srgbClr val="006FC0"/>
                </a:solidFill>
                <a:latin typeface="Times New Roman"/>
                <a:cs typeface="Times New Roman"/>
              </a:rPr>
              <a:t>	</a:t>
            </a:r>
            <a:r>
              <a:rPr sz="1800" spc="-5" dirty="0">
                <a:solidFill>
                  <a:srgbClr val="006FC0"/>
                </a:solidFill>
                <a:latin typeface="Times New Roman"/>
                <a:cs typeface="Times New Roman"/>
              </a:rPr>
              <a:t>sü</a:t>
            </a:r>
            <a:r>
              <a:rPr sz="1800" spc="-20" dirty="0">
                <a:solidFill>
                  <a:srgbClr val="006FC0"/>
                </a:solidFill>
                <a:latin typeface="Times New Roman"/>
                <a:cs typeface="Times New Roman"/>
              </a:rPr>
              <a:t>r</a:t>
            </a:r>
            <a:r>
              <a:rPr sz="1800" spc="-10" dirty="0">
                <a:solidFill>
                  <a:srgbClr val="006FC0"/>
                </a:solidFill>
                <a:latin typeface="Times New Roman"/>
                <a:cs typeface="Times New Roman"/>
              </a:rPr>
              <a:t>e</a:t>
            </a:r>
            <a:r>
              <a:rPr sz="1800" spc="10" dirty="0">
                <a:solidFill>
                  <a:srgbClr val="006FC0"/>
                </a:solidFill>
                <a:latin typeface="Times New Roman"/>
                <a:cs typeface="Times New Roman"/>
              </a:rPr>
              <a:t>y</a:t>
            </a:r>
            <a:r>
              <a:rPr sz="1800" dirty="0">
                <a:solidFill>
                  <a:srgbClr val="006FC0"/>
                </a:solidFill>
                <a:latin typeface="Times New Roman"/>
                <a:cs typeface="Times New Roman"/>
              </a:rPr>
              <a:t>le	</a:t>
            </a:r>
            <a:r>
              <a:rPr sz="1800" spc="-15" dirty="0">
                <a:solidFill>
                  <a:srgbClr val="006FC0"/>
                </a:solidFill>
                <a:latin typeface="Times New Roman"/>
                <a:cs typeface="Times New Roman"/>
              </a:rPr>
              <a:t>g</a:t>
            </a:r>
            <a:r>
              <a:rPr sz="1800" dirty="0">
                <a:solidFill>
                  <a:srgbClr val="006FC0"/>
                </a:solidFill>
                <a:latin typeface="Times New Roman"/>
                <a:cs typeface="Times New Roman"/>
              </a:rPr>
              <a:t>e</a:t>
            </a:r>
            <a:r>
              <a:rPr sz="1800" spc="5" dirty="0">
                <a:solidFill>
                  <a:srgbClr val="006FC0"/>
                </a:solidFill>
                <a:latin typeface="Times New Roman"/>
                <a:cs typeface="Times New Roman"/>
              </a:rPr>
              <a:t>ç</a:t>
            </a:r>
            <a:r>
              <a:rPr sz="1800" dirty="0">
                <a:solidFill>
                  <a:srgbClr val="006FC0"/>
                </a:solidFill>
                <a:latin typeface="Times New Roman"/>
                <a:cs typeface="Times New Roman"/>
              </a:rPr>
              <a:t>e</a:t>
            </a:r>
            <a:r>
              <a:rPr sz="1800" spc="-10" dirty="0">
                <a:solidFill>
                  <a:srgbClr val="006FC0"/>
                </a:solidFill>
                <a:latin typeface="Times New Roman"/>
                <a:cs typeface="Times New Roman"/>
              </a:rPr>
              <a:t>r</a:t>
            </a:r>
            <a:r>
              <a:rPr sz="1800" dirty="0">
                <a:solidFill>
                  <a:srgbClr val="006FC0"/>
                </a:solidFill>
                <a:latin typeface="Times New Roman"/>
                <a:cs typeface="Times New Roman"/>
              </a:rPr>
              <a:t>li.	</a:t>
            </a:r>
            <a:r>
              <a:rPr sz="1800" spc="-15" dirty="0">
                <a:solidFill>
                  <a:srgbClr val="006FC0"/>
                </a:solidFill>
                <a:latin typeface="Times New Roman"/>
                <a:cs typeface="Times New Roman"/>
              </a:rPr>
              <a:t>B</a:t>
            </a:r>
            <a:r>
              <a:rPr sz="1800" dirty="0">
                <a:solidFill>
                  <a:srgbClr val="006FC0"/>
                </a:solidFill>
                <a:latin typeface="Times New Roman"/>
                <a:cs typeface="Times New Roman"/>
              </a:rPr>
              <a:t>u	</a:t>
            </a:r>
            <a:r>
              <a:rPr sz="1800" spc="-5" dirty="0">
                <a:solidFill>
                  <a:srgbClr val="006FC0"/>
                </a:solidFill>
                <a:latin typeface="Times New Roman"/>
                <a:cs typeface="Times New Roman"/>
              </a:rPr>
              <a:t>sürenin  </a:t>
            </a:r>
            <a:r>
              <a:rPr sz="1800" dirty="0">
                <a:solidFill>
                  <a:srgbClr val="006FC0"/>
                </a:solidFill>
                <a:latin typeface="Times New Roman"/>
                <a:cs typeface="Times New Roman"/>
              </a:rPr>
              <a:t>bitiminde </a:t>
            </a:r>
            <a:r>
              <a:rPr sz="1800" spc="-5" dirty="0">
                <a:solidFill>
                  <a:srgbClr val="006FC0"/>
                </a:solidFill>
                <a:latin typeface="Times New Roman"/>
                <a:cs typeface="Times New Roman"/>
              </a:rPr>
              <a:t>sınava </a:t>
            </a:r>
            <a:r>
              <a:rPr sz="1800" dirty="0">
                <a:solidFill>
                  <a:srgbClr val="006FC0"/>
                </a:solidFill>
                <a:latin typeface="Times New Roman"/>
                <a:cs typeface="Times New Roman"/>
              </a:rPr>
              <a:t>girmeyenin seviyesi </a:t>
            </a:r>
            <a:r>
              <a:rPr sz="1800" b="1" dirty="0">
                <a:solidFill>
                  <a:srgbClr val="006FC0"/>
                </a:solidFill>
                <a:latin typeface="Times New Roman"/>
                <a:cs typeface="Times New Roman"/>
              </a:rPr>
              <a:t>bir alt </a:t>
            </a:r>
            <a:r>
              <a:rPr sz="1800" b="1" dirty="0" err="1">
                <a:solidFill>
                  <a:srgbClr val="006FC0"/>
                </a:solidFill>
                <a:latin typeface="Times New Roman"/>
                <a:cs typeface="Times New Roman"/>
              </a:rPr>
              <a:t>düzeye</a:t>
            </a:r>
            <a:r>
              <a:rPr sz="1800" b="1" dirty="0">
                <a:solidFill>
                  <a:srgbClr val="006FC0"/>
                </a:solidFill>
                <a:latin typeface="Times New Roman"/>
                <a:cs typeface="Times New Roman"/>
              </a:rPr>
              <a:t> </a:t>
            </a:r>
            <a:r>
              <a:rPr sz="1800" spc="-120" dirty="0" err="1" smtClean="0">
                <a:solidFill>
                  <a:srgbClr val="006FC0"/>
                </a:solidFill>
                <a:latin typeface="Times New Roman"/>
                <a:cs typeface="Times New Roman"/>
              </a:rPr>
              <a:t>inmi</a:t>
            </a:r>
            <a:r>
              <a:rPr lang="tr-TR" sz="1800" spc="-120" dirty="0" smtClean="0">
                <a:solidFill>
                  <a:srgbClr val="006FC0"/>
                </a:solidFill>
                <a:latin typeface="Times New Roman"/>
                <a:cs typeface="Times New Roman"/>
              </a:rPr>
              <a:t>ş </a:t>
            </a:r>
            <a:r>
              <a:rPr sz="1800" spc="-100" dirty="0" smtClean="0">
                <a:solidFill>
                  <a:srgbClr val="006FC0"/>
                </a:solidFill>
                <a:latin typeface="Times New Roman"/>
                <a:cs typeface="Times New Roman"/>
              </a:rPr>
              <a:t> </a:t>
            </a:r>
            <a:r>
              <a:rPr sz="1800" dirty="0">
                <a:solidFill>
                  <a:srgbClr val="006FC0"/>
                </a:solidFill>
                <a:latin typeface="Times New Roman"/>
                <a:cs typeface="Times New Roman"/>
              </a:rPr>
              <a:t>sayılmakta.</a:t>
            </a:r>
            <a:endParaRPr sz="1800" dirty="0">
              <a:latin typeface="Times New Roman"/>
              <a:cs typeface="Times New Roman"/>
            </a:endParaRPr>
          </a:p>
          <a:p>
            <a:pPr>
              <a:lnSpc>
                <a:spcPct val="100000"/>
              </a:lnSpc>
              <a:spcBef>
                <a:spcPts val="35"/>
              </a:spcBef>
            </a:pPr>
            <a:endParaRPr sz="1850" dirty="0">
              <a:latin typeface="Times New Roman"/>
              <a:cs typeface="Times New Roman"/>
            </a:endParaRPr>
          </a:p>
          <a:p>
            <a:pPr marL="12700">
              <a:lnSpc>
                <a:spcPct val="100000"/>
              </a:lnSpc>
            </a:pPr>
            <a:r>
              <a:rPr sz="1800" spc="-40" dirty="0">
                <a:solidFill>
                  <a:srgbClr val="006FC0"/>
                </a:solidFill>
                <a:latin typeface="Times New Roman"/>
                <a:cs typeface="Times New Roman"/>
              </a:rPr>
              <a:t>Aynı </a:t>
            </a:r>
            <a:r>
              <a:rPr sz="1800" dirty="0">
                <a:solidFill>
                  <a:srgbClr val="006FC0"/>
                </a:solidFill>
                <a:latin typeface="Times New Roman"/>
                <a:cs typeface="Times New Roman"/>
              </a:rPr>
              <a:t>dil için en yüksek seviye </a:t>
            </a:r>
            <a:r>
              <a:rPr sz="1800" spc="-5" dirty="0">
                <a:solidFill>
                  <a:srgbClr val="006FC0"/>
                </a:solidFill>
                <a:latin typeface="Times New Roman"/>
                <a:cs typeface="Times New Roman"/>
              </a:rPr>
              <a:t>esas</a:t>
            </a:r>
            <a:r>
              <a:rPr sz="1800" spc="-55" dirty="0">
                <a:solidFill>
                  <a:srgbClr val="006FC0"/>
                </a:solidFill>
                <a:latin typeface="Times New Roman"/>
                <a:cs typeface="Times New Roman"/>
              </a:rPr>
              <a:t> </a:t>
            </a:r>
            <a:r>
              <a:rPr sz="1800" dirty="0">
                <a:solidFill>
                  <a:srgbClr val="006FC0"/>
                </a:solidFill>
                <a:latin typeface="Times New Roman"/>
                <a:cs typeface="Times New Roman"/>
              </a:rPr>
              <a:t>alınmakta.</a:t>
            </a:r>
            <a:endParaRPr sz="1800" dirty="0">
              <a:latin typeface="Times New Roman"/>
              <a:cs typeface="Times New Roman"/>
            </a:endParaRPr>
          </a:p>
          <a:p>
            <a:pPr>
              <a:lnSpc>
                <a:spcPct val="100000"/>
              </a:lnSpc>
              <a:spcBef>
                <a:spcPts val="45"/>
              </a:spcBef>
            </a:pPr>
            <a:endParaRPr sz="2100" dirty="0">
              <a:latin typeface="Times New Roman"/>
              <a:cs typeface="Times New Roman"/>
            </a:endParaRPr>
          </a:p>
          <a:p>
            <a:pPr marL="12700">
              <a:lnSpc>
                <a:spcPct val="100000"/>
              </a:lnSpc>
              <a:tabLst>
                <a:tab pos="585470" algn="l"/>
                <a:tab pos="1266825" algn="l"/>
                <a:tab pos="1743710" algn="l"/>
                <a:tab pos="2121535" algn="l"/>
                <a:tab pos="3270885" algn="l"/>
                <a:tab pos="4624705" algn="l"/>
                <a:tab pos="5854700" algn="l"/>
                <a:tab pos="6764655" algn="l"/>
              </a:tabLst>
            </a:pPr>
            <a:r>
              <a:rPr sz="1800" spc="-175" dirty="0">
                <a:solidFill>
                  <a:srgbClr val="006FC0"/>
                </a:solidFill>
                <a:latin typeface="Times New Roman"/>
                <a:cs typeface="Times New Roman"/>
              </a:rPr>
              <a:t>A</a:t>
            </a:r>
            <a:r>
              <a:rPr sz="1800" spc="20" dirty="0">
                <a:solidFill>
                  <a:srgbClr val="006FC0"/>
                </a:solidFill>
                <a:latin typeface="Times New Roman"/>
                <a:cs typeface="Times New Roman"/>
              </a:rPr>
              <a:t>y</a:t>
            </a:r>
            <a:r>
              <a:rPr sz="1800" spc="-15" dirty="0">
                <a:solidFill>
                  <a:srgbClr val="006FC0"/>
                </a:solidFill>
                <a:latin typeface="Times New Roman"/>
                <a:cs typeface="Times New Roman"/>
              </a:rPr>
              <a:t>n</a:t>
            </a:r>
            <a:r>
              <a:rPr sz="1800" dirty="0">
                <a:solidFill>
                  <a:srgbClr val="006FC0"/>
                </a:solidFill>
                <a:latin typeface="Times New Roman"/>
                <a:cs typeface="Times New Roman"/>
              </a:rPr>
              <a:t>ı	dü</a:t>
            </a:r>
            <a:r>
              <a:rPr sz="1800" spc="-15" dirty="0">
                <a:solidFill>
                  <a:srgbClr val="006FC0"/>
                </a:solidFill>
                <a:latin typeface="Times New Roman"/>
                <a:cs typeface="Times New Roman"/>
              </a:rPr>
              <a:t>z</a:t>
            </a:r>
            <a:r>
              <a:rPr sz="1800" spc="-10" dirty="0">
                <a:solidFill>
                  <a:srgbClr val="006FC0"/>
                </a:solidFill>
                <a:latin typeface="Times New Roman"/>
                <a:cs typeface="Times New Roman"/>
              </a:rPr>
              <a:t>e</a:t>
            </a:r>
            <a:r>
              <a:rPr sz="1800" dirty="0">
                <a:solidFill>
                  <a:srgbClr val="006FC0"/>
                </a:solidFill>
                <a:latin typeface="Times New Roman"/>
                <a:cs typeface="Times New Roman"/>
              </a:rPr>
              <a:t>y	</a:t>
            </a:r>
            <a:r>
              <a:rPr sz="1800" spc="-10" dirty="0">
                <a:solidFill>
                  <a:srgbClr val="006FC0"/>
                </a:solidFill>
                <a:latin typeface="Times New Roman"/>
                <a:cs typeface="Times New Roman"/>
              </a:rPr>
              <a:t>i</a:t>
            </a:r>
            <a:r>
              <a:rPr sz="1800" dirty="0">
                <a:solidFill>
                  <a:srgbClr val="006FC0"/>
                </a:solidFill>
                <a:latin typeface="Times New Roman"/>
                <a:cs typeface="Times New Roman"/>
              </a:rPr>
              <a:t>çin	dil	</a:t>
            </a:r>
            <a:r>
              <a:rPr sz="1800" spc="-15" dirty="0">
                <a:solidFill>
                  <a:srgbClr val="006FC0"/>
                </a:solidFill>
                <a:latin typeface="Times New Roman"/>
                <a:cs typeface="Times New Roman"/>
              </a:rPr>
              <a:t>b</a:t>
            </a:r>
            <a:r>
              <a:rPr sz="1800" dirty="0">
                <a:solidFill>
                  <a:srgbClr val="006FC0"/>
                </a:solidFill>
                <a:latin typeface="Times New Roman"/>
                <a:cs typeface="Times New Roman"/>
              </a:rPr>
              <a:t>ilgisin</a:t>
            </a:r>
            <a:r>
              <a:rPr sz="1800" spc="-15" dirty="0">
                <a:solidFill>
                  <a:srgbClr val="006FC0"/>
                </a:solidFill>
                <a:latin typeface="Times New Roman"/>
                <a:cs typeface="Times New Roman"/>
              </a:rPr>
              <a:t>d</a:t>
            </a:r>
            <a:r>
              <a:rPr sz="1800" spc="-10" dirty="0">
                <a:solidFill>
                  <a:srgbClr val="006FC0"/>
                </a:solidFill>
                <a:latin typeface="Times New Roman"/>
                <a:cs typeface="Times New Roman"/>
              </a:rPr>
              <a:t>e</a:t>
            </a:r>
            <a:r>
              <a:rPr sz="1800" dirty="0">
                <a:solidFill>
                  <a:srgbClr val="006FC0"/>
                </a:solidFill>
                <a:latin typeface="Times New Roman"/>
                <a:cs typeface="Times New Roman"/>
              </a:rPr>
              <a:t>n	kuru</a:t>
            </a:r>
            <a:r>
              <a:rPr sz="1800" spc="-15" dirty="0">
                <a:solidFill>
                  <a:srgbClr val="006FC0"/>
                </a:solidFill>
                <a:latin typeface="Times New Roman"/>
                <a:cs typeface="Times New Roman"/>
              </a:rPr>
              <a:t>m</a:t>
            </a:r>
            <a:r>
              <a:rPr sz="1800" dirty="0">
                <a:solidFill>
                  <a:srgbClr val="006FC0"/>
                </a:solidFill>
                <a:latin typeface="Times New Roman"/>
                <a:cs typeface="Times New Roman"/>
              </a:rPr>
              <a:t>l</a:t>
            </a:r>
            <a:r>
              <a:rPr sz="1800" spc="5" dirty="0">
                <a:solidFill>
                  <a:srgbClr val="006FC0"/>
                </a:solidFill>
                <a:latin typeface="Times New Roman"/>
                <a:cs typeface="Times New Roman"/>
              </a:rPr>
              <a:t>a</a:t>
            </a:r>
            <a:r>
              <a:rPr sz="1800" dirty="0">
                <a:solidFill>
                  <a:srgbClr val="006FC0"/>
                </a:solidFill>
                <a:latin typeface="Times New Roman"/>
                <a:cs typeface="Times New Roman"/>
              </a:rPr>
              <a:t>rınca	</a:t>
            </a:r>
            <a:r>
              <a:rPr sz="1800" spc="5" dirty="0">
                <a:solidFill>
                  <a:srgbClr val="006FC0"/>
                </a:solidFill>
                <a:latin typeface="Times New Roman"/>
                <a:cs typeface="Times New Roman"/>
              </a:rPr>
              <a:t>y</a:t>
            </a:r>
            <a:r>
              <a:rPr sz="1800" dirty="0">
                <a:solidFill>
                  <a:srgbClr val="006FC0"/>
                </a:solidFill>
                <a:latin typeface="Times New Roman"/>
                <a:cs typeface="Times New Roman"/>
              </a:rPr>
              <a:t>ar</a:t>
            </a:r>
            <a:r>
              <a:rPr sz="1800" spc="5" dirty="0">
                <a:solidFill>
                  <a:srgbClr val="006FC0"/>
                </a:solidFill>
                <a:latin typeface="Times New Roman"/>
                <a:cs typeface="Times New Roman"/>
              </a:rPr>
              <a:t>a</a:t>
            </a:r>
            <a:r>
              <a:rPr sz="1800" dirty="0">
                <a:solidFill>
                  <a:srgbClr val="006FC0"/>
                </a:solidFill>
                <a:latin typeface="Times New Roman"/>
                <a:cs typeface="Times New Roman"/>
              </a:rPr>
              <a:t>r</a:t>
            </a:r>
            <a:r>
              <a:rPr sz="1800" spc="-10" dirty="0">
                <a:solidFill>
                  <a:srgbClr val="006FC0"/>
                </a:solidFill>
                <a:latin typeface="Times New Roman"/>
                <a:cs typeface="Times New Roman"/>
              </a:rPr>
              <a:t>l</a:t>
            </a:r>
            <a:r>
              <a:rPr sz="1800" dirty="0">
                <a:solidFill>
                  <a:srgbClr val="006FC0"/>
                </a:solidFill>
                <a:latin typeface="Times New Roman"/>
                <a:cs typeface="Times New Roman"/>
              </a:rPr>
              <a:t>anı</a:t>
            </a:r>
            <a:r>
              <a:rPr sz="1800" spc="-10" dirty="0">
                <a:solidFill>
                  <a:srgbClr val="006FC0"/>
                </a:solidFill>
                <a:latin typeface="Times New Roman"/>
                <a:cs typeface="Times New Roman"/>
              </a:rPr>
              <a:t>l</a:t>
            </a:r>
            <a:r>
              <a:rPr sz="1800" dirty="0">
                <a:solidFill>
                  <a:srgbClr val="006FC0"/>
                </a:solidFill>
                <a:latin typeface="Times New Roman"/>
                <a:cs typeface="Times New Roman"/>
              </a:rPr>
              <a:t>an	</a:t>
            </a:r>
            <a:r>
              <a:rPr sz="1800" spc="-15" dirty="0">
                <a:solidFill>
                  <a:srgbClr val="006FC0"/>
                </a:solidFill>
                <a:latin typeface="Times New Roman"/>
                <a:cs typeface="Times New Roman"/>
              </a:rPr>
              <a:t>p</a:t>
            </a:r>
            <a:r>
              <a:rPr sz="1800" dirty="0">
                <a:solidFill>
                  <a:srgbClr val="006FC0"/>
                </a:solidFill>
                <a:latin typeface="Times New Roman"/>
                <a:cs typeface="Times New Roman"/>
              </a:rPr>
              <a:t>ersonel	</a:t>
            </a:r>
            <a:r>
              <a:rPr sz="1800" spc="-10" dirty="0">
                <a:solidFill>
                  <a:srgbClr val="006FC0"/>
                </a:solidFill>
                <a:latin typeface="Times New Roman"/>
                <a:cs typeface="Times New Roman"/>
              </a:rPr>
              <a:t>i</a:t>
            </a:r>
            <a:r>
              <a:rPr sz="1800" dirty="0">
                <a:solidFill>
                  <a:srgbClr val="006FC0"/>
                </a:solidFill>
                <a:latin typeface="Times New Roman"/>
                <a:cs typeface="Times New Roman"/>
              </a:rPr>
              <a:t>le</a:t>
            </a:r>
            <a:endParaRPr sz="1800" dirty="0">
              <a:latin typeface="Times New Roman"/>
              <a:cs typeface="Times New Roman"/>
            </a:endParaRPr>
          </a:p>
          <a:p>
            <a:pPr marL="12700">
              <a:lnSpc>
                <a:spcPct val="100000"/>
              </a:lnSpc>
            </a:pPr>
            <a:r>
              <a:rPr sz="1800" dirty="0">
                <a:solidFill>
                  <a:srgbClr val="006FC0"/>
                </a:solidFill>
                <a:latin typeface="Times New Roman"/>
                <a:cs typeface="Times New Roman"/>
              </a:rPr>
              <a:t>yararlanılmayan personelin </a:t>
            </a:r>
            <a:r>
              <a:rPr sz="1800" spc="-5" dirty="0">
                <a:solidFill>
                  <a:srgbClr val="006FC0"/>
                </a:solidFill>
                <a:latin typeface="Times New Roman"/>
                <a:cs typeface="Times New Roman"/>
              </a:rPr>
              <a:t>gösterge </a:t>
            </a:r>
            <a:r>
              <a:rPr sz="1800" dirty="0">
                <a:solidFill>
                  <a:srgbClr val="006FC0"/>
                </a:solidFill>
                <a:latin typeface="Times New Roman"/>
                <a:cs typeface="Times New Roman"/>
              </a:rPr>
              <a:t>rakamları</a:t>
            </a:r>
            <a:r>
              <a:rPr sz="1800" spc="-40" dirty="0">
                <a:solidFill>
                  <a:srgbClr val="006FC0"/>
                </a:solidFill>
                <a:latin typeface="Times New Roman"/>
                <a:cs typeface="Times New Roman"/>
              </a:rPr>
              <a:t> </a:t>
            </a:r>
            <a:r>
              <a:rPr sz="1800" dirty="0">
                <a:solidFill>
                  <a:srgbClr val="006FC0"/>
                </a:solidFill>
                <a:latin typeface="Times New Roman"/>
                <a:cs typeface="Times New Roman"/>
              </a:rPr>
              <a:t>farklı</a:t>
            </a:r>
            <a:endParaRPr sz="1800" dirty="0">
              <a:latin typeface="Times New Roman"/>
              <a:cs typeface="Times New Roman"/>
            </a:endParaRPr>
          </a:p>
        </p:txBody>
      </p:sp>
      <p:sp>
        <p:nvSpPr>
          <p:cNvPr id="20" name="object 20"/>
          <p:cNvSpPr/>
          <p:nvPr/>
        </p:nvSpPr>
        <p:spPr>
          <a:xfrm>
            <a:off x="609600" y="3276600"/>
            <a:ext cx="762000" cy="2362200"/>
          </a:xfrm>
          <a:custGeom>
            <a:avLst/>
            <a:gdLst/>
            <a:ahLst/>
            <a:cxnLst/>
            <a:rect l="l" t="t" r="r" b="b"/>
            <a:pathLst>
              <a:path w="762000" h="2362200">
                <a:moveTo>
                  <a:pt x="320954" y="0"/>
                </a:moveTo>
                <a:lnTo>
                  <a:pt x="0" y="0"/>
                </a:lnTo>
                <a:lnTo>
                  <a:pt x="0" y="2024761"/>
                </a:lnTo>
                <a:lnTo>
                  <a:pt x="508000" y="2024761"/>
                </a:lnTo>
                <a:lnTo>
                  <a:pt x="508000" y="2362200"/>
                </a:lnTo>
                <a:lnTo>
                  <a:pt x="762000" y="1598295"/>
                </a:lnTo>
                <a:lnTo>
                  <a:pt x="620241" y="1171956"/>
                </a:lnTo>
                <a:lnTo>
                  <a:pt x="320954" y="1171956"/>
                </a:lnTo>
                <a:lnTo>
                  <a:pt x="320954" y="0"/>
                </a:lnTo>
                <a:close/>
              </a:path>
              <a:path w="762000" h="2362200">
                <a:moveTo>
                  <a:pt x="508000" y="834389"/>
                </a:moveTo>
                <a:lnTo>
                  <a:pt x="508000" y="1171956"/>
                </a:lnTo>
                <a:lnTo>
                  <a:pt x="620241" y="1171956"/>
                </a:lnTo>
                <a:lnTo>
                  <a:pt x="508000" y="834389"/>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1" name="object 21"/>
          <p:cNvSpPr/>
          <p:nvPr/>
        </p:nvSpPr>
        <p:spPr>
          <a:xfrm>
            <a:off x="609600" y="3276600"/>
            <a:ext cx="762000" cy="2362200"/>
          </a:xfrm>
          <a:custGeom>
            <a:avLst/>
            <a:gdLst/>
            <a:ahLst/>
            <a:cxnLst/>
            <a:rect l="l" t="t" r="r" b="b"/>
            <a:pathLst>
              <a:path w="762000" h="2362200">
                <a:moveTo>
                  <a:pt x="762000" y="1598295"/>
                </a:moveTo>
                <a:lnTo>
                  <a:pt x="508000" y="834389"/>
                </a:lnTo>
                <a:lnTo>
                  <a:pt x="508000" y="1171956"/>
                </a:lnTo>
                <a:lnTo>
                  <a:pt x="320954" y="1171956"/>
                </a:lnTo>
                <a:lnTo>
                  <a:pt x="320954" y="0"/>
                </a:lnTo>
                <a:lnTo>
                  <a:pt x="0" y="0"/>
                </a:lnTo>
                <a:lnTo>
                  <a:pt x="0" y="2024761"/>
                </a:lnTo>
                <a:lnTo>
                  <a:pt x="508000" y="2024761"/>
                </a:lnTo>
                <a:lnTo>
                  <a:pt x="508000" y="2362200"/>
                </a:lnTo>
                <a:lnTo>
                  <a:pt x="762000" y="1598295"/>
                </a:lnTo>
                <a:close/>
              </a:path>
            </a:pathLst>
          </a:custGeom>
          <a:ln w="25400">
            <a:solidFill>
              <a:srgbClr val="946E00"/>
            </a:solidFill>
          </a:ln>
        </p:spPr>
        <p:txBody>
          <a:bodyPr wrap="square" lIns="0" tIns="0" rIns="0" bIns="0" rtlCol="0"/>
          <a:lstStyle/>
          <a:p>
            <a:endParaRPr/>
          </a:p>
        </p:txBody>
      </p:sp>
      <p:sp>
        <p:nvSpPr>
          <p:cNvPr id="23" name="object 4"/>
          <p:cNvSpPr/>
          <p:nvPr/>
        </p:nvSpPr>
        <p:spPr>
          <a:xfrm>
            <a:off x="7391400" y="2057400"/>
            <a:ext cx="1397000" cy="609600"/>
          </a:xfrm>
          <a:prstGeom prst="rect">
            <a:avLst/>
          </a:prstGeom>
          <a:blipFill>
            <a:blip r:embed="rId2" cstate="print"/>
            <a:stretch>
              <a:fillRect/>
            </a:stretch>
          </a:blipFill>
        </p:spPr>
        <p:txBody>
          <a:bodyPr wrap="square" lIns="0" tIns="0" rIns="0" bIns="0" rtlCol="0"/>
          <a:lstStyle/>
          <a:p>
            <a:endParaRPr dirty="0"/>
          </a:p>
        </p:txBody>
      </p:sp>
      <p:sp>
        <p:nvSpPr>
          <p:cNvPr id="25" name="24 Metin kutusu"/>
          <p:cNvSpPr txBox="1"/>
          <p:nvPr/>
        </p:nvSpPr>
        <p:spPr>
          <a:xfrm>
            <a:off x="7620000" y="2057400"/>
            <a:ext cx="1143000" cy="584775"/>
          </a:xfrm>
          <a:prstGeom prst="rect">
            <a:avLst/>
          </a:prstGeom>
          <a:noFill/>
        </p:spPr>
        <p:txBody>
          <a:bodyPr wrap="square" rtlCol="0">
            <a:spAutoFit/>
          </a:bodyPr>
          <a:lstStyle/>
          <a:p>
            <a:r>
              <a:rPr lang="tr-TR" sz="1600" dirty="0" smtClean="0">
                <a:solidFill>
                  <a:schemeClr val="accent2">
                    <a:lumMod val="75000"/>
                  </a:schemeClr>
                </a:solidFill>
                <a:latin typeface="Times New Roman" pitchFamily="18" charset="0"/>
                <a:cs typeface="Times New Roman" pitchFamily="18" charset="0"/>
              </a:rPr>
              <a:t>Sendika Kesintisi</a:t>
            </a:r>
            <a:endParaRPr lang="tr-TR" sz="1600"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08436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6264" y="1058011"/>
            <a:ext cx="7973059" cy="5081006"/>
          </a:xfrm>
          <a:prstGeom prst="rect">
            <a:avLst/>
          </a:prstGeom>
        </p:spPr>
        <p:txBody>
          <a:bodyPr vert="horz" wrap="square" lIns="0" tIns="20955" rIns="0" bIns="0" rtlCol="0">
            <a:spAutoFit/>
          </a:bodyPr>
          <a:lstStyle/>
          <a:p>
            <a:pPr marL="355600" marR="8890" indent="-342900" algn="just">
              <a:lnSpc>
                <a:spcPct val="102800"/>
              </a:lnSpc>
              <a:spcBef>
                <a:spcPts val="165"/>
              </a:spcBef>
              <a:buFont typeface="Wingdings" panose="05000000000000000000" pitchFamily="2" charset="2"/>
              <a:buChar char="Ø"/>
            </a:pPr>
            <a:r>
              <a:rPr sz="2000" spc="-5" dirty="0" err="1">
                <a:solidFill>
                  <a:srgbClr val="006FC0"/>
                </a:solidFill>
                <a:latin typeface="Times New Roman"/>
                <a:cs typeface="Times New Roman"/>
              </a:rPr>
              <a:t>Memurların</a:t>
            </a:r>
            <a:r>
              <a:rPr sz="2000" spc="-5" dirty="0">
                <a:solidFill>
                  <a:srgbClr val="006FC0"/>
                </a:solidFill>
                <a:latin typeface="Times New Roman"/>
                <a:cs typeface="Times New Roman"/>
              </a:rPr>
              <a:t> </a:t>
            </a:r>
            <a:r>
              <a:rPr lang="tr-TR" sz="2000" spc="-5" dirty="0" smtClean="0">
                <a:solidFill>
                  <a:srgbClr val="006FC0"/>
                </a:solidFill>
                <a:latin typeface="Times New Roman"/>
                <a:cs typeface="Times New Roman"/>
              </a:rPr>
              <a:t>maaş ödeme unsurları</a:t>
            </a:r>
            <a:r>
              <a:rPr sz="2000" spc="-5" dirty="0" smtClean="0">
                <a:solidFill>
                  <a:srgbClr val="006FC0"/>
                </a:solidFill>
                <a:latin typeface="Times New Roman"/>
                <a:cs typeface="Times New Roman"/>
              </a:rPr>
              <a:t> </a:t>
            </a:r>
            <a:r>
              <a:rPr sz="2000" spc="-5" dirty="0">
                <a:solidFill>
                  <a:srgbClr val="006FC0"/>
                </a:solidFill>
                <a:latin typeface="Times New Roman"/>
                <a:cs typeface="Times New Roman"/>
              </a:rPr>
              <a:t>genel olarak 657 sayılı Devlet  Memurları Kanunu </a:t>
            </a:r>
            <a:r>
              <a:rPr sz="2000" spc="-10" dirty="0">
                <a:solidFill>
                  <a:srgbClr val="006FC0"/>
                </a:solidFill>
                <a:latin typeface="Times New Roman"/>
                <a:cs typeface="Times New Roman"/>
              </a:rPr>
              <a:t>ile </a:t>
            </a:r>
            <a:r>
              <a:rPr sz="2000" dirty="0">
                <a:solidFill>
                  <a:srgbClr val="006FC0"/>
                </a:solidFill>
                <a:latin typeface="Times New Roman"/>
                <a:cs typeface="Times New Roman"/>
              </a:rPr>
              <a:t>375 </a:t>
            </a:r>
            <a:r>
              <a:rPr sz="2000" spc="-10" dirty="0">
                <a:solidFill>
                  <a:srgbClr val="006FC0"/>
                </a:solidFill>
                <a:latin typeface="Times New Roman"/>
                <a:cs typeface="Times New Roman"/>
              </a:rPr>
              <a:t>sayılı </a:t>
            </a:r>
            <a:r>
              <a:rPr sz="2000" dirty="0">
                <a:solidFill>
                  <a:srgbClr val="006FC0"/>
                </a:solidFill>
                <a:latin typeface="Times New Roman"/>
                <a:cs typeface="Times New Roman"/>
              </a:rPr>
              <a:t>Kanun </a:t>
            </a:r>
            <a:r>
              <a:rPr sz="2000" spc="-5" dirty="0" err="1">
                <a:solidFill>
                  <a:srgbClr val="006FC0"/>
                </a:solidFill>
                <a:latin typeface="Times New Roman"/>
                <a:cs typeface="Times New Roman"/>
              </a:rPr>
              <a:t>Hükmünde</a:t>
            </a:r>
            <a:r>
              <a:rPr sz="2000" spc="-5" dirty="0">
                <a:solidFill>
                  <a:srgbClr val="006FC0"/>
                </a:solidFill>
                <a:latin typeface="Times New Roman"/>
                <a:cs typeface="Times New Roman"/>
              </a:rPr>
              <a:t> </a:t>
            </a:r>
            <a:r>
              <a:rPr sz="2000" spc="-5" dirty="0" err="1" smtClean="0">
                <a:solidFill>
                  <a:srgbClr val="006FC0"/>
                </a:solidFill>
                <a:latin typeface="Times New Roman"/>
                <a:cs typeface="Times New Roman"/>
              </a:rPr>
              <a:t>Kararnamede</a:t>
            </a:r>
            <a:r>
              <a:rPr sz="2000" spc="-5" dirty="0" smtClean="0">
                <a:solidFill>
                  <a:srgbClr val="006FC0"/>
                </a:solidFill>
                <a:latin typeface="Times New Roman"/>
                <a:cs typeface="Times New Roman"/>
              </a:rPr>
              <a:t>  </a:t>
            </a:r>
            <a:r>
              <a:rPr sz="2000" spc="-50" dirty="0" err="1" smtClean="0">
                <a:solidFill>
                  <a:srgbClr val="006FC0"/>
                </a:solidFill>
                <a:latin typeface="Times New Roman"/>
                <a:cs typeface="Times New Roman"/>
              </a:rPr>
              <a:t>düzenlenmi</a:t>
            </a:r>
            <a:r>
              <a:rPr lang="tr-TR" sz="2000" spc="-50" dirty="0">
                <a:solidFill>
                  <a:srgbClr val="006FC0"/>
                </a:solidFill>
                <a:latin typeface="Times New Roman"/>
                <a:cs typeface="Times New Roman"/>
              </a:rPr>
              <a:t>ş</a:t>
            </a:r>
            <a:r>
              <a:rPr sz="2000" spc="-50" dirty="0" err="1" smtClean="0">
                <a:solidFill>
                  <a:srgbClr val="006FC0"/>
                </a:solidFill>
                <a:latin typeface="Times New Roman"/>
                <a:cs typeface="Times New Roman"/>
              </a:rPr>
              <a:t>tir</a:t>
            </a:r>
            <a:r>
              <a:rPr sz="2000" spc="-50" dirty="0" smtClean="0">
                <a:solidFill>
                  <a:srgbClr val="006FC0"/>
                </a:solidFill>
                <a:latin typeface="Times New Roman"/>
                <a:cs typeface="Times New Roman"/>
              </a:rPr>
              <a:t>.</a:t>
            </a:r>
            <a:endParaRPr sz="2000" dirty="0" smtClean="0">
              <a:latin typeface="Times New Roman"/>
              <a:cs typeface="Times New Roman"/>
            </a:endParaRPr>
          </a:p>
          <a:p>
            <a:pPr>
              <a:lnSpc>
                <a:spcPct val="100000"/>
              </a:lnSpc>
              <a:spcBef>
                <a:spcPts val="20"/>
              </a:spcBef>
            </a:pPr>
            <a:endParaRPr sz="2900" dirty="0" smtClean="0">
              <a:latin typeface="Times New Roman"/>
              <a:cs typeface="Times New Roman"/>
            </a:endParaRPr>
          </a:p>
          <a:p>
            <a:pPr marL="355600" marR="6985" indent="-342900" algn="just">
              <a:lnSpc>
                <a:spcPct val="100000"/>
              </a:lnSpc>
              <a:spcBef>
                <a:spcPts val="5"/>
              </a:spcBef>
              <a:buFont typeface="Wingdings" panose="05000000000000000000" pitchFamily="2" charset="2"/>
              <a:buChar char="Ø"/>
            </a:pPr>
            <a:r>
              <a:rPr sz="2000" spc="-5" dirty="0" err="1" smtClean="0">
                <a:solidFill>
                  <a:srgbClr val="006FC0"/>
                </a:solidFill>
                <a:latin typeface="Times New Roman"/>
                <a:cs typeface="Times New Roman"/>
              </a:rPr>
              <a:t>Memurların</a:t>
            </a:r>
            <a:r>
              <a:rPr sz="2000" spc="-5" dirty="0" smtClean="0">
                <a:solidFill>
                  <a:srgbClr val="006FC0"/>
                </a:solidFill>
                <a:latin typeface="Times New Roman"/>
                <a:cs typeface="Times New Roman"/>
              </a:rPr>
              <a:t> </a:t>
            </a:r>
            <a:r>
              <a:rPr sz="2000" spc="-10" dirty="0">
                <a:solidFill>
                  <a:srgbClr val="006FC0"/>
                </a:solidFill>
                <a:latin typeface="Times New Roman"/>
                <a:cs typeface="Times New Roman"/>
              </a:rPr>
              <a:t>mali </a:t>
            </a:r>
            <a:r>
              <a:rPr sz="2000" spc="-5" dirty="0">
                <a:solidFill>
                  <a:srgbClr val="006FC0"/>
                </a:solidFill>
                <a:latin typeface="Times New Roman"/>
                <a:cs typeface="Times New Roman"/>
              </a:rPr>
              <a:t>hakları </a:t>
            </a:r>
            <a:r>
              <a:rPr sz="2000" b="1" spc="-5" dirty="0">
                <a:solidFill>
                  <a:srgbClr val="006FC0"/>
                </a:solidFill>
                <a:latin typeface="Times New Roman"/>
                <a:cs typeface="Times New Roman"/>
              </a:rPr>
              <a:t>hizmet </a:t>
            </a:r>
            <a:r>
              <a:rPr sz="2000" b="1" spc="-10" dirty="0">
                <a:solidFill>
                  <a:srgbClr val="006FC0"/>
                </a:solidFill>
                <a:latin typeface="Times New Roman"/>
                <a:cs typeface="Times New Roman"/>
              </a:rPr>
              <a:t>sınıfı</a:t>
            </a:r>
            <a:r>
              <a:rPr sz="2000" spc="-10" dirty="0">
                <a:solidFill>
                  <a:srgbClr val="006FC0"/>
                </a:solidFill>
                <a:latin typeface="Times New Roman"/>
                <a:cs typeface="Times New Roman"/>
              </a:rPr>
              <a:t>, </a:t>
            </a:r>
            <a:r>
              <a:rPr sz="2000" b="1" spc="-5" dirty="0">
                <a:solidFill>
                  <a:srgbClr val="006FC0"/>
                </a:solidFill>
                <a:latin typeface="Times New Roman"/>
                <a:cs typeface="Times New Roman"/>
              </a:rPr>
              <a:t>kadro </a:t>
            </a:r>
            <a:r>
              <a:rPr sz="2000" b="1" dirty="0">
                <a:solidFill>
                  <a:srgbClr val="006FC0"/>
                </a:solidFill>
                <a:latin typeface="Times New Roman"/>
                <a:cs typeface="Times New Roman"/>
              </a:rPr>
              <a:t>ve görev </a:t>
            </a:r>
            <a:r>
              <a:rPr sz="2000" b="1" spc="-5" dirty="0">
                <a:solidFill>
                  <a:srgbClr val="006FC0"/>
                </a:solidFill>
                <a:latin typeface="Times New Roman"/>
                <a:cs typeface="Times New Roman"/>
              </a:rPr>
              <a:t>unvanı</a:t>
            </a:r>
            <a:r>
              <a:rPr sz="2000" spc="-5" dirty="0">
                <a:solidFill>
                  <a:srgbClr val="006FC0"/>
                </a:solidFill>
                <a:latin typeface="Times New Roman"/>
                <a:cs typeface="Times New Roman"/>
              </a:rPr>
              <a:t>, </a:t>
            </a:r>
            <a:r>
              <a:rPr sz="2000" b="1" spc="-5" dirty="0">
                <a:solidFill>
                  <a:srgbClr val="006FC0"/>
                </a:solidFill>
                <a:latin typeface="Times New Roman"/>
                <a:cs typeface="Times New Roman"/>
              </a:rPr>
              <a:t>kadro  </a:t>
            </a:r>
            <a:r>
              <a:rPr sz="2000" b="1" dirty="0">
                <a:solidFill>
                  <a:srgbClr val="006FC0"/>
                </a:solidFill>
                <a:latin typeface="Times New Roman"/>
                <a:cs typeface="Times New Roman"/>
              </a:rPr>
              <a:t>derecesi, </a:t>
            </a:r>
            <a:r>
              <a:rPr sz="2000" b="1" spc="-5" dirty="0">
                <a:solidFill>
                  <a:srgbClr val="006FC0"/>
                </a:solidFill>
                <a:latin typeface="Times New Roman"/>
                <a:cs typeface="Times New Roman"/>
              </a:rPr>
              <a:t>kıdemi </a:t>
            </a:r>
            <a:r>
              <a:rPr sz="2000" dirty="0">
                <a:solidFill>
                  <a:srgbClr val="006FC0"/>
                </a:solidFill>
                <a:latin typeface="Times New Roman"/>
                <a:cs typeface="Times New Roman"/>
              </a:rPr>
              <a:t>ve </a:t>
            </a:r>
            <a:r>
              <a:rPr sz="2000" b="1" spc="-5" dirty="0">
                <a:solidFill>
                  <a:srgbClr val="006FC0"/>
                </a:solidFill>
                <a:latin typeface="Times New Roman"/>
                <a:cs typeface="Times New Roman"/>
              </a:rPr>
              <a:t>eğitim </a:t>
            </a:r>
            <a:r>
              <a:rPr sz="2000" spc="-10" dirty="0">
                <a:solidFill>
                  <a:srgbClr val="006FC0"/>
                </a:solidFill>
                <a:latin typeface="Times New Roman"/>
                <a:cs typeface="Times New Roman"/>
              </a:rPr>
              <a:t>durumu </a:t>
            </a:r>
            <a:r>
              <a:rPr sz="2000" spc="-5" dirty="0">
                <a:solidFill>
                  <a:srgbClr val="006FC0"/>
                </a:solidFill>
                <a:latin typeface="Times New Roman"/>
                <a:cs typeface="Times New Roman"/>
              </a:rPr>
              <a:t>gibi kriterlere bağlı olarak  </a:t>
            </a:r>
            <a:r>
              <a:rPr sz="2000" spc="-5" dirty="0" err="1">
                <a:solidFill>
                  <a:srgbClr val="006FC0"/>
                </a:solidFill>
                <a:latin typeface="Times New Roman"/>
                <a:cs typeface="Times New Roman"/>
              </a:rPr>
              <a:t>belirlenmektedir</a:t>
            </a:r>
            <a:r>
              <a:rPr sz="2000" spc="-5" dirty="0" smtClean="0">
                <a:solidFill>
                  <a:srgbClr val="006FC0"/>
                </a:solidFill>
                <a:latin typeface="Times New Roman"/>
                <a:cs typeface="Times New Roman"/>
              </a:rPr>
              <a:t>.</a:t>
            </a:r>
            <a:endParaRPr sz="2000" dirty="0" smtClean="0">
              <a:latin typeface="Times New Roman"/>
              <a:cs typeface="Times New Roman"/>
            </a:endParaRPr>
          </a:p>
          <a:p>
            <a:pPr>
              <a:lnSpc>
                <a:spcPct val="100000"/>
              </a:lnSpc>
              <a:spcBef>
                <a:spcPts val="25"/>
              </a:spcBef>
            </a:pPr>
            <a:endParaRPr sz="2900" dirty="0" smtClean="0">
              <a:latin typeface="Times New Roman"/>
              <a:cs typeface="Times New Roman"/>
            </a:endParaRPr>
          </a:p>
          <a:p>
            <a:pPr marL="355600" marR="5080" indent="-342900" algn="just">
              <a:lnSpc>
                <a:spcPct val="100000"/>
              </a:lnSpc>
              <a:buFont typeface="Wingdings" panose="05000000000000000000" pitchFamily="2" charset="2"/>
              <a:buChar char="Ø"/>
            </a:pPr>
            <a:r>
              <a:rPr lang="tr-TR" sz="2000" spc="-5" dirty="0" smtClean="0">
                <a:solidFill>
                  <a:srgbClr val="006FC0"/>
                </a:solidFill>
                <a:latin typeface="Times New Roman"/>
                <a:cs typeface="Times New Roman"/>
              </a:rPr>
              <a:t>Maaş ödeme unsurları</a:t>
            </a:r>
            <a:r>
              <a:rPr sz="2000" spc="-5" dirty="0" smtClean="0">
                <a:solidFill>
                  <a:srgbClr val="006FC0"/>
                </a:solidFill>
                <a:latin typeface="Times New Roman"/>
                <a:cs typeface="Times New Roman"/>
              </a:rPr>
              <a:t> </a:t>
            </a:r>
            <a:r>
              <a:rPr sz="2000" spc="-5" dirty="0">
                <a:solidFill>
                  <a:srgbClr val="006FC0"/>
                </a:solidFill>
                <a:latin typeface="Times New Roman"/>
                <a:cs typeface="Times New Roman"/>
              </a:rPr>
              <a:t>genel olarak; gösterge aylığı, ek gösterge aylığı,  taban aylığı, </a:t>
            </a:r>
            <a:r>
              <a:rPr sz="2000" dirty="0">
                <a:solidFill>
                  <a:srgbClr val="006FC0"/>
                </a:solidFill>
                <a:latin typeface="Times New Roman"/>
                <a:cs typeface="Times New Roman"/>
              </a:rPr>
              <a:t>kıdem </a:t>
            </a:r>
            <a:r>
              <a:rPr sz="2000" spc="-5" dirty="0">
                <a:solidFill>
                  <a:srgbClr val="006FC0"/>
                </a:solidFill>
                <a:latin typeface="Times New Roman"/>
                <a:cs typeface="Times New Roman"/>
              </a:rPr>
              <a:t>aylığı, </a:t>
            </a:r>
            <a:r>
              <a:rPr sz="2000" spc="-10" dirty="0">
                <a:solidFill>
                  <a:srgbClr val="006FC0"/>
                </a:solidFill>
                <a:latin typeface="Times New Roman"/>
                <a:cs typeface="Times New Roman"/>
              </a:rPr>
              <a:t>zamlar </a:t>
            </a:r>
            <a:r>
              <a:rPr sz="2000" dirty="0">
                <a:solidFill>
                  <a:srgbClr val="006FC0"/>
                </a:solidFill>
                <a:latin typeface="Times New Roman"/>
                <a:cs typeface="Times New Roman"/>
              </a:rPr>
              <a:t>(yan </a:t>
            </a:r>
            <a:r>
              <a:rPr sz="2000" spc="-5" dirty="0">
                <a:solidFill>
                  <a:srgbClr val="006FC0"/>
                </a:solidFill>
                <a:latin typeface="Times New Roman"/>
                <a:cs typeface="Times New Roman"/>
              </a:rPr>
              <a:t>ödeme aylığı) tazminatlar, makam  tazminatı, temsil tazminatı, görev tazminatı, ek ödeme, </a:t>
            </a:r>
            <a:r>
              <a:rPr sz="2000" dirty="0" err="1" smtClean="0">
                <a:solidFill>
                  <a:srgbClr val="006FC0"/>
                </a:solidFill>
                <a:latin typeface="Times New Roman"/>
                <a:cs typeface="Times New Roman"/>
              </a:rPr>
              <a:t>vekalet</a:t>
            </a:r>
            <a:r>
              <a:rPr sz="2000" dirty="0" smtClean="0">
                <a:solidFill>
                  <a:srgbClr val="006FC0"/>
                </a:solidFill>
                <a:latin typeface="Times New Roman"/>
                <a:cs typeface="Times New Roman"/>
              </a:rPr>
              <a:t> </a:t>
            </a:r>
            <a:r>
              <a:rPr sz="2000" dirty="0">
                <a:solidFill>
                  <a:srgbClr val="006FC0"/>
                </a:solidFill>
                <a:latin typeface="Times New Roman"/>
                <a:cs typeface="Times New Roman"/>
              </a:rPr>
              <a:t>ücreti, </a:t>
            </a:r>
            <a:r>
              <a:rPr sz="2000" spc="-5" dirty="0" err="1" smtClean="0">
                <a:solidFill>
                  <a:srgbClr val="006FC0"/>
                </a:solidFill>
                <a:latin typeface="Times New Roman"/>
                <a:cs typeface="Times New Roman"/>
              </a:rPr>
              <a:t>yabancı</a:t>
            </a:r>
            <a:r>
              <a:rPr sz="2000" spc="-5" dirty="0" smtClean="0">
                <a:solidFill>
                  <a:srgbClr val="006FC0"/>
                </a:solidFill>
                <a:latin typeface="Times New Roman"/>
                <a:cs typeface="Times New Roman"/>
              </a:rPr>
              <a:t> </a:t>
            </a:r>
            <a:r>
              <a:rPr sz="2000" dirty="0" err="1">
                <a:solidFill>
                  <a:srgbClr val="006FC0"/>
                </a:solidFill>
                <a:latin typeface="Times New Roman"/>
                <a:cs typeface="Times New Roman"/>
              </a:rPr>
              <a:t>dil</a:t>
            </a:r>
            <a:r>
              <a:rPr sz="2000" dirty="0">
                <a:solidFill>
                  <a:srgbClr val="006FC0"/>
                </a:solidFill>
                <a:latin typeface="Times New Roman"/>
                <a:cs typeface="Times New Roman"/>
              </a:rPr>
              <a:t> </a:t>
            </a:r>
            <a:r>
              <a:rPr sz="2000" spc="-5" dirty="0" err="1" smtClean="0">
                <a:solidFill>
                  <a:srgbClr val="006FC0"/>
                </a:solidFill>
                <a:latin typeface="Times New Roman"/>
                <a:cs typeface="Times New Roman"/>
              </a:rPr>
              <a:t>tazminatı</a:t>
            </a:r>
            <a:r>
              <a:rPr lang="tr-TR" sz="2000" spc="-5" dirty="0" smtClean="0">
                <a:solidFill>
                  <a:srgbClr val="006FC0"/>
                </a:solidFill>
                <a:latin typeface="Times New Roman"/>
                <a:cs typeface="Times New Roman"/>
              </a:rPr>
              <a:t>,</a:t>
            </a:r>
            <a:r>
              <a:rPr sz="2000" spc="-5" dirty="0" smtClean="0">
                <a:solidFill>
                  <a:srgbClr val="006FC0"/>
                </a:solidFill>
                <a:latin typeface="Times New Roman"/>
                <a:cs typeface="Times New Roman"/>
              </a:rPr>
              <a:t> </a:t>
            </a:r>
            <a:r>
              <a:rPr lang="tr-TR" sz="2000" spc="-5" dirty="0" smtClean="0">
                <a:solidFill>
                  <a:srgbClr val="006FC0"/>
                </a:solidFill>
                <a:latin typeface="Times New Roman"/>
                <a:cs typeface="Times New Roman"/>
              </a:rPr>
              <a:t>toplu sözleşme ikramiyesi(sendika ödeneği)</a:t>
            </a:r>
            <a:r>
              <a:rPr sz="2000" spc="-5" dirty="0" smtClean="0">
                <a:solidFill>
                  <a:srgbClr val="006FC0"/>
                </a:solidFill>
                <a:latin typeface="Times New Roman"/>
                <a:cs typeface="Times New Roman"/>
              </a:rPr>
              <a:t> </a:t>
            </a:r>
            <a:r>
              <a:rPr sz="2000" dirty="0">
                <a:solidFill>
                  <a:srgbClr val="006FC0"/>
                </a:solidFill>
                <a:latin typeface="Times New Roman"/>
                <a:cs typeface="Times New Roman"/>
              </a:rPr>
              <a:t>ve </a:t>
            </a:r>
            <a:r>
              <a:rPr sz="2000" spc="-5" dirty="0">
                <a:solidFill>
                  <a:srgbClr val="006FC0"/>
                </a:solidFill>
                <a:latin typeface="Times New Roman"/>
                <a:cs typeface="Times New Roman"/>
              </a:rPr>
              <a:t>aile yardımı </a:t>
            </a:r>
            <a:r>
              <a:rPr sz="2000" dirty="0">
                <a:solidFill>
                  <a:srgbClr val="006FC0"/>
                </a:solidFill>
                <a:latin typeface="Times New Roman"/>
                <a:cs typeface="Times New Roman"/>
              </a:rPr>
              <a:t>ödeneği </a:t>
            </a:r>
            <a:r>
              <a:rPr sz="2000" dirty="0" err="1">
                <a:solidFill>
                  <a:srgbClr val="006FC0"/>
                </a:solidFill>
                <a:latin typeface="Times New Roman"/>
                <a:cs typeface="Times New Roman"/>
              </a:rPr>
              <a:t>gibi</a:t>
            </a:r>
            <a:r>
              <a:rPr sz="2000" dirty="0">
                <a:solidFill>
                  <a:srgbClr val="006FC0"/>
                </a:solidFill>
                <a:latin typeface="Times New Roman"/>
                <a:cs typeface="Times New Roman"/>
              </a:rPr>
              <a:t> </a:t>
            </a:r>
            <a:r>
              <a:rPr sz="2000" dirty="0" err="1" smtClean="0">
                <a:solidFill>
                  <a:srgbClr val="006FC0"/>
                </a:solidFill>
                <a:latin typeface="Times New Roman"/>
                <a:cs typeface="Times New Roman"/>
              </a:rPr>
              <a:t>unsurlardan</a:t>
            </a:r>
            <a:r>
              <a:rPr sz="2000" spc="-114" dirty="0" smtClean="0">
                <a:solidFill>
                  <a:srgbClr val="006FC0"/>
                </a:solidFill>
                <a:latin typeface="Times New Roman"/>
                <a:cs typeface="Times New Roman"/>
              </a:rPr>
              <a:t> </a:t>
            </a:r>
            <a:r>
              <a:rPr sz="2000" spc="-55" dirty="0" err="1" smtClean="0">
                <a:solidFill>
                  <a:srgbClr val="006FC0"/>
                </a:solidFill>
                <a:latin typeface="Times New Roman"/>
                <a:cs typeface="Times New Roman"/>
              </a:rPr>
              <a:t>olu</a:t>
            </a:r>
            <a:r>
              <a:rPr lang="tr-TR" sz="2000" spc="-55" dirty="0" smtClean="0">
                <a:solidFill>
                  <a:srgbClr val="006FC0"/>
                </a:solidFill>
                <a:latin typeface="Times New Roman"/>
                <a:cs typeface="Times New Roman"/>
              </a:rPr>
              <a:t>ş</a:t>
            </a:r>
            <a:r>
              <a:rPr sz="2000" spc="-55" dirty="0" err="1" smtClean="0">
                <a:solidFill>
                  <a:srgbClr val="006FC0"/>
                </a:solidFill>
                <a:latin typeface="Times New Roman"/>
                <a:cs typeface="Times New Roman"/>
              </a:rPr>
              <a:t>maktadır</a:t>
            </a:r>
            <a:r>
              <a:rPr sz="2000" spc="-55" dirty="0" smtClean="0">
                <a:solidFill>
                  <a:srgbClr val="006FC0"/>
                </a:solidFill>
                <a:latin typeface="Times New Roman"/>
                <a:cs typeface="Times New Roman"/>
              </a:rPr>
              <a:t>.</a:t>
            </a:r>
            <a:endParaRPr sz="2000" dirty="0" smtClean="0">
              <a:latin typeface="Times New Roman"/>
              <a:cs typeface="Times New Roman"/>
            </a:endParaRPr>
          </a:p>
          <a:p>
            <a:pPr>
              <a:lnSpc>
                <a:spcPct val="100000"/>
              </a:lnSpc>
              <a:spcBef>
                <a:spcPts val="30"/>
              </a:spcBef>
            </a:pPr>
            <a:endParaRPr sz="2900" dirty="0" smtClean="0">
              <a:latin typeface="Times New Roman"/>
              <a:cs typeface="Times New Roman"/>
            </a:endParaRPr>
          </a:p>
          <a:p>
            <a:pPr marL="12700" marR="6985" indent="571500" algn="just">
              <a:lnSpc>
                <a:spcPct val="100000"/>
              </a:lnSpc>
            </a:pPr>
            <a:endParaRPr sz="2000" dirty="0">
              <a:latin typeface="Times New Roman"/>
              <a:cs typeface="Times New Roman"/>
            </a:endParaRPr>
          </a:p>
        </p:txBody>
      </p:sp>
      <p:sp>
        <p:nvSpPr>
          <p:cNvPr id="3" name="object 3"/>
          <p:cNvSpPr txBox="1">
            <a:spLocks noGrp="1"/>
          </p:cNvSpPr>
          <p:nvPr>
            <p:ph type="title"/>
          </p:nvPr>
        </p:nvSpPr>
        <p:spPr>
          <a:xfrm>
            <a:off x="696263" y="374506"/>
            <a:ext cx="7973059" cy="474489"/>
          </a:xfrm>
          <a:prstGeom prst="rect">
            <a:avLst/>
          </a:prstGeom>
        </p:spPr>
        <p:txBody>
          <a:bodyPr vert="horz" wrap="square" lIns="0" tIns="12700" rIns="0" bIns="0" rtlCol="0">
            <a:spAutoFit/>
          </a:bodyPr>
          <a:lstStyle/>
          <a:p>
            <a:pPr marL="12700" algn="ctr">
              <a:lnSpc>
                <a:spcPct val="100000"/>
              </a:lnSpc>
              <a:spcBef>
                <a:spcPts val="100"/>
              </a:spcBef>
            </a:pPr>
            <a:r>
              <a:rPr b="1" spc="-5" dirty="0">
                <a:solidFill>
                  <a:schemeClr val="accent2">
                    <a:lumMod val="50000"/>
                  </a:schemeClr>
                </a:solidFill>
              </a:rPr>
              <a:t>GENEL</a:t>
            </a:r>
            <a:r>
              <a:rPr b="1" spc="-200" dirty="0">
                <a:solidFill>
                  <a:schemeClr val="accent2">
                    <a:lumMod val="50000"/>
                  </a:schemeClr>
                </a:solidFill>
              </a:rPr>
              <a:t> </a:t>
            </a:r>
            <a:r>
              <a:rPr b="1" spc="-375" dirty="0" smtClean="0">
                <a:solidFill>
                  <a:schemeClr val="accent2">
                    <a:lumMod val="50000"/>
                  </a:schemeClr>
                </a:solidFill>
              </a:rPr>
              <a:t>B</a:t>
            </a:r>
            <a:r>
              <a:rPr lang="tr-TR" b="1" spc="-375" dirty="0" smtClean="0">
                <a:solidFill>
                  <a:schemeClr val="accent2">
                    <a:lumMod val="50000"/>
                  </a:schemeClr>
                </a:solidFill>
              </a:rPr>
              <a:t>İ</a:t>
            </a:r>
            <a:r>
              <a:rPr b="1" spc="-375" dirty="0" smtClean="0">
                <a:solidFill>
                  <a:schemeClr val="accent2">
                    <a:lumMod val="50000"/>
                  </a:schemeClr>
                </a:solidFill>
              </a:rPr>
              <a:t>LG</a:t>
            </a:r>
            <a:r>
              <a:rPr lang="tr-TR" b="1" spc="-375" dirty="0" smtClean="0">
                <a:solidFill>
                  <a:schemeClr val="accent2">
                    <a:lumMod val="50000"/>
                  </a:schemeClr>
                </a:solidFill>
              </a:rPr>
              <a:t>İ  / idari</a:t>
            </a:r>
            <a:endParaRPr b="1" dirty="0">
              <a:solidFill>
                <a:schemeClr val="accent2">
                  <a:lumMod val="50000"/>
                </a:schemeClr>
              </a:solidFill>
            </a:endParaRPr>
          </a:p>
        </p:txBody>
      </p:sp>
      <p:sp>
        <p:nvSpPr>
          <p:cNvPr id="4" name="object 4"/>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3</a:t>
            </a:fld>
            <a:r>
              <a:rPr strike="sngStrike" spc="120" dirty="0"/>
              <a:t> </a:t>
            </a:r>
          </a:p>
        </p:txBody>
      </p:sp>
    </p:spTree>
    <p:extLst>
      <p:ext uri="{BB962C8B-B14F-4D97-AF65-F5344CB8AC3E}">
        <p14:creationId xmlns:p14="http://schemas.microsoft.com/office/powerpoint/2010/main" val="881035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15962"/>
          </a:xfrm>
        </p:spPr>
        <p:txBody>
          <a:bodyPr/>
          <a:lstStyle/>
          <a:p>
            <a:pPr algn="ctr"/>
            <a:r>
              <a:rPr lang="tr-TR" b="1" dirty="0" smtClean="0"/>
              <a:t>tazminatlar</a:t>
            </a:r>
            <a:endParaRPr lang="tr-TR" b="1" dirty="0"/>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1232091996"/>
              </p:ext>
            </p:extLst>
          </p:nvPr>
        </p:nvGraphicFramePr>
        <p:xfrm>
          <a:off x="685800" y="1447800"/>
          <a:ext cx="7543798" cy="4251368"/>
        </p:xfrm>
        <a:graphic>
          <a:graphicData uri="http://schemas.openxmlformats.org/drawingml/2006/table">
            <a:tbl>
              <a:tblPr>
                <a:effectLst>
                  <a:innerShdw blurRad="63500" dist="50800" dir="13500000">
                    <a:prstClr val="black">
                      <a:alpha val="50000"/>
                    </a:prstClr>
                  </a:innerShdw>
                </a:effectLst>
                <a:tableStyleId>{5C22544A-7EE6-4342-B048-85BDC9FD1C3A}</a:tableStyleId>
              </a:tblPr>
              <a:tblGrid>
                <a:gridCol w="3581400"/>
                <a:gridCol w="990600"/>
                <a:gridCol w="873946"/>
                <a:gridCol w="1048926"/>
                <a:gridCol w="1048926"/>
              </a:tblGrid>
              <a:tr h="516912">
                <a:tc gridSpan="5">
                  <a:txBody>
                    <a:bodyPr/>
                    <a:lstStyle/>
                    <a:p>
                      <a:pPr algn="ctr" fontAlgn="ctr"/>
                      <a:r>
                        <a:rPr lang="tr-TR" sz="2000" u="none" strike="noStrike" dirty="0">
                          <a:solidFill>
                            <a:schemeClr val="bg1"/>
                          </a:solidFill>
                          <a:effectLst/>
                        </a:rPr>
                        <a:t>YABANCI DİL TAZMİNATI GÖSTERGELERİ</a:t>
                      </a:r>
                      <a:endParaRPr lang="tr-TR" sz="2000" b="1" i="0" u="none" strike="noStrike" dirty="0">
                        <a:solidFill>
                          <a:schemeClr val="bg1"/>
                        </a:solidFill>
                        <a:effectLst/>
                        <a:latin typeface="Arial"/>
                      </a:endParaRPr>
                    </a:p>
                  </a:txBody>
                  <a:tcPr marL="0" marR="0" marT="0" marB="0" anchor="ctr">
                    <a:lnB w="1270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54688">
                <a:tc gridSpan="5">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0" lang="tr-TR" sz="1800" kern="1200" dirty="0" smtClean="0">
                        <a:solidFill>
                          <a:schemeClr val="accent2">
                            <a:lumMod val="75000"/>
                          </a:schemeClr>
                        </a:solidFill>
                        <a:effectLst/>
                        <a:latin typeface="+mn-lt"/>
                        <a:ea typeface="+mn-ea"/>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tr-TR" sz="1400" i="1" u="none" strike="noStrike" dirty="0" smtClean="0">
                          <a:solidFill>
                            <a:schemeClr val="accent2">
                              <a:lumMod val="75000"/>
                            </a:schemeClr>
                          </a:solidFill>
                          <a:effectLst/>
                          <a:latin typeface="Times New Roman" panose="02020603050405020304" pitchFamily="18" charset="0"/>
                          <a:cs typeface="Times New Roman" panose="02020603050405020304" pitchFamily="18" charset="0"/>
                        </a:rPr>
                        <a:t>Yabancı Dil Tazminatı Miktarlarının Tespitine İlişkin Esaslar 19/11/2008 tarihli Başbakan Oluru </a:t>
                      </a:r>
                    </a:p>
                    <a:p>
                      <a:pPr marL="0" marR="0" indent="0" algn="ctr" defTabSz="914400" rtl="0" eaLnBrk="1" fontAlgn="ctr" latinLnBrk="0" hangingPunct="1">
                        <a:lnSpc>
                          <a:spcPct val="100000"/>
                        </a:lnSpc>
                        <a:spcBef>
                          <a:spcPts val="0"/>
                        </a:spcBef>
                        <a:spcAft>
                          <a:spcPts val="0"/>
                        </a:spcAft>
                        <a:buClrTx/>
                        <a:buSzTx/>
                        <a:buFontTx/>
                        <a:buNone/>
                        <a:tabLst/>
                        <a:defRPr/>
                      </a:pPr>
                      <a:r>
                        <a:rPr lang="tr-TR" sz="1400" b="0" i="1" u="none" strike="noStrike" dirty="0" smtClean="0">
                          <a:solidFill>
                            <a:schemeClr val="accent2">
                              <a:lumMod val="75000"/>
                            </a:schemeClr>
                          </a:solidFill>
                          <a:effectLst/>
                          <a:latin typeface="Times New Roman" panose="02020603050405020304" pitchFamily="18" charset="0"/>
                          <a:cs typeface="Times New Roman" panose="02020603050405020304" pitchFamily="18" charset="0"/>
                        </a:rPr>
                        <a:t>Değişiklik</a:t>
                      </a:r>
                      <a:r>
                        <a:rPr lang="tr-TR" sz="1400" b="0" i="1" u="none" strike="noStrike" baseline="0" dirty="0" smtClean="0">
                          <a:solidFill>
                            <a:schemeClr val="accent2">
                              <a:lumMod val="75000"/>
                            </a:schemeClr>
                          </a:solidFill>
                          <a:effectLst/>
                          <a:latin typeface="Times New Roman" panose="02020603050405020304" pitchFamily="18" charset="0"/>
                          <a:cs typeface="Times New Roman" panose="02020603050405020304" pitchFamily="18" charset="0"/>
                        </a:rPr>
                        <a:t> 19/11/2008</a:t>
                      </a:r>
                      <a:endParaRPr lang="tr-TR" sz="1400" b="0" i="1" u="none" strike="noStrike" dirty="0" smtClean="0">
                        <a:solidFill>
                          <a:schemeClr val="accent2">
                            <a:lumMod val="75000"/>
                          </a:schemeClr>
                        </a:solidFill>
                        <a:effectLst/>
                        <a:latin typeface="Times New Roman" panose="02020603050405020304" pitchFamily="18" charset="0"/>
                        <a:cs typeface="Times New Roman" panose="02020603050405020304" pitchFamily="18" charset="0"/>
                      </a:endParaRPr>
                    </a:p>
                    <a:p>
                      <a:pPr algn="ctr" fontAlgn="ctr"/>
                      <a:endParaRPr lang="tr-TR" sz="1200" b="1" i="0" u="sng"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hMerge="1">
                  <a:txBody>
                    <a:bodyPr/>
                    <a:lstStyle/>
                    <a:p>
                      <a:pPr algn="ctr" fontAlgn="ctr"/>
                      <a:endParaRPr lang="tr-TR" sz="1200" b="1" i="0" u="sng"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tr-TR" sz="1200" b="1" i="0" u="sng"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tr-TR" sz="1200" b="1" i="0" u="sng"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tr-TR" sz="1200" b="1" i="0" u="sng"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27968">
                <a:tc rowSpan="2">
                  <a:txBody>
                    <a:bodyPr/>
                    <a:lstStyle/>
                    <a:p>
                      <a:pPr algn="l" fontAlgn="ctr"/>
                      <a:endParaRPr lang="tr-TR" sz="1400" b="0" i="1"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tr-TR" sz="1400" u="none" strike="noStrike" dirty="0" smtClean="0">
                          <a:solidFill>
                            <a:schemeClr val="accent2">
                              <a:lumMod val="75000"/>
                            </a:schemeClr>
                          </a:solidFill>
                          <a:effectLst/>
                          <a:latin typeface="Times New Roman" panose="02020603050405020304" pitchFamily="18" charset="0"/>
                          <a:cs typeface="Times New Roman" panose="02020603050405020304" pitchFamily="18" charset="0"/>
                        </a:rPr>
                        <a:t>A Düzeyi</a:t>
                      </a:r>
                      <a:endParaRPr lang="tr-TR" sz="1400" b="1" i="0" u="none" strike="noStrike" dirty="0" smtClean="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fontAlgn="ct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B Düzeyi</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ct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C Düzeyi</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03064">
                <a:tc vMerge="1">
                  <a:txBody>
                    <a:bodyPr/>
                    <a:lstStyle/>
                    <a:p>
                      <a:pPr algn="l" fontAlgn="ctr"/>
                      <a:endParaRPr lang="tr-TR" sz="1400" b="0" i="1"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400" u="none" strike="noStrike" dirty="0" smtClean="0">
                          <a:solidFill>
                            <a:schemeClr val="accent2">
                              <a:lumMod val="75000"/>
                            </a:schemeClr>
                          </a:solidFill>
                          <a:effectLst/>
                          <a:latin typeface="Times New Roman" panose="02020603050405020304" pitchFamily="18" charset="0"/>
                          <a:cs typeface="Times New Roman" panose="02020603050405020304" pitchFamily="18" charset="0"/>
                        </a:rPr>
                        <a:t>96-100 </a:t>
                      </a: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Puan</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400" u="none" strike="noStrike" dirty="0" smtClean="0">
                          <a:solidFill>
                            <a:schemeClr val="accent2">
                              <a:lumMod val="75000"/>
                            </a:schemeClr>
                          </a:solidFill>
                          <a:effectLst/>
                          <a:latin typeface="Times New Roman" panose="02020603050405020304" pitchFamily="18" charset="0"/>
                          <a:cs typeface="Times New Roman" panose="02020603050405020304" pitchFamily="18" charset="0"/>
                        </a:rPr>
                        <a:t>90 -95 Puan</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80-89 Puan</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70-79 Puan</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98240">
                <a:tc>
                  <a:txBody>
                    <a:bodyPr/>
                    <a:lstStyle/>
                    <a:p>
                      <a:pPr algn="l" fontAlgn="ct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Yabancı Dil Bilgisinden </a:t>
                      </a:r>
                      <a:r>
                        <a:rPr lang="tr-TR" sz="1400" u="none" strike="noStrike" dirty="0" smtClean="0">
                          <a:solidFill>
                            <a:schemeClr val="accent2">
                              <a:lumMod val="75000"/>
                            </a:schemeClr>
                          </a:solidFill>
                          <a:effectLst/>
                          <a:latin typeface="Times New Roman" panose="02020603050405020304" pitchFamily="18" charset="0"/>
                          <a:cs typeface="Times New Roman" panose="02020603050405020304" pitchFamily="18" charset="0"/>
                        </a:rPr>
                        <a:t>Kurumlarınca </a:t>
                      </a: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Yararlanılan Personele, Bildiği </a:t>
                      </a:r>
                      <a:r>
                        <a:rPr lang="tr-TR" sz="1400" u="none" strike="noStrike" dirty="0" smtClean="0">
                          <a:solidFill>
                            <a:schemeClr val="accent2">
                              <a:lumMod val="75000"/>
                            </a:schemeClr>
                          </a:solidFill>
                          <a:effectLst/>
                          <a:latin typeface="Times New Roman" panose="02020603050405020304" pitchFamily="18" charset="0"/>
                          <a:cs typeface="Times New Roman" panose="02020603050405020304" pitchFamily="18" charset="0"/>
                        </a:rPr>
                        <a:t>Her Bir Dil İçin</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1200</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400" u="none" strike="noStrike">
                          <a:solidFill>
                            <a:schemeClr val="accent2">
                              <a:lumMod val="75000"/>
                            </a:schemeClr>
                          </a:solidFill>
                          <a:effectLst/>
                          <a:latin typeface="Times New Roman" panose="02020603050405020304" pitchFamily="18" charset="0"/>
                          <a:cs typeface="Times New Roman" panose="02020603050405020304" pitchFamily="18" charset="0"/>
                        </a:rPr>
                        <a:t>900</a:t>
                      </a:r>
                      <a:endParaRPr lang="tr-TR" sz="1400" b="1" i="0" u="none" strike="noStrike">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600</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300</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921264">
                <a:tc>
                  <a:txBody>
                    <a:bodyPr/>
                    <a:lstStyle/>
                    <a:p>
                      <a:pPr algn="l" fontAlgn="ct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Diğer Personele, Bildiği </a:t>
                      </a:r>
                      <a:r>
                        <a:rPr lang="tr-TR" sz="1400" u="none" strike="noStrike" dirty="0" smtClean="0">
                          <a:solidFill>
                            <a:schemeClr val="accent2">
                              <a:lumMod val="75000"/>
                            </a:schemeClr>
                          </a:solidFill>
                          <a:effectLst/>
                          <a:latin typeface="Times New Roman" panose="02020603050405020304" pitchFamily="18" charset="0"/>
                          <a:cs typeface="Times New Roman" panose="02020603050405020304" pitchFamily="18" charset="0"/>
                        </a:rPr>
                        <a:t>Her Bir </a:t>
                      </a: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Dil </a:t>
                      </a:r>
                      <a:r>
                        <a:rPr lang="tr-TR" sz="1400" u="none" strike="noStrike" dirty="0" smtClean="0">
                          <a:solidFill>
                            <a:schemeClr val="accent2">
                              <a:lumMod val="75000"/>
                            </a:schemeClr>
                          </a:solidFill>
                          <a:effectLst/>
                          <a:latin typeface="Times New Roman" panose="02020603050405020304" pitchFamily="18" charset="0"/>
                          <a:cs typeface="Times New Roman" panose="02020603050405020304" pitchFamily="18" charset="0"/>
                        </a:rPr>
                        <a:t>İçin</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2">
                  <a:txBody>
                    <a:bodyPr/>
                    <a:lstStyle/>
                    <a:p>
                      <a:pPr algn="ctr" fontAlgn="ctr"/>
                      <a:r>
                        <a:rPr lang="tr-TR" sz="1400" u="none" strike="noStrike" smtClean="0">
                          <a:solidFill>
                            <a:schemeClr val="accent2">
                              <a:lumMod val="75000"/>
                            </a:schemeClr>
                          </a:solidFill>
                          <a:effectLst/>
                          <a:latin typeface="Times New Roman" panose="02020603050405020304" pitchFamily="18" charset="0"/>
                          <a:cs typeface="Times New Roman" panose="02020603050405020304" pitchFamily="18" charset="0"/>
                        </a:rPr>
                        <a:t>750</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fontAlgn="ct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500</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tr-TR" sz="1400" u="none" strike="noStrike" dirty="0">
                          <a:solidFill>
                            <a:schemeClr val="accent2">
                              <a:lumMod val="75000"/>
                            </a:schemeClr>
                          </a:solidFill>
                          <a:effectLst/>
                          <a:latin typeface="Times New Roman" panose="02020603050405020304" pitchFamily="18" charset="0"/>
                          <a:cs typeface="Times New Roman" panose="02020603050405020304" pitchFamily="18" charset="0"/>
                        </a:rPr>
                        <a:t>250</a:t>
                      </a:r>
                      <a:endParaRPr lang="tr-TR" sz="1400" b="1" i="0" u="none" strike="noStrike"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p14="http://schemas.microsoft.com/office/powerpoint/2010/main" val="4057523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685800"/>
            <a:ext cx="8227060" cy="2307170"/>
          </a:xfrm>
          <a:prstGeom prst="rect">
            <a:avLst/>
          </a:prstGeom>
        </p:spPr>
        <p:txBody>
          <a:bodyPr vert="horz" wrap="square" lIns="0" tIns="29845" rIns="0" bIns="0" rtlCol="0">
            <a:spAutoFit/>
          </a:bodyPr>
          <a:lstStyle/>
          <a:p>
            <a:pPr marL="12700" marR="5080" indent="358140" algn="just">
              <a:lnSpc>
                <a:spcPct val="94700"/>
              </a:lnSpc>
              <a:spcBef>
                <a:spcPts val="235"/>
              </a:spcBef>
            </a:pPr>
            <a:r>
              <a:rPr sz="2200" b="1" spc="-10" dirty="0" err="1" smtClean="0">
                <a:solidFill>
                  <a:srgbClr val="FF0000"/>
                </a:solidFill>
                <a:latin typeface="Times New Roman"/>
                <a:cs typeface="Times New Roman"/>
              </a:rPr>
              <a:t>Ek</a:t>
            </a:r>
            <a:r>
              <a:rPr sz="2200" b="1" spc="-10" dirty="0" smtClean="0">
                <a:solidFill>
                  <a:srgbClr val="FF0000"/>
                </a:solidFill>
                <a:latin typeface="Times New Roman"/>
                <a:cs typeface="Times New Roman"/>
              </a:rPr>
              <a:t> </a:t>
            </a:r>
            <a:r>
              <a:rPr sz="2200" b="1" spc="-5" dirty="0" err="1" smtClean="0">
                <a:solidFill>
                  <a:srgbClr val="FF0000"/>
                </a:solidFill>
                <a:latin typeface="Times New Roman"/>
                <a:cs typeface="Times New Roman"/>
              </a:rPr>
              <a:t>Ödeme</a:t>
            </a:r>
            <a:r>
              <a:rPr sz="2200" b="1" spc="-5" dirty="0" smtClean="0">
                <a:solidFill>
                  <a:srgbClr val="FF0000"/>
                </a:solidFill>
                <a:latin typeface="Times New Roman"/>
                <a:cs typeface="Times New Roman"/>
              </a:rPr>
              <a:t>: </a:t>
            </a:r>
            <a:r>
              <a:rPr sz="2200" dirty="0" smtClean="0">
                <a:solidFill>
                  <a:srgbClr val="006FC0"/>
                </a:solidFill>
                <a:latin typeface="Times New Roman"/>
                <a:cs typeface="Times New Roman"/>
              </a:rPr>
              <a:t>375 </a:t>
            </a:r>
            <a:r>
              <a:rPr sz="2200" spc="-5" dirty="0" err="1" smtClean="0">
                <a:solidFill>
                  <a:srgbClr val="006FC0"/>
                </a:solidFill>
                <a:latin typeface="Times New Roman"/>
                <a:cs typeface="Times New Roman"/>
              </a:rPr>
              <a:t>sayılı</a:t>
            </a:r>
            <a:r>
              <a:rPr sz="2200" spc="-5" dirty="0" smtClean="0">
                <a:solidFill>
                  <a:srgbClr val="006FC0"/>
                </a:solidFill>
                <a:latin typeface="Times New Roman"/>
                <a:cs typeface="Times New Roman"/>
              </a:rPr>
              <a:t> </a:t>
            </a:r>
            <a:r>
              <a:rPr sz="2200" spc="-40" dirty="0" err="1" smtClean="0">
                <a:solidFill>
                  <a:srgbClr val="006FC0"/>
                </a:solidFill>
                <a:latin typeface="Times New Roman"/>
                <a:cs typeface="Times New Roman"/>
              </a:rPr>
              <a:t>KHK‟nin</a:t>
            </a:r>
            <a:r>
              <a:rPr sz="2200" spc="-40"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ek</a:t>
            </a:r>
            <a:r>
              <a:rPr sz="2200" spc="-5" dirty="0" smtClean="0">
                <a:solidFill>
                  <a:srgbClr val="006FC0"/>
                </a:solidFill>
                <a:latin typeface="Times New Roman"/>
                <a:cs typeface="Times New Roman"/>
              </a:rPr>
              <a:t> 9 </a:t>
            </a:r>
            <a:r>
              <a:rPr sz="2200" spc="-5" dirty="0" err="1" smtClean="0">
                <a:solidFill>
                  <a:srgbClr val="006FC0"/>
                </a:solidFill>
                <a:latin typeface="Times New Roman"/>
                <a:cs typeface="Times New Roman"/>
              </a:rPr>
              <a:t>uncu</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maddesine</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göre</a:t>
            </a:r>
            <a:r>
              <a:rPr sz="2200" spc="-5" dirty="0" smtClean="0">
                <a:solidFill>
                  <a:srgbClr val="006FC0"/>
                </a:solidFill>
                <a:latin typeface="Times New Roman"/>
                <a:cs typeface="Times New Roman"/>
              </a:rPr>
              <a:t> </a:t>
            </a:r>
            <a:r>
              <a:rPr sz="2200" spc="-10" dirty="0" err="1" smtClean="0">
                <a:solidFill>
                  <a:srgbClr val="006FC0"/>
                </a:solidFill>
                <a:latin typeface="Times New Roman"/>
                <a:cs typeface="Times New Roman"/>
              </a:rPr>
              <a:t>söz</a:t>
            </a:r>
            <a:r>
              <a:rPr sz="2200" spc="-10"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konusu</a:t>
            </a:r>
            <a:r>
              <a:rPr sz="2200" spc="-5" dirty="0" smtClean="0">
                <a:solidFill>
                  <a:srgbClr val="006FC0"/>
                </a:solidFill>
                <a:latin typeface="Times New Roman"/>
                <a:cs typeface="Times New Roman"/>
              </a:rPr>
              <a:t> </a:t>
            </a:r>
            <a:r>
              <a:rPr sz="2200" spc="-45" dirty="0" err="1" smtClean="0">
                <a:solidFill>
                  <a:srgbClr val="006FC0"/>
                </a:solidFill>
                <a:latin typeface="Times New Roman"/>
                <a:cs typeface="Times New Roman"/>
              </a:rPr>
              <a:t>KHK‟ya</a:t>
            </a:r>
            <a:r>
              <a:rPr sz="2200" spc="-4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ekli</a:t>
            </a:r>
            <a:r>
              <a:rPr sz="2200" spc="-5" dirty="0" smtClean="0">
                <a:solidFill>
                  <a:srgbClr val="006FC0"/>
                </a:solidFill>
                <a:latin typeface="Times New Roman"/>
                <a:cs typeface="Times New Roman"/>
              </a:rPr>
              <a:t> </a:t>
            </a:r>
            <a:r>
              <a:rPr sz="2200" u="heavy" spc="-5" dirty="0" smtClean="0">
                <a:solidFill>
                  <a:srgbClr val="996600"/>
                </a:solidFill>
                <a:uFill>
                  <a:solidFill>
                    <a:srgbClr val="996600"/>
                  </a:solidFill>
                </a:uFill>
                <a:latin typeface="Times New Roman"/>
                <a:cs typeface="Times New Roman"/>
              </a:rPr>
              <a:t>I </a:t>
            </a:r>
            <a:r>
              <a:rPr sz="2200" u="heavy" spc="-5" dirty="0" err="1" smtClean="0">
                <a:solidFill>
                  <a:srgbClr val="996600"/>
                </a:solidFill>
                <a:uFill>
                  <a:solidFill>
                    <a:srgbClr val="996600"/>
                  </a:solidFill>
                </a:uFill>
                <a:latin typeface="Times New Roman"/>
                <a:cs typeface="Times New Roman"/>
              </a:rPr>
              <a:t>Sayılı</a:t>
            </a:r>
            <a:r>
              <a:rPr sz="2200" u="heavy" spc="-5" dirty="0" smtClean="0">
                <a:solidFill>
                  <a:srgbClr val="996600"/>
                </a:solidFill>
                <a:uFill>
                  <a:solidFill>
                    <a:srgbClr val="996600"/>
                  </a:solidFill>
                </a:uFill>
                <a:latin typeface="Times New Roman"/>
                <a:cs typeface="Times New Roman"/>
              </a:rPr>
              <a:t> </a:t>
            </a:r>
            <a:r>
              <a:rPr sz="2200" u="heavy" spc="-5" dirty="0" err="1" smtClean="0">
                <a:solidFill>
                  <a:srgbClr val="996600"/>
                </a:solidFill>
                <a:uFill>
                  <a:solidFill>
                    <a:srgbClr val="996600"/>
                  </a:solidFill>
                </a:uFill>
                <a:latin typeface="Times New Roman"/>
                <a:cs typeface="Times New Roman"/>
              </a:rPr>
              <a:t>Cetvelde</a:t>
            </a:r>
            <a:r>
              <a:rPr sz="2200" spc="-5" dirty="0" smtClean="0">
                <a:solidFill>
                  <a:srgbClr val="996600"/>
                </a:solidFill>
                <a:latin typeface="Times New Roman"/>
                <a:cs typeface="Times New Roman"/>
              </a:rPr>
              <a:t> </a:t>
            </a:r>
            <a:r>
              <a:rPr sz="2200" dirty="0" err="1" smtClean="0">
                <a:solidFill>
                  <a:srgbClr val="006FC0"/>
                </a:solidFill>
                <a:latin typeface="Times New Roman"/>
                <a:cs typeface="Times New Roman"/>
              </a:rPr>
              <a:t>yer</a:t>
            </a:r>
            <a:r>
              <a:rPr sz="2200"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alan</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personele</a:t>
            </a:r>
            <a:r>
              <a:rPr sz="2200" spc="-5" dirty="0" smtClean="0">
                <a:solidFill>
                  <a:srgbClr val="006FC0"/>
                </a:solidFill>
                <a:latin typeface="Times New Roman"/>
                <a:cs typeface="Times New Roman"/>
              </a:rPr>
              <a:t>, en </a:t>
            </a:r>
            <a:r>
              <a:rPr sz="2200" spc="-5" dirty="0" err="1" smtClean="0">
                <a:solidFill>
                  <a:srgbClr val="006FC0"/>
                </a:solidFill>
                <a:latin typeface="Times New Roman"/>
                <a:cs typeface="Times New Roman"/>
              </a:rPr>
              <a:t>yüksek</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Devlet</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memuru</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brüt</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aylığına</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ek</a:t>
            </a:r>
            <a:r>
              <a:rPr sz="2200" spc="-5" dirty="0" smtClean="0">
                <a:solidFill>
                  <a:srgbClr val="006FC0"/>
                </a:solidFill>
                <a:latin typeface="Times New Roman"/>
                <a:cs typeface="Times New Roman"/>
              </a:rPr>
              <a:t> </a:t>
            </a:r>
            <a:r>
              <a:rPr sz="2200" spc="-10" dirty="0" err="1" smtClean="0">
                <a:solidFill>
                  <a:srgbClr val="006FC0"/>
                </a:solidFill>
                <a:latin typeface="Times New Roman"/>
                <a:cs typeface="Times New Roman"/>
              </a:rPr>
              <a:t>gösterge</a:t>
            </a:r>
            <a:r>
              <a:rPr sz="2200" spc="-10"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dahil</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anılan</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Cetveldeki</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oranların</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uygulanması</a:t>
            </a:r>
            <a:r>
              <a:rPr sz="2200" spc="-5" dirty="0" smtClean="0">
                <a:solidFill>
                  <a:srgbClr val="006FC0"/>
                </a:solidFill>
                <a:latin typeface="Times New Roman"/>
                <a:cs typeface="Times New Roman"/>
              </a:rPr>
              <a:t> </a:t>
            </a:r>
            <a:r>
              <a:rPr sz="2200" dirty="0" err="1" smtClean="0">
                <a:solidFill>
                  <a:srgbClr val="006FC0"/>
                </a:solidFill>
                <a:latin typeface="Times New Roman"/>
                <a:cs typeface="Times New Roman"/>
              </a:rPr>
              <a:t>suretiyle</a:t>
            </a:r>
            <a:r>
              <a:rPr sz="2200"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bulunan</a:t>
            </a:r>
            <a:r>
              <a:rPr sz="2200" spc="-5" dirty="0" smtClean="0">
                <a:solidFill>
                  <a:srgbClr val="006FC0"/>
                </a:solidFill>
                <a:latin typeface="Times New Roman"/>
                <a:cs typeface="Times New Roman"/>
              </a:rPr>
              <a:t> </a:t>
            </a:r>
            <a:r>
              <a:rPr sz="2200" spc="-5" dirty="0" err="1" smtClean="0">
                <a:solidFill>
                  <a:srgbClr val="006FC0"/>
                </a:solidFill>
                <a:latin typeface="Times New Roman"/>
                <a:cs typeface="Times New Roman"/>
              </a:rPr>
              <a:t>tutarda</a:t>
            </a:r>
            <a:r>
              <a:rPr sz="2200" spc="35" dirty="0" smtClean="0">
                <a:solidFill>
                  <a:srgbClr val="006FC0"/>
                </a:solidFill>
                <a:latin typeface="Times New Roman"/>
                <a:cs typeface="Times New Roman"/>
              </a:rPr>
              <a:t> </a:t>
            </a:r>
            <a:r>
              <a:rPr sz="2200" spc="-15" dirty="0" err="1" smtClean="0">
                <a:solidFill>
                  <a:srgbClr val="006FC0"/>
                </a:solidFill>
                <a:latin typeface="Times New Roman"/>
                <a:cs typeface="Times New Roman"/>
              </a:rPr>
              <a:t>ödenmektedir</a:t>
            </a:r>
            <a:r>
              <a:rPr sz="2200" spc="-15" dirty="0" smtClean="0">
                <a:solidFill>
                  <a:srgbClr val="006FC0"/>
                </a:solidFill>
                <a:latin typeface="Times New Roman"/>
                <a:cs typeface="Times New Roman"/>
              </a:rPr>
              <a:t>.</a:t>
            </a:r>
            <a:endParaRPr lang="tr-TR" sz="2200" spc="-15" dirty="0" smtClean="0">
              <a:solidFill>
                <a:srgbClr val="006FC0"/>
              </a:solidFill>
              <a:latin typeface="Times New Roman"/>
              <a:cs typeface="Times New Roman"/>
            </a:endParaRPr>
          </a:p>
          <a:p>
            <a:pPr marL="12700" marR="5080" indent="358140" algn="just">
              <a:lnSpc>
                <a:spcPct val="94700"/>
              </a:lnSpc>
              <a:spcBef>
                <a:spcPts val="235"/>
              </a:spcBef>
            </a:pPr>
            <a:r>
              <a:rPr lang="tr-TR" sz="2200" b="1" spc="-15" dirty="0" smtClean="0">
                <a:solidFill>
                  <a:schemeClr val="accent2">
                    <a:lumMod val="75000"/>
                  </a:schemeClr>
                </a:solidFill>
                <a:latin typeface="Times New Roman"/>
                <a:cs typeface="Times New Roman"/>
              </a:rPr>
              <a:t>Ek ödeme </a:t>
            </a:r>
            <a:r>
              <a:rPr lang="tr-TR" sz="2200" b="1" u="sng" spc="-15" dirty="0" smtClean="0">
                <a:solidFill>
                  <a:schemeClr val="accent2">
                    <a:lumMod val="75000"/>
                  </a:schemeClr>
                </a:solidFill>
                <a:latin typeface="Times New Roman"/>
                <a:cs typeface="Times New Roman"/>
              </a:rPr>
              <a:t>kadrosu</a:t>
            </a:r>
            <a:r>
              <a:rPr lang="tr-TR" sz="2200" b="1" spc="-15" dirty="0" smtClean="0">
                <a:solidFill>
                  <a:schemeClr val="accent2">
                    <a:lumMod val="75000"/>
                  </a:schemeClr>
                </a:solidFill>
                <a:latin typeface="Times New Roman"/>
                <a:cs typeface="Times New Roman"/>
              </a:rPr>
              <a:t> esas alınarak hesaplanır. Örnek:Tekniker kadrosunda olup mühendis </a:t>
            </a:r>
            <a:r>
              <a:rPr lang="tr-TR" sz="2200" b="1" spc="-15" dirty="0" err="1" smtClean="0">
                <a:solidFill>
                  <a:schemeClr val="accent2">
                    <a:lumMod val="75000"/>
                  </a:schemeClr>
                </a:solidFill>
                <a:latin typeface="Times New Roman"/>
                <a:cs typeface="Times New Roman"/>
              </a:rPr>
              <a:t>ünvanına</a:t>
            </a:r>
            <a:r>
              <a:rPr lang="tr-TR" sz="2200" b="1" spc="-15" dirty="0" smtClean="0">
                <a:solidFill>
                  <a:schemeClr val="accent2">
                    <a:lumMod val="75000"/>
                  </a:schemeClr>
                </a:solidFill>
                <a:latin typeface="Times New Roman"/>
                <a:cs typeface="Times New Roman"/>
              </a:rPr>
              <a:t> sahip olan kişiye tekniker olarak ek </a:t>
            </a:r>
            <a:r>
              <a:rPr lang="tr-TR" sz="2200" b="1" spc="-15" dirty="0" err="1" smtClean="0">
                <a:solidFill>
                  <a:schemeClr val="accent2">
                    <a:lumMod val="75000"/>
                  </a:schemeClr>
                </a:solidFill>
                <a:latin typeface="Times New Roman"/>
                <a:cs typeface="Times New Roman"/>
              </a:rPr>
              <a:t>edemesi</a:t>
            </a:r>
            <a:r>
              <a:rPr lang="tr-TR" sz="2200" b="1" spc="-15" dirty="0" smtClean="0">
                <a:solidFill>
                  <a:schemeClr val="accent2">
                    <a:lumMod val="75000"/>
                  </a:schemeClr>
                </a:solidFill>
                <a:latin typeface="Times New Roman"/>
                <a:cs typeface="Times New Roman"/>
              </a:rPr>
              <a:t> ödenir. </a:t>
            </a:r>
            <a:endParaRPr sz="2200" b="1" dirty="0">
              <a:solidFill>
                <a:schemeClr val="accent2">
                  <a:lumMod val="75000"/>
                </a:schemeClr>
              </a:solidFill>
              <a:latin typeface="Times New Roman"/>
              <a:cs typeface="Times New Roman"/>
            </a:endParaRPr>
          </a:p>
        </p:txBody>
      </p:sp>
      <p:sp>
        <p:nvSpPr>
          <p:cNvPr id="4" name="object 4"/>
          <p:cNvSpPr/>
          <p:nvPr/>
        </p:nvSpPr>
        <p:spPr>
          <a:xfrm>
            <a:off x="681050" y="2982385"/>
            <a:ext cx="2158987" cy="8509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90600" y="3193682"/>
            <a:ext cx="1115999" cy="321242"/>
          </a:xfrm>
          <a:prstGeom prst="rect">
            <a:avLst/>
          </a:prstGeom>
        </p:spPr>
        <p:txBody>
          <a:bodyPr vert="horz" wrap="square" lIns="0" tIns="13335" rIns="0" bIns="0" rtlCol="0">
            <a:spAutoFit/>
          </a:bodyPr>
          <a:lstStyle/>
          <a:p>
            <a:pPr marL="12700">
              <a:lnSpc>
                <a:spcPct val="100000"/>
              </a:lnSpc>
              <a:spcBef>
                <a:spcPts val="105"/>
              </a:spcBef>
            </a:pPr>
            <a:r>
              <a:rPr sz="2000" dirty="0" err="1">
                <a:solidFill>
                  <a:srgbClr val="FF0000"/>
                </a:solidFill>
                <a:latin typeface="Times New Roman"/>
                <a:cs typeface="Times New Roman"/>
              </a:rPr>
              <a:t>Ek</a:t>
            </a:r>
            <a:r>
              <a:rPr sz="2000" spc="-70" dirty="0">
                <a:solidFill>
                  <a:srgbClr val="FF0000"/>
                </a:solidFill>
                <a:latin typeface="Times New Roman"/>
                <a:cs typeface="Times New Roman"/>
              </a:rPr>
              <a:t> </a:t>
            </a:r>
            <a:r>
              <a:rPr lang="tr-TR" sz="2000" spc="-5" dirty="0">
                <a:solidFill>
                  <a:srgbClr val="FF0000"/>
                </a:solidFill>
                <a:latin typeface="Times New Roman"/>
                <a:cs typeface="Times New Roman"/>
              </a:rPr>
              <a:t>Ö</a:t>
            </a:r>
            <a:r>
              <a:rPr sz="2000" spc="-5" dirty="0" smtClean="0">
                <a:solidFill>
                  <a:srgbClr val="FF0000"/>
                </a:solidFill>
                <a:latin typeface="Times New Roman"/>
                <a:cs typeface="Times New Roman"/>
              </a:rPr>
              <a:t>deme</a:t>
            </a:r>
            <a:endParaRPr sz="2000" dirty="0">
              <a:latin typeface="Times New Roman"/>
              <a:cs typeface="Times New Roman"/>
            </a:endParaRPr>
          </a:p>
        </p:txBody>
      </p:sp>
      <p:sp>
        <p:nvSpPr>
          <p:cNvPr id="6" name="object 6"/>
          <p:cNvSpPr/>
          <p:nvPr/>
        </p:nvSpPr>
        <p:spPr>
          <a:xfrm>
            <a:off x="2971800" y="3200400"/>
            <a:ext cx="650875" cy="368300"/>
          </a:xfrm>
          <a:custGeom>
            <a:avLst/>
            <a:gdLst/>
            <a:ahLst/>
            <a:cxnLst/>
            <a:rect l="l" t="t" r="r" b="b"/>
            <a:pathLst>
              <a:path w="650875" h="368300">
                <a:moveTo>
                  <a:pt x="466725" y="0"/>
                </a:moveTo>
                <a:lnTo>
                  <a:pt x="466725" y="92075"/>
                </a:lnTo>
                <a:lnTo>
                  <a:pt x="0" y="92075"/>
                </a:lnTo>
                <a:lnTo>
                  <a:pt x="0" y="276225"/>
                </a:lnTo>
                <a:lnTo>
                  <a:pt x="466725" y="276225"/>
                </a:lnTo>
                <a:lnTo>
                  <a:pt x="466725" y="368300"/>
                </a:lnTo>
                <a:lnTo>
                  <a:pt x="650875" y="184150"/>
                </a:lnTo>
                <a:lnTo>
                  <a:pt x="466725" y="0"/>
                </a:lnTo>
                <a:close/>
              </a:path>
            </a:pathLst>
          </a:custGeom>
          <a:solidFill>
            <a:srgbClr val="CCFFCC"/>
          </a:solidFill>
        </p:spPr>
        <p:txBody>
          <a:bodyPr wrap="square" lIns="0" tIns="0" rIns="0" bIns="0" rtlCol="0"/>
          <a:lstStyle/>
          <a:p>
            <a:endParaRPr/>
          </a:p>
        </p:txBody>
      </p:sp>
      <p:sp>
        <p:nvSpPr>
          <p:cNvPr id="7" name="object 7"/>
          <p:cNvSpPr/>
          <p:nvPr/>
        </p:nvSpPr>
        <p:spPr>
          <a:xfrm>
            <a:off x="2971800" y="3200400"/>
            <a:ext cx="650875" cy="368300"/>
          </a:xfrm>
          <a:custGeom>
            <a:avLst/>
            <a:gdLst/>
            <a:ahLst/>
            <a:cxnLst/>
            <a:rect l="l" t="t" r="r" b="b"/>
            <a:pathLst>
              <a:path w="650875" h="368300">
                <a:moveTo>
                  <a:pt x="0" y="92075"/>
                </a:moveTo>
                <a:lnTo>
                  <a:pt x="466725" y="92075"/>
                </a:lnTo>
                <a:lnTo>
                  <a:pt x="466725" y="0"/>
                </a:lnTo>
                <a:lnTo>
                  <a:pt x="650875" y="184150"/>
                </a:lnTo>
                <a:lnTo>
                  <a:pt x="466725" y="368300"/>
                </a:lnTo>
                <a:lnTo>
                  <a:pt x="466725" y="276225"/>
                </a:lnTo>
                <a:lnTo>
                  <a:pt x="0" y="276225"/>
                </a:lnTo>
                <a:lnTo>
                  <a:pt x="0" y="92075"/>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8" name="object 8"/>
          <p:cNvSpPr/>
          <p:nvPr/>
        </p:nvSpPr>
        <p:spPr>
          <a:xfrm>
            <a:off x="3886200" y="2971800"/>
            <a:ext cx="4074286" cy="85090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4267200" y="3124200"/>
            <a:ext cx="3212465" cy="636270"/>
          </a:xfrm>
          <a:prstGeom prst="rect">
            <a:avLst/>
          </a:prstGeom>
        </p:spPr>
        <p:txBody>
          <a:bodyPr vert="horz" wrap="square" lIns="0" tIns="13335" rIns="0" bIns="0" rtlCol="0">
            <a:spAutoFit/>
          </a:bodyPr>
          <a:lstStyle/>
          <a:p>
            <a:pPr marL="387350" marR="5080" indent="-375285">
              <a:lnSpc>
                <a:spcPct val="100000"/>
              </a:lnSpc>
              <a:spcBef>
                <a:spcPts val="105"/>
              </a:spcBef>
            </a:pPr>
            <a:r>
              <a:rPr sz="2000" dirty="0">
                <a:solidFill>
                  <a:srgbClr val="006FC0"/>
                </a:solidFill>
                <a:latin typeface="Times New Roman"/>
                <a:cs typeface="Times New Roman"/>
              </a:rPr>
              <a:t>En yüksek </a:t>
            </a:r>
            <a:r>
              <a:rPr sz="2000" spc="-5" dirty="0">
                <a:solidFill>
                  <a:srgbClr val="006FC0"/>
                </a:solidFill>
                <a:latin typeface="Times New Roman"/>
                <a:cs typeface="Times New Roman"/>
              </a:rPr>
              <a:t>Devlet </a:t>
            </a:r>
            <a:r>
              <a:rPr sz="2000" spc="-10" dirty="0">
                <a:solidFill>
                  <a:srgbClr val="006FC0"/>
                </a:solidFill>
                <a:latin typeface="Times New Roman"/>
                <a:cs typeface="Times New Roman"/>
              </a:rPr>
              <a:t>memuru</a:t>
            </a:r>
            <a:r>
              <a:rPr sz="2000" spc="-65" dirty="0">
                <a:solidFill>
                  <a:srgbClr val="006FC0"/>
                </a:solidFill>
                <a:latin typeface="Times New Roman"/>
                <a:cs typeface="Times New Roman"/>
              </a:rPr>
              <a:t> </a:t>
            </a:r>
            <a:r>
              <a:rPr sz="2000" dirty="0">
                <a:solidFill>
                  <a:srgbClr val="006FC0"/>
                </a:solidFill>
                <a:latin typeface="Times New Roman"/>
                <a:cs typeface="Times New Roman"/>
              </a:rPr>
              <a:t>brüt  </a:t>
            </a:r>
            <a:r>
              <a:rPr sz="2000" spc="-5" dirty="0">
                <a:solidFill>
                  <a:srgbClr val="006FC0"/>
                </a:solidFill>
                <a:latin typeface="Times New Roman"/>
                <a:cs typeface="Times New Roman"/>
              </a:rPr>
              <a:t>aylığı </a:t>
            </a:r>
            <a:r>
              <a:rPr sz="2000" dirty="0">
                <a:solidFill>
                  <a:srgbClr val="006FC0"/>
                </a:solidFill>
                <a:latin typeface="Times New Roman"/>
                <a:cs typeface="Times New Roman"/>
              </a:rPr>
              <a:t>x Ek </a:t>
            </a:r>
            <a:r>
              <a:rPr sz="2000" spc="-5" dirty="0">
                <a:solidFill>
                  <a:srgbClr val="006FC0"/>
                </a:solidFill>
                <a:latin typeface="Times New Roman"/>
                <a:cs typeface="Times New Roman"/>
              </a:rPr>
              <a:t>ödeme</a:t>
            </a:r>
            <a:r>
              <a:rPr sz="2000" spc="-40" dirty="0">
                <a:solidFill>
                  <a:srgbClr val="006FC0"/>
                </a:solidFill>
                <a:latin typeface="Times New Roman"/>
                <a:cs typeface="Times New Roman"/>
              </a:rPr>
              <a:t> </a:t>
            </a:r>
            <a:r>
              <a:rPr sz="2000" dirty="0">
                <a:solidFill>
                  <a:srgbClr val="006FC0"/>
                </a:solidFill>
                <a:latin typeface="Times New Roman"/>
                <a:cs typeface="Times New Roman"/>
              </a:rPr>
              <a:t>oranı</a:t>
            </a:r>
            <a:endParaRPr sz="2000" dirty="0">
              <a:latin typeface="Times New Roman"/>
              <a:cs typeface="Times New Roman"/>
            </a:endParaRPr>
          </a:p>
        </p:txBody>
      </p:sp>
      <p:sp>
        <p:nvSpPr>
          <p:cNvPr id="10" name="object 10"/>
          <p:cNvSpPr/>
          <p:nvPr/>
        </p:nvSpPr>
        <p:spPr>
          <a:xfrm>
            <a:off x="5029200" y="3962400"/>
            <a:ext cx="2133600" cy="762000"/>
          </a:xfrm>
          <a:custGeom>
            <a:avLst/>
            <a:gdLst/>
            <a:ahLst/>
            <a:cxnLst/>
            <a:rect l="l" t="t" r="r" b="b"/>
            <a:pathLst>
              <a:path w="2133600" h="762000">
                <a:moveTo>
                  <a:pt x="2133600" y="474852"/>
                </a:moveTo>
                <a:lnTo>
                  <a:pt x="0" y="474852"/>
                </a:lnTo>
                <a:lnTo>
                  <a:pt x="1066800" y="762000"/>
                </a:lnTo>
                <a:lnTo>
                  <a:pt x="2133600" y="474852"/>
                </a:lnTo>
                <a:close/>
              </a:path>
              <a:path w="2133600" h="762000">
                <a:moveTo>
                  <a:pt x="1600200" y="0"/>
                </a:moveTo>
                <a:lnTo>
                  <a:pt x="533400" y="0"/>
                </a:lnTo>
                <a:lnTo>
                  <a:pt x="533400" y="474852"/>
                </a:lnTo>
                <a:lnTo>
                  <a:pt x="1600200" y="474852"/>
                </a:lnTo>
                <a:lnTo>
                  <a:pt x="16002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1" name="object 11"/>
          <p:cNvSpPr/>
          <p:nvPr/>
        </p:nvSpPr>
        <p:spPr>
          <a:xfrm>
            <a:off x="5029200" y="3962400"/>
            <a:ext cx="2133600" cy="762000"/>
          </a:xfrm>
          <a:custGeom>
            <a:avLst/>
            <a:gdLst/>
            <a:ahLst/>
            <a:cxnLst/>
            <a:rect l="l" t="t" r="r" b="b"/>
            <a:pathLst>
              <a:path w="2133600" h="762000">
                <a:moveTo>
                  <a:pt x="0" y="474852"/>
                </a:moveTo>
                <a:lnTo>
                  <a:pt x="533400" y="474852"/>
                </a:lnTo>
                <a:lnTo>
                  <a:pt x="533400" y="0"/>
                </a:lnTo>
                <a:lnTo>
                  <a:pt x="1600200" y="0"/>
                </a:lnTo>
                <a:lnTo>
                  <a:pt x="1600200" y="474852"/>
                </a:lnTo>
                <a:lnTo>
                  <a:pt x="2133600" y="474852"/>
                </a:lnTo>
                <a:lnTo>
                  <a:pt x="1066800" y="762000"/>
                </a:lnTo>
                <a:lnTo>
                  <a:pt x="0" y="474852"/>
                </a:lnTo>
                <a:close/>
              </a:path>
            </a:pathLst>
          </a:custGeom>
          <a:ln w="25400">
            <a:solidFill>
              <a:srgbClr val="946E00"/>
            </a:solidFill>
          </a:ln>
        </p:spPr>
        <p:txBody>
          <a:bodyPr wrap="square" lIns="0" tIns="0" rIns="0" bIns="0" rtlCol="0"/>
          <a:lstStyle/>
          <a:p>
            <a:endParaRPr/>
          </a:p>
        </p:txBody>
      </p:sp>
      <p:sp>
        <p:nvSpPr>
          <p:cNvPr id="12" name="object 12"/>
          <p:cNvSpPr txBox="1"/>
          <p:nvPr/>
        </p:nvSpPr>
        <p:spPr>
          <a:xfrm>
            <a:off x="5656579" y="4131945"/>
            <a:ext cx="880744" cy="269240"/>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12065" rIns="0" bIns="0" rtlCol="0">
            <a:spAutoFit/>
          </a:bodyPr>
          <a:lstStyle/>
          <a:p>
            <a:pPr marL="12700">
              <a:lnSpc>
                <a:spcPct val="100000"/>
              </a:lnSpc>
              <a:spcBef>
                <a:spcPts val="95"/>
              </a:spcBef>
            </a:pPr>
            <a:r>
              <a:rPr sz="1600" b="1" spc="-15" dirty="0">
                <a:solidFill>
                  <a:srgbClr val="FF0000"/>
                </a:solidFill>
                <a:latin typeface="Times New Roman"/>
                <a:cs typeface="Times New Roman"/>
              </a:rPr>
              <a:t>K</a:t>
            </a:r>
            <a:r>
              <a:rPr sz="1600" b="1" spc="-5" dirty="0">
                <a:solidFill>
                  <a:srgbClr val="FF0000"/>
                </a:solidFill>
                <a:latin typeface="Times New Roman"/>
                <a:cs typeface="Times New Roman"/>
              </a:rPr>
              <a:t>esintiler</a:t>
            </a:r>
            <a:endParaRPr sz="1600" dirty="0">
              <a:latin typeface="Times New Roman"/>
              <a:cs typeface="Times New Roman"/>
            </a:endParaRPr>
          </a:p>
        </p:txBody>
      </p:sp>
      <p:sp>
        <p:nvSpPr>
          <p:cNvPr id="13" name="object 13"/>
          <p:cNvSpPr/>
          <p:nvPr/>
        </p:nvSpPr>
        <p:spPr>
          <a:xfrm>
            <a:off x="4495801" y="4800600"/>
            <a:ext cx="1219200" cy="843279"/>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4648200" y="4876800"/>
            <a:ext cx="758190" cy="635635"/>
          </a:xfrm>
          <a:prstGeom prst="rect">
            <a:avLst/>
          </a:prstGeom>
        </p:spPr>
        <p:txBody>
          <a:bodyPr vert="horz" wrap="square" lIns="0" tIns="12700" rIns="0" bIns="0" rtlCol="0">
            <a:spAutoFit/>
          </a:bodyPr>
          <a:lstStyle/>
          <a:p>
            <a:pPr marL="33655" marR="5080" indent="-2159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16" name="Başlık 15"/>
          <p:cNvSpPr>
            <a:spLocks noGrp="1"/>
          </p:cNvSpPr>
          <p:nvPr>
            <p:ph type="title"/>
          </p:nvPr>
        </p:nvSpPr>
        <p:spPr>
          <a:xfrm>
            <a:off x="1734184" y="249377"/>
            <a:ext cx="5675630" cy="430887"/>
          </a:xfrm>
        </p:spPr>
        <p:txBody>
          <a:bodyPr>
            <a:normAutofit fontScale="90000"/>
          </a:bodyPr>
          <a:lstStyle/>
          <a:p>
            <a:pPr algn="ctr"/>
            <a:r>
              <a:rPr lang="tr-TR" b="1" dirty="0" smtClean="0">
                <a:solidFill>
                  <a:schemeClr val="accent2">
                    <a:lumMod val="50000"/>
                  </a:schemeClr>
                </a:solidFill>
              </a:rPr>
              <a:t>TAZMİNATLAR / ek ödeme</a:t>
            </a:r>
            <a:endParaRPr lang="tr-TR" b="1" dirty="0">
              <a:solidFill>
                <a:schemeClr val="accent2">
                  <a:lumMod val="50000"/>
                </a:schemeClr>
              </a:solidFill>
            </a:endParaRPr>
          </a:p>
        </p:txBody>
      </p:sp>
      <p:sp>
        <p:nvSpPr>
          <p:cNvPr id="15" name="object 15"/>
          <p:cNvSpPr txBox="1">
            <a:spLocks noGrp="1"/>
          </p:cNvSpPr>
          <p:nvPr>
            <p:ph type="sldNum" sz="quarter" idx="15"/>
          </p:nvPr>
        </p:nvSpPr>
        <p:spPr>
          <a:xfrm>
            <a:off x="1066800" y="5770982"/>
            <a:ext cx="7086600" cy="955470"/>
          </a:xfrm>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31</a:t>
            </a:fld>
            <a:r>
              <a:rPr strike="sngStrike" spc="120" dirty="0"/>
              <a:t> </a:t>
            </a:r>
          </a:p>
        </p:txBody>
      </p:sp>
      <p:sp>
        <p:nvSpPr>
          <p:cNvPr id="18" name="17 Metin kutusu"/>
          <p:cNvSpPr txBox="1"/>
          <p:nvPr/>
        </p:nvSpPr>
        <p:spPr>
          <a:xfrm>
            <a:off x="152400" y="5715000"/>
            <a:ext cx="8610600" cy="923330"/>
          </a:xfrm>
          <a:prstGeom prst="rect">
            <a:avLst/>
          </a:prstGeom>
          <a:noFill/>
        </p:spPr>
        <p:txBody>
          <a:bodyPr wrap="square" rtlCol="0">
            <a:spAutoFit/>
          </a:bodyPr>
          <a:lstStyle/>
          <a:p>
            <a:pPr algn="just">
              <a:buFont typeface="Wingdings" pitchFamily="2" charset="2"/>
              <a:buChar char="v"/>
            </a:pPr>
            <a:r>
              <a:rPr lang="tr-TR" b="1" i="1" dirty="0" smtClean="0">
                <a:solidFill>
                  <a:schemeClr val="accent2">
                    <a:lumMod val="75000"/>
                  </a:schemeClr>
                </a:solidFill>
                <a:latin typeface="Times New Roman" pitchFamily="18" charset="0"/>
                <a:cs typeface="Times New Roman" pitchFamily="18" charset="0"/>
              </a:rPr>
              <a:t>Döner sermaye gelirlerinden </a:t>
            </a:r>
            <a:r>
              <a:rPr lang="tr-TR" b="1" i="1" u="sng" dirty="0" smtClean="0">
                <a:solidFill>
                  <a:schemeClr val="accent2">
                    <a:lumMod val="75000"/>
                  </a:schemeClr>
                </a:solidFill>
                <a:latin typeface="Times New Roman" pitchFamily="18" charset="0"/>
                <a:cs typeface="Times New Roman" pitchFamily="18" charset="0"/>
              </a:rPr>
              <a:t>Yönetici payı </a:t>
            </a:r>
            <a:r>
              <a:rPr lang="tr-TR" b="1" i="1" dirty="0" smtClean="0">
                <a:solidFill>
                  <a:schemeClr val="accent2">
                    <a:lumMod val="75000"/>
                  </a:schemeClr>
                </a:solidFill>
                <a:latin typeface="Times New Roman" pitchFamily="18" charset="0"/>
                <a:cs typeface="Times New Roman" pitchFamily="18" charset="0"/>
              </a:rPr>
              <a:t> olarak ek ödeme alanlar ile </a:t>
            </a:r>
            <a:r>
              <a:rPr lang="tr-TR" b="1" i="1" u="sng" dirty="0" smtClean="0">
                <a:solidFill>
                  <a:schemeClr val="accent2">
                    <a:lumMod val="75000"/>
                  </a:schemeClr>
                </a:solidFill>
                <a:latin typeface="Times New Roman" pitchFamily="18" charset="0"/>
                <a:cs typeface="Times New Roman" pitchFamily="18" charset="0"/>
              </a:rPr>
              <a:t>tıp ve diş hekimliğinde fakülteleri </a:t>
            </a:r>
            <a:r>
              <a:rPr lang="tr-TR" b="1" i="1" dirty="0" smtClean="0">
                <a:solidFill>
                  <a:schemeClr val="accent2">
                    <a:lumMod val="75000"/>
                  </a:schemeClr>
                </a:solidFill>
                <a:latin typeface="Times New Roman" pitchFamily="18" charset="0"/>
                <a:cs typeface="Times New Roman" pitchFamily="18" charset="0"/>
              </a:rPr>
              <a:t>döner sermayesinden ek ödeme yapılanlara, </a:t>
            </a:r>
            <a:r>
              <a:rPr lang="tr-TR" b="1" i="1" u="sng" dirty="0" smtClean="0">
                <a:solidFill>
                  <a:schemeClr val="accent2">
                    <a:lumMod val="75000"/>
                  </a:schemeClr>
                </a:solidFill>
                <a:latin typeface="Times New Roman" pitchFamily="18" charset="0"/>
                <a:cs typeface="Times New Roman" pitchFamily="18" charset="0"/>
              </a:rPr>
              <a:t>375 sayılı KHK’ye 9.maddesine göre  ek ödeme yapılmaz. (</a:t>
            </a:r>
            <a:r>
              <a:rPr lang="tr-TR" b="1" i="1" dirty="0" smtClean="0">
                <a:solidFill>
                  <a:schemeClr val="accent2">
                    <a:lumMod val="75000"/>
                  </a:schemeClr>
                </a:solidFill>
                <a:latin typeface="Times New Roman" pitchFamily="18" charset="0"/>
                <a:cs typeface="Times New Roman" pitchFamily="18" charset="0"/>
              </a:rPr>
              <a:t>2547 58Md.)</a:t>
            </a:r>
            <a:endParaRPr lang="tr-TR" b="1" i="1" u="sng" dirty="0">
              <a:solidFill>
                <a:schemeClr val="accent2">
                  <a:lumMod val="75000"/>
                </a:schemeClr>
              </a:solidFill>
              <a:latin typeface="Times New Roman" pitchFamily="18" charset="0"/>
              <a:cs typeface="Times New Roman" pitchFamily="18" charset="0"/>
            </a:endParaRPr>
          </a:p>
        </p:txBody>
      </p:sp>
      <p:sp>
        <p:nvSpPr>
          <p:cNvPr id="19" name="18 Metin kutusu"/>
          <p:cNvSpPr txBox="1"/>
          <p:nvPr/>
        </p:nvSpPr>
        <p:spPr>
          <a:xfrm>
            <a:off x="6324600" y="48768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0" name="object 13"/>
          <p:cNvSpPr/>
          <p:nvPr/>
        </p:nvSpPr>
        <p:spPr>
          <a:xfrm>
            <a:off x="6172200" y="4800600"/>
            <a:ext cx="1334134" cy="87375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45234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2252" y="249377"/>
            <a:ext cx="6847840" cy="473848"/>
          </a:xfrm>
          <a:prstGeom prst="rect">
            <a:avLst/>
          </a:prstGeom>
        </p:spPr>
        <p:txBody>
          <a:bodyPr vert="horz" wrap="square" lIns="0" tIns="12065" rIns="0" bIns="0" rtlCol="0">
            <a:spAutoFit/>
          </a:bodyPr>
          <a:lstStyle/>
          <a:p>
            <a:pPr marL="12700" algn="ctr">
              <a:lnSpc>
                <a:spcPct val="100000"/>
              </a:lnSpc>
              <a:spcBef>
                <a:spcPts val="95"/>
              </a:spcBef>
            </a:pPr>
            <a:r>
              <a:rPr lang="tr-TR" sz="3000" b="1" spc="-5" dirty="0" smtClean="0">
                <a:solidFill>
                  <a:schemeClr val="accent2">
                    <a:lumMod val="50000"/>
                  </a:schemeClr>
                </a:solidFill>
              </a:rPr>
              <a:t>TAZMİNATLAR /makam tazminatı</a:t>
            </a:r>
            <a:endParaRPr sz="3000" b="1" spc="-5" dirty="0">
              <a:solidFill>
                <a:schemeClr val="accent2">
                  <a:lumMod val="50000"/>
                </a:schemeClr>
              </a:solidFill>
            </a:endParaRPr>
          </a:p>
        </p:txBody>
      </p:sp>
      <p:sp>
        <p:nvSpPr>
          <p:cNvPr id="24" name="object 24"/>
          <p:cNvSpPr txBox="1">
            <a:spLocks noGrp="1"/>
          </p:cNvSpPr>
          <p:nvPr>
            <p:ph type="sldNum" sz="quarter" idx="15"/>
          </p:nvPr>
        </p:nvSpPr>
        <p:spPr>
          <a:xfrm>
            <a:off x="444500" y="6057289"/>
            <a:ext cx="8267700" cy="610234"/>
          </a:xfrm>
          <a:prstGeom prst="rect">
            <a:avLst/>
          </a:prstGeom>
        </p:spPr>
        <p:txBody>
          <a:bodyPr vert="horz" wrap="square" lIns="0" tIns="412829" rIns="0" bIns="0" rtlCol="0">
            <a:spAutoFit/>
          </a:bodyPr>
          <a:lstStyle/>
          <a:p>
            <a:pPr marL="12700">
              <a:lnSpc>
                <a:spcPts val="1410"/>
              </a:lnSpc>
              <a:tabLst>
                <a:tab pos="8007350" algn="l"/>
              </a:tabLst>
            </a:pPr>
            <a:r>
              <a:rPr strike="sngStrike" dirty="0"/>
              <a:t> 	</a:t>
            </a:r>
            <a:fld id="{81D60167-4931-47E6-BA6A-407CBD079E47}" type="slidenum">
              <a:rPr strike="sngStrike" dirty="0"/>
              <a:pPr marL="12700">
                <a:lnSpc>
                  <a:spcPts val="1410"/>
                </a:lnSpc>
                <a:tabLst>
                  <a:tab pos="8007350" algn="l"/>
                </a:tabLst>
              </a:pPr>
              <a:t>32</a:t>
            </a:fld>
            <a:r>
              <a:rPr strike="sngStrike" spc="120" dirty="0"/>
              <a:t> </a:t>
            </a:r>
          </a:p>
        </p:txBody>
      </p:sp>
      <p:sp>
        <p:nvSpPr>
          <p:cNvPr id="3" name="object 3"/>
          <p:cNvSpPr/>
          <p:nvPr/>
        </p:nvSpPr>
        <p:spPr>
          <a:xfrm>
            <a:off x="533400" y="2438400"/>
            <a:ext cx="2206078" cy="534162"/>
          </a:xfrm>
          <a:prstGeom prst="rect">
            <a:avLst/>
          </a:prstGeom>
          <a:blipFill>
            <a:blip r:embed="rId2" cstate="print"/>
            <a:stretch>
              <a:fillRect/>
            </a:stretch>
          </a:blipFill>
        </p:spPr>
        <p:txBody>
          <a:bodyPr wrap="square" lIns="0" tIns="0" rIns="0" bIns="0" rtlCol="0" anchor="ctr"/>
          <a:lstStyle/>
          <a:p>
            <a:pPr algn="ctr"/>
            <a:r>
              <a:rPr lang="tr-TR" dirty="0" smtClean="0">
                <a:solidFill>
                  <a:srgbClr val="FF0000"/>
                </a:solidFill>
              </a:rPr>
              <a:t>Makam Tazminatı</a:t>
            </a:r>
            <a:endParaRPr dirty="0">
              <a:solidFill>
                <a:srgbClr val="FF0000"/>
              </a:solidFill>
            </a:endParaRPr>
          </a:p>
        </p:txBody>
      </p:sp>
      <p:sp>
        <p:nvSpPr>
          <p:cNvPr id="4" name="object 4"/>
          <p:cNvSpPr/>
          <p:nvPr/>
        </p:nvSpPr>
        <p:spPr>
          <a:xfrm>
            <a:off x="2895600" y="2590800"/>
            <a:ext cx="598805" cy="304800"/>
          </a:xfrm>
          <a:custGeom>
            <a:avLst/>
            <a:gdLst/>
            <a:ahLst/>
            <a:cxnLst/>
            <a:rect l="l" t="t" r="r" b="b"/>
            <a:pathLst>
              <a:path w="598804" h="304800">
                <a:moveTo>
                  <a:pt x="446150" y="0"/>
                </a:moveTo>
                <a:lnTo>
                  <a:pt x="446150" y="76200"/>
                </a:lnTo>
                <a:lnTo>
                  <a:pt x="0" y="76200"/>
                </a:lnTo>
                <a:lnTo>
                  <a:pt x="0" y="228600"/>
                </a:lnTo>
                <a:lnTo>
                  <a:pt x="446150" y="228600"/>
                </a:lnTo>
                <a:lnTo>
                  <a:pt x="446150" y="304800"/>
                </a:lnTo>
                <a:lnTo>
                  <a:pt x="598551" y="152400"/>
                </a:lnTo>
                <a:lnTo>
                  <a:pt x="44615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5" name="object 5"/>
          <p:cNvSpPr/>
          <p:nvPr/>
        </p:nvSpPr>
        <p:spPr>
          <a:xfrm>
            <a:off x="2895600" y="2590800"/>
            <a:ext cx="598805" cy="304800"/>
          </a:xfrm>
          <a:custGeom>
            <a:avLst/>
            <a:gdLst/>
            <a:ahLst/>
            <a:cxnLst/>
            <a:rect l="l" t="t" r="r" b="b"/>
            <a:pathLst>
              <a:path w="598804" h="304800">
                <a:moveTo>
                  <a:pt x="0" y="76200"/>
                </a:moveTo>
                <a:lnTo>
                  <a:pt x="446150" y="76200"/>
                </a:lnTo>
                <a:lnTo>
                  <a:pt x="446150" y="0"/>
                </a:lnTo>
                <a:lnTo>
                  <a:pt x="598551" y="152400"/>
                </a:lnTo>
                <a:lnTo>
                  <a:pt x="446150" y="304800"/>
                </a:lnTo>
                <a:lnTo>
                  <a:pt x="446150" y="228600"/>
                </a:lnTo>
                <a:lnTo>
                  <a:pt x="0" y="228600"/>
                </a:lnTo>
                <a:lnTo>
                  <a:pt x="0" y="76200"/>
                </a:lnTo>
                <a:close/>
              </a:path>
            </a:pathLst>
          </a:custGeom>
          <a:ln w="25400">
            <a:solidFill>
              <a:srgbClr val="946E00"/>
            </a:solidFill>
          </a:ln>
        </p:spPr>
        <p:txBody>
          <a:bodyPr wrap="square" lIns="0" tIns="0" rIns="0" bIns="0" rtlCol="0"/>
          <a:lstStyle/>
          <a:p>
            <a:endParaRPr/>
          </a:p>
        </p:txBody>
      </p:sp>
      <p:sp>
        <p:nvSpPr>
          <p:cNvPr id="6" name="object 6"/>
          <p:cNvSpPr/>
          <p:nvPr/>
        </p:nvSpPr>
        <p:spPr>
          <a:xfrm>
            <a:off x="3644900" y="2450338"/>
            <a:ext cx="4934077" cy="534162"/>
          </a:xfrm>
          <a:prstGeom prst="rect">
            <a:avLst/>
          </a:prstGeom>
          <a:blipFill>
            <a:blip r:embed="rId3" cstate="print"/>
            <a:stretch>
              <a:fillRect/>
            </a:stretch>
          </a:blipFill>
        </p:spPr>
        <p:txBody>
          <a:bodyPr wrap="square" lIns="0" tIns="0" rIns="0" bIns="0" rtlCol="0" anchor="ctr"/>
          <a:lstStyle/>
          <a:p>
            <a:pPr algn="ctr"/>
            <a:r>
              <a:rPr lang="tr-TR" dirty="0" smtClean="0">
                <a:solidFill>
                  <a:srgbClr val="FF0000"/>
                </a:solidFill>
                <a:latin typeface="Arial"/>
                <a:cs typeface="Arial"/>
              </a:rPr>
              <a:t>Makam</a:t>
            </a:r>
            <a:r>
              <a:rPr lang="tr-TR" spc="-25" dirty="0" smtClean="0">
                <a:solidFill>
                  <a:srgbClr val="FF0000"/>
                </a:solidFill>
                <a:latin typeface="Arial"/>
                <a:cs typeface="Arial"/>
              </a:rPr>
              <a:t> </a:t>
            </a:r>
            <a:r>
              <a:rPr lang="tr-TR" spc="-20" dirty="0" smtClean="0">
                <a:solidFill>
                  <a:srgbClr val="FF0000"/>
                </a:solidFill>
                <a:latin typeface="Arial"/>
                <a:cs typeface="Arial"/>
              </a:rPr>
              <a:t>Tazminatı </a:t>
            </a:r>
            <a:r>
              <a:rPr lang="tr-TR" spc="-5" dirty="0" smtClean="0">
                <a:solidFill>
                  <a:srgbClr val="FF0000"/>
                </a:solidFill>
                <a:latin typeface="Arial"/>
                <a:cs typeface="Arial"/>
              </a:rPr>
              <a:t>Göstergesi </a:t>
            </a:r>
            <a:r>
              <a:rPr lang="tr-TR" dirty="0" smtClean="0">
                <a:solidFill>
                  <a:srgbClr val="FF0000"/>
                </a:solidFill>
                <a:latin typeface="Arial"/>
                <a:cs typeface="Arial"/>
              </a:rPr>
              <a:t>X </a:t>
            </a:r>
            <a:r>
              <a:rPr lang="tr-TR" spc="-20" dirty="0" smtClean="0">
                <a:solidFill>
                  <a:srgbClr val="FF0000"/>
                </a:solidFill>
                <a:latin typeface="Arial"/>
                <a:cs typeface="Arial"/>
              </a:rPr>
              <a:t>Aylık</a:t>
            </a:r>
            <a:r>
              <a:rPr lang="tr-TR" spc="-70" dirty="0" smtClean="0">
                <a:solidFill>
                  <a:srgbClr val="FF0000"/>
                </a:solidFill>
                <a:latin typeface="Arial"/>
                <a:cs typeface="Arial"/>
              </a:rPr>
              <a:t> </a:t>
            </a:r>
            <a:r>
              <a:rPr lang="tr-TR" spc="-5" dirty="0" smtClean="0">
                <a:solidFill>
                  <a:srgbClr val="FF0000"/>
                </a:solidFill>
                <a:latin typeface="Arial"/>
                <a:cs typeface="Arial"/>
              </a:rPr>
              <a:t>Katsayı</a:t>
            </a:r>
            <a:endParaRPr dirty="0">
              <a:solidFill>
                <a:srgbClr val="FF0000"/>
              </a:solidFill>
            </a:endParaRPr>
          </a:p>
        </p:txBody>
      </p:sp>
      <p:sp>
        <p:nvSpPr>
          <p:cNvPr id="7" name="object 7"/>
          <p:cNvSpPr txBox="1"/>
          <p:nvPr/>
        </p:nvSpPr>
        <p:spPr>
          <a:xfrm>
            <a:off x="618540" y="685800"/>
            <a:ext cx="8148320" cy="2117887"/>
          </a:xfrm>
          <a:prstGeom prst="rect">
            <a:avLst/>
          </a:prstGeom>
        </p:spPr>
        <p:txBody>
          <a:bodyPr vert="horz" wrap="square" lIns="0" tIns="29845" rIns="0" bIns="0" rtlCol="0">
            <a:spAutoFit/>
          </a:bodyPr>
          <a:lstStyle/>
          <a:p>
            <a:pPr marL="12700" marR="5080" indent="358140" algn="just">
              <a:lnSpc>
                <a:spcPct val="94700"/>
              </a:lnSpc>
              <a:spcBef>
                <a:spcPts val="235"/>
              </a:spcBef>
            </a:pPr>
            <a:r>
              <a:rPr sz="2000" b="1" spc="-5" dirty="0">
                <a:solidFill>
                  <a:srgbClr val="FF0000"/>
                </a:solidFill>
                <a:latin typeface="Times New Roman"/>
                <a:cs typeface="Times New Roman"/>
              </a:rPr>
              <a:t>Makam tazminatı: </a:t>
            </a:r>
            <a:r>
              <a:rPr lang="tr-TR" sz="2000" spc="-5" dirty="0" smtClean="0">
                <a:solidFill>
                  <a:schemeClr val="accent2">
                    <a:lumMod val="50000"/>
                  </a:schemeClr>
                </a:solidFill>
                <a:latin typeface="Times New Roman"/>
                <a:cs typeface="Times New Roman"/>
              </a:rPr>
              <a:t>İdari personel için, </a:t>
            </a:r>
            <a:r>
              <a:rPr lang="tr-TR" sz="2000" dirty="0" smtClean="0">
                <a:solidFill>
                  <a:srgbClr val="006FC0"/>
                </a:solidFill>
                <a:latin typeface="Times New Roman"/>
                <a:cs typeface="Times New Roman"/>
              </a:rPr>
              <a:t>657 </a:t>
            </a:r>
            <a:r>
              <a:rPr lang="tr-TR" sz="2000" spc="-5" dirty="0" smtClean="0">
                <a:solidFill>
                  <a:srgbClr val="006FC0"/>
                </a:solidFill>
                <a:latin typeface="Times New Roman"/>
                <a:cs typeface="Times New Roman"/>
              </a:rPr>
              <a:t>sayılı  Kanunun </a:t>
            </a:r>
            <a:r>
              <a:rPr lang="tr-TR" sz="2000" u="heavy" spc="-5" dirty="0" smtClean="0">
                <a:solidFill>
                  <a:srgbClr val="996600"/>
                </a:solidFill>
                <a:uFill>
                  <a:solidFill>
                    <a:srgbClr val="996600"/>
                  </a:solidFill>
                </a:uFill>
                <a:latin typeface="Times New Roman"/>
                <a:cs typeface="Times New Roman"/>
              </a:rPr>
              <a:t>ek 26 </a:t>
            </a:r>
            <a:r>
              <a:rPr lang="tr-TR" sz="2000" u="heavy" spc="-5" dirty="0" err="1" smtClean="0">
                <a:solidFill>
                  <a:srgbClr val="996600"/>
                </a:solidFill>
                <a:uFill>
                  <a:solidFill>
                    <a:srgbClr val="996600"/>
                  </a:solidFill>
                </a:uFill>
                <a:latin typeface="Times New Roman"/>
                <a:cs typeface="Times New Roman"/>
              </a:rPr>
              <a:t>ncı</a:t>
            </a:r>
            <a:r>
              <a:rPr lang="tr-TR" sz="2000" spc="-5" dirty="0" smtClean="0">
                <a:solidFill>
                  <a:srgbClr val="996600"/>
                </a:solidFill>
                <a:latin typeface="Times New Roman"/>
                <a:cs typeface="Times New Roman"/>
              </a:rPr>
              <a:t> </a:t>
            </a:r>
            <a:r>
              <a:rPr lang="tr-TR" sz="2000" spc="-5" dirty="0" smtClean="0">
                <a:solidFill>
                  <a:srgbClr val="006FC0"/>
                </a:solidFill>
                <a:latin typeface="Times New Roman"/>
                <a:cs typeface="Times New Roman"/>
              </a:rPr>
              <a:t>maddesi ve bu Kanuna ekli </a:t>
            </a:r>
            <a:r>
              <a:rPr lang="tr-TR" sz="2000" u="heavy" spc="-5" dirty="0" smtClean="0">
                <a:solidFill>
                  <a:srgbClr val="996600"/>
                </a:solidFill>
                <a:uFill>
                  <a:solidFill>
                    <a:srgbClr val="996600"/>
                  </a:solidFill>
                </a:uFill>
                <a:latin typeface="Times New Roman"/>
                <a:cs typeface="Times New Roman"/>
              </a:rPr>
              <a:t>IV sayılı Cetvelde,</a:t>
            </a:r>
            <a:r>
              <a:rPr lang="tr-TR" sz="2000" spc="-60" dirty="0" smtClean="0">
                <a:solidFill>
                  <a:srgbClr val="006FC0"/>
                </a:solidFill>
                <a:latin typeface="Times New Roman"/>
                <a:cs typeface="Times New Roman"/>
              </a:rPr>
              <a:t> akademik personel ise </a:t>
            </a:r>
            <a:r>
              <a:rPr sz="2000" dirty="0" smtClean="0">
                <a:solidFill>
                  <a:srgbClr val="006FC0"/>
                </a:solidFill>
                <a:latin typeface="Times New Roman"/>
                <a:cs typeface="Times New Roman"/>
              </a:rPr>
              <a:t>2914 </a:t>
            </a:r>
            <a:r>
              <a:rPr sz="2000" spc="-5" dirty="0">
                <a:solidFill>
                  <a:srgbClr val="006FC0"/>
                </a:solidFill>
                <a:latin typeface="Times New Roman"/>
                <a:cs typeface="Times New Roman"/>
              </a:rPr>
              <a:t>sayılı Kanunun </a:t>
            </a:r>
            <a:r>
              <a:rPr sz="2000" u="heavy" spc="-5" dirty="0">
                <a:solidFill>
                  <a:srgbClr val="996600"/>
                </a:solidFill>
                <a:uFill>
                  <a:solidFill>
                    <a:srgbClr val="996600"/>
                  </a:solidFill>
                </a:uFill>
                <a:latin typeface="Times New Roman"/>
                <a:cs typeface="Times New Roman"/>
              </a:rPr>
              <a:t>ek 2 </a:t>
            </a:r>
            <a:r>
              <a:rPr sz="2000" u="heavy" spc="-5" dirty="0" err="1">
                <a:solidFill>
                  <a:srgbClr val="996600"/>
                </a:solidFill>
                <a:uFill>
                  <a:solidFill>
                    <a:srgbClr val="996600"/>
                  </a:solidFill>
                </a:uFill>
                <a:latin typeface="Times New Roman"/>
                <a:cs typeface="Times New Roman"/>
              </a:rPr>
              <a:t>nci</a:t>
            </a:r>
            <a:r>
              <a:rPr sz="2000" u="heavy" spc="-5" dirty="0">
                <a:solidFill>
                  <a:srgbClr val="996600"/>
                </a:solidFill>
                <a:uFill>
                  <a:solidFill>
                    <a:srgbClr val="996600"/>
                  </a:solidFill>
                </a:uFill>
                <a:latin typeface="Times New Roman"/>
                <a:cs typeface="Times New Roman"/>
              </a:rPr>
              <a:t> </a:t>
            </a:r>
            <a:r>
              <a:rPr sz="2000" u="heavy" spc="-5" dirty="0" err="1" smtClean="0">
                <a:solidFill>
                  <a:srgbClr val="996600"/>
                </a:solidFill>
                <a:uFill>
                  <a:solidFill>
                    <a:srgbClr val="996600"/>
                  </a:solidFill>
                </a:uFill>
                <a:latin typeface="Times New Roman"/>
                <a:cs typeface="Times New Roman"/>
              </a:rPr>
              <a:t>madde</a:t>
            </a:r>
            <a:r>
              <a:rPr sz="2000" spc="-5" dirty="0" err="1" smtClean="0">
                <a:solidFill>
                  <a:srgbClr val="006FC0"/>
                </a:solidFill>
                <a:latin typeface="Times New Roman"/>
                <a:cs typeface="Times New Roman"/>
              </a:rPr>
              <a:t>si</a:t>
            </a:r>
            <a:r>
              <a:rPr lang="tr-TR" sz="2000" spc="-5" dirty="0" smtClean="0">
                <a:solidFill>
                  <a:srgbClr val="006FC0"/>
                </a:solidFill>
                <a:latin typeface="Times New Roman"/>
                <a:cs typeface="Times New Roman"/>
              </a:rPr>
              <a:t> ve bu kanuna</a:t>
            </a:r>
            <a:r>
              <a:rPr sz="2000" spc="-5" dirty="0" smtClean="0">
                <a:solidFill>
                  <a:srgbClr val="006FC0"/>
                </a:solidFill>
                <a:latin typeface="Times New Roman"/>
                <a:cs typeface="Times New Roman"/>
              </a:rPr>
              <a:t> </a:t>
            </a:r>
            <a:r>
              <a:rPr sz="2000" u="heavy" spc="-5" dirty="0" err="1">
                <a:solidFill>
                  <a:srgbClr val="996600"/>
                </a:solidFill>
                <a:uFill>
                  <a:solidFill>
                    <a:srgbClr val="996600"/>
                  </a:solidFill>
                </a:uFill>
                <a:latin typeface="Times New Roman"/>
                <a:cs typeface="Times New Roman"/>
              </a:rPr>
              <a:t>ekli</a:t>
            </a:r>
            <a:r>
              <a:rPr sz="2000" u="heavy" spc="-5" dirty="0">
                <a:solidFill>
                  <a:srgbClr val="996600"/>
                </a:solidFill>
                <a:uFill>
                  <a:solidFill>
                    <a:srgbClr val="996600"/>
                  </a:solidFill>
                </a:uFill>
                <a:latin typeface="Times New Roman"/>
                <a:cs typeface="Times New Roman"/>
              </a:rPr>
              <a:t> </a:t>
            </a:r>
            <a:r>
              <a:rPr lang="tr-TR" sz="2000" u="heavy" spc="-5" dirty="0" smtClean="0">
                <a:solidFill>
                  <a:srgbClr val="996600"/>
                </a:solidFill>
                <a:uFill>
                  <a:solidFill>
                    <a:srgbClr val="996600"/>
                  </a:solidFill>
                </a:uFill>
                <a:latin typeface="Times New Roman"/>
                <a:cs typeface="Times New Roman"/>
              </a:rPr>
              <a:t>makam </a:t>
            </a:r>
            <a:r>
              <a:rPr lang="tr-TR" sz="2000" u="heavy" spc="-5" dirty="0" err="1" smtClean="0">
                <a:solidFill>
                  <a:srgbClr val="996600"/>
                </a:solidFill>
                <a:uFill>
                  <a:solidFill>
                    <a:srgbClr val="996600"/>
                  </a:solidFill>
                </a:uFill>
                <a:latin typeface="Times New Roman"/>
                <a:cs typeface="Times New Roman"/>
              </a:rPr>
              <a:t>taminatı</a:t>
            </a:r>
            <a:r>
              <a:rPr lang="tr-TR" sz="2000" u="heavy" spc="-5" dirty="0" smtClean="0">
                <a:solidFill>
                  <a:srgbClr val="996600"/>
                </a:solidFill>
                <a:uFill>
                  <a:solidFill>
                    <a:srgbClr val="996600"/>
                  </a:solidFill>
                </a:uFill>
                <a:latin typeface="Times New Roman"/>
                <a:cs typeface="Times New Roman"/>
              </a:rPr>
              <a:t> </a:t>
            </a:r>
            <a:r>
              <a:rPr sz="2000" u="heavy" spc="-5" dirty="0" err="1" smtClean="0">
                <a:solidFill>
                  <a:srgbClr val="996600"/>
                </a:solidFill>
                <a:uFill>
                  <a:solidFill>
                    <a:srgbClr val="996600"/>
                  </a:solidFill>
                </a:uFill>
                <a:latin typeface="Times New Roman"/>
                <a:cs typeface="Times New Roman"/>
              </a:rPr>
              <a:t>cetvel</a:t>
            </a:r>
            <a:r>
              <a:rPr lang="tr-TR" sz="2000" u="heavy" spc="-5" dirty="0" smtClean="0">
                <a:solidFill>
                  <a:srgbClr val="996600"/>
                </a:solidFill>
                <a:uFill>
                  <a:solidFill>
                    <a:srgbClr val="996600"/>
                  </a:solidFill>
                </a:uFill>
                <a:latin typeface="Times New Roman"/>
                <a:cs typeface="Times New Roman"/>
              </a:rPr>
              <a:t>inde</a:t>
            </a:r>
            <a:r>
              <a:rPr sz="2000" spc="-5" dirty="0" smtClean="0">
                <a:solidFill>
                  <a:srgbClr val="996600"/>
                </a:solidFill>
                <a:latin typeface="Times New Roman"/>
                <a:cs typeface="Times New Roman"/>
              </a:rPr>
              <a:t> </a:t>
            </a:r>
            <a:r>
              <a:rPr sz="2000" spc="-5" dirty="0">
                <a:solidFill>
                  <a:srgbClr val="006FC0"/>
                </a:solidFill>
                <a:latin typeface="Times New Roman"/>
                <a:cs typeface="Times New Roman"/>
              </a:rPr>
              <a:t>kadro </a:t>
            </a:r>
            <a:r>
              <a:rPr sz="2000" dirty="0">
                <a:solidFill>
                  <a:srgbClr val="006FC0"/>
                </a:solidFill>
                <a:latin typeface="Times New Roman"/>
                <a:cs typeface="Times New Roman"/>
              </a:rPr>
              <a:t>ve </a:t>
            </a:r>
            <a:r>
              <a:rPr sz="2000" spc="-5" dirty="0">
                <a:solidFill>
                  <a:srgbClr val="006FC0"/>
                </a:solidFill>
                <a:latin typeface="Times New Roman"/>
                <a:cs typeface="Times New Roman"/>
              </a:rPr>
              <a:t>görev unvanlarına  </a:t>
            </a:r>
            <a:r>
              <a:rPr sz="2000" dirty="0" err="1">
                <a:solidFill>
                  <a:srgbClr val="006FC0"/>
                </a:solidFill>
                <a:latin typeface="Times New Roman"/>
                <a:cs typeface="Times New Roman"/>
              </a:rPr>
              <a:t>göre</a:t>
            </a:r>
            <a:r>
              <a:rPr sz="2000" dirty="0">
                <a:solidFill>
                  <a:srgbClr val="006FC0"/>
                </a:solidFill>
                <a:latin typeface="Times New Roman"/>
                <a:cs typeface="Times New Roman"/>
              </a:rPr>
              <a:t> </a:t>
            </a:r>
            <a:r>
              <a:rPr sz="2000" spc="-70" dirty="0" err="1" smtClean="0">
                <a:solidFill>
                  <a:srgbClr val="006FC0"/>
                </a:solidFill>
                <a:latin typeface="Times New Roman"/>
                <a:cs typeface="Times New Roman"/>
              </a:rPr>
              <a:t>belirlenmi</a:t>
            </a:r>
            <a:r>
              <a:rPr lang="tr-TR" sz="2000" spc="-70" dirty="0" smtClean="0">
                <a:solidFill>
                  <a:srgbClr val="006FC0"/>
                </a:solidFill>
                <a:latin typeface="Times New Roman"/>
                <a:cs typeface="Times New Roman"/>
              </a:rPr>
              <a:t>ş</a:t>
            </a:r>
            <a:r>
              <a:rPr sz="2000" spc="-70" dirty="0" smtClean="0">
                <a:solidFill>
                  <a:srgbClr val="006FC0"/>
                </a:solidFill>
                <a:latin typeface="Times New Roman"/>
                <a:cs typeface="Times New Roman"/>
              </a:rPr>
              <a:t> </a:t>
            </a:r>
            <a:r>
              <a:rPr sz="2000" spc="-5" dirty="0">
                <a:solidFill>
                  <a:srgbClr val="006FC0"/>
                </a:solidFill>
                <a:latin typeface="Times New Roman"/>
                <a:cs typeface="Times New Roman"/>
              </a:rPr>
              <a:t>makam tazminatı </a:t>
            </a:r>
            <a:r>
              <a:rPr sz="2000" spc="-10" dirty="0">
                <a:solidFill>
                  <a:srgbClr val="006FC0"/>
                </a:solidFill>
                <a:latin typeface="Times New Roman"/>
                <a:cs typeface="Times New Roman"/>
              </a:rPr>
              <a:t>gösterge </a:t>
            </a:r>
            <a:r>
              <a:rPr sz="2000" spc="-5" dirty="0">
                <a:solidFill>
                  <a:srgbClr val="006FC0"/>
                </a:solidFill>
                <a:latin typeface="Times New Roman"/>
                <a:cs typeface="Times New Roman"/>
              </a:rPr>
              <a:t>rakamıyla </a:t>
            </a:r>
            <a:r>
              <a:rPr sz="2000" dirty="0">
                <a:solidFill>
                  <a:srgbClr val="006FC0"/>
                </a:solidFill>
                <a:latin typeface="Times New Roman"/>
                <a:cs typeface="Times New Roman"/>
              </a:rPr>
              <a:t>aylık </a:t>
            </a:r>
            <a:r>
              <a:rPr sz="2000" spc="-5" dirty="0">
                <a:solidFill>
                  <a:srgbClr val="006FC0"/>
                </a:solidFill>
                <a:latin typeface="Times New Roman"/>
                <a:cs typeface="Times New Roman"/>
              </a:rPr>
              <a:t>katsayısının  çarpımı </a:t>
            </a:r>
            <a:r>
              <a:rPr sz="2000" dirty="0">
                <a:solidFill>
                  <a:srgbClr val="006FC0"/>
                </a:solidFill>
                <a:latin typeface="Times New Roman"/>
                <a:cs typeface="Times New Roman"/>
              </a:rPr>
              <a:t>suretiyle</a:t>
            </a:r>
            <a:r>
              <a:rPr sz="2000" spc="20" dirty="0">
                <a:solidFill>
                  <a:srgbClr val="006FC0"/>
                </a:solidFill>
                <a:latin typeface="Times New Roman"/>
                <a:cs typeface="Times New Roman"/>
              </a:rPr>
              <a:t> </a:t>
            </a:r>
            <a:r>
              <a:rPr sz="2000" spc="-10" dirty="0" err="1">
                <a:solidFill>
                  <a:srgbClr val="006FC0"/>
                </a:solidFill>
                <a:latin typeface="Times New Roman"/>
                <a:cs typeface="Times New Roman"/>
              </a:rPr>
              <a:t>hesaplanmaktadır</a:t>
            </a:r>
            <a:r>
              <a:rPr sz="2000" spc="-10" dirty="0" smtClean="0">
                <a:solidFill>
                  <a:srgbClr val="006FC0"/>
                </a:solidFill>
                <a:latin typeface="Times New Roman"/>
                <a:cs typeface="Times New Roman"/>
              </a:rPr>
              <a:t>.</a:t>
            </a:r>
            <a:endParaRPr lang="tr-TR" sz="2000" spc="-10" dirty="0" smtClean="0">
              <a:solidFill>
                <a:srgbClr val="006FC0"/>
              </a:solidFill>
              <a:latin typeface="Times New Roman"/>
              <a:cs typeface="Times New Roman"/>
            </a:endParaRPr>
          </a:p>
          <a:p>
            <a:pPr marL="12700" marR="5080" indent="358140" algn="just">
              <a:lnSpc>
                <a:spcPct val="94700"/>
              </a:lnSpc>
              <a:spcBef>
                <a:spcPts val="235"/>
              </a:spcBef>
            </a:pPr>
            <a:endParaRPr sz="2000" dirty="0">
              <a:latin typeface="Times New Roman"/>
              <a:cs typeface="Times New Roman"/>
            </a:endParaRPr>
          </a:p>
          <a:p>
            <a:pPr marL="129539">
              <a:lnSpc>
                <a:spcPct val="100000"/>
              </a:lnSpc>
              <a:tabLst>
                <a:tab pos="3187700" algn="l"/>
              </a:tabLst>
            </a:pPr>
            <a:r>
              <a:rPr sz="2000" spc="-5" dirty="0">
                <a:solidFill>
                  <a:srgbClr val="FF0000"/>
                </a:solidFill>
                <a:latin typeface="Times New Roman"/>
                <a:cs typeface="Times New Roman"/>
              </a:rPr>
              <a:t>	</a:t>
            </a:r>
            <a:endParaRPr sz="2000" dirty="0">
              <a:latin typeface="Times New Roman"/>
              <a:cs typeface="Times New Roman"/>
            </a:endParaRPr>
          </a:p>
        </p:txBody>
      </p:sp>
      <p:sp>
        <p:nvSpPr>
          <p:cNvPr id="8" name="object 8"/>
          <p:cNvSpPr/>
          <p:nvPr/>
        </p:nvSpPr>
        <p:spPr>
          <a:xfrm>
            <a:off x="3962400" y="3124200"/>
            <a:ext cx="2465705" cy="1196975"/>
          </a:xfrm>
          <a:custGeom>
            <a:avLst/>
            <a:gdLst/>
            <a:ahLst/>
            <a:cxnLst/>
            <a:rect l="l" t="t" r="r" b="b"/>
            <a:pathLst>
              <a:path w="2465704" h="1196975">
                <a:moveTo>
                  <a:pt x="2465451" y="593089"/>
                </a:moveTo>
                <a:lnTo>
                  <a:pt x="0" y="593089"/>
                </a:lnTo>
                <a:lnTo>
                  <a:pt x="1232662" y="1196975"/>
                </a:lnTo>
                <a:lnTo>
                  <a:pt x="2465451" y="593089"/>
                </a:lnTo>
                <a:close/>
              </a:path>
              <a:path w="2465704" h="1196975">
                <a:moveTo>
                  <a:pt x="1848992" y="0"/>
                </a:moveTo>
                <a:lnTo>
                  <a:pt x="616330" y="0"/>
                </a:lnTo>
                <a:lnTo>
                  <a:pt x="616330" y="593089"/>
                </a:lnTo>
                <a:lnTo>
                  <a:pt x="1848992" y="593089"/>
                </a:lnTo>
                <a:lnTo>
                  <a:pt x="1848992"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9" name="object 9"/>
          <p:cNvSpPr/>
          <p:nvPr/>
        </p:nvSpPr>
        <p:spPr>
          <a:xfrm>
            <a:off x="3962400" y="3124200"/>
            <a:ext cx="2465705" cy="1196975"/>
          </a:xfrm>
          <a:custGeom>
            <a:avLst/>
            <a:gdLst/>
            <a:ahLst/>
            <a:cxnLst/>
            <a:rect l="l" t="t" r="r" b="b"/>
            <a:pathLst>
              <a:path w="2465704" h="1196975">
                <a:moveTo>
                  <a:pt x="0" y="593089"/>
                </a:moveTo>
                <a:lnTo>
                  <a:pt x="616330" y="593089"/>
                </a:lnTo>
                <a:lnTo>
                  <a:pt x="616330" y="0"/>
                </a:lnTo>
                <a:lnTo>
                  <a:pt x="1848992" y="0"/>
                </a:lnTo>
                <a:lnTo>
                  <a:pt x="1848992" y="593089"/>
                </a:lnTo>
                <a:lnTo>
                  <a:pt x="2465451" y="593089"/>
                </a:lnTo>
                <a:lnTo>
                  <a:pt x="1232662" y="1196975"/>
                </a:lnTo>
                <a:lnTo>
                  <a:pt x="0" y="593089"/>
                </a:lnTo>
                <a:close/>
              </a:path>
            </a:pathLst>
          </a:custGeom>
          <a:ln w="25400">
            <a:solidFill>
              <a:srgbClr val="946E00"/>
            </a:solidFill>
          </a:ln>
        </p:spPr>
        <p:txBody>
          <a:bodyPr wrap="square" lIns="0" tIns="0" rIns="0" bIns="0" rtlCol="0"/>
          <a:lstStyle/>
          <a:p>
            <a:endParaRPr/>
          </a:p>
        </p:txBody>
      </p:sp>
      <p:sp>
        <p:nvSpPr>
          <p:cNvPr id="10" name="object 10"/>
          <p:cNvSpPr txBox="1"/>
          <p:nvPr/>
        </p:nvSpPr>
        <p:spPr>
          <a:xfrm>
            <a:off x="4667503" y="3187954"/>
            <a:ext cx="1056640" cy="756920"/>
          </a:xfrm>
          <a:prstGeom prst="rect">
            <a:avLst/>
          </a:prstGeom>
        </p:spPr>
        <p:txBody>
          <a:bodyPr vert="horz" wrap="square" lIns="0" tIns="12065" rIns="0" bIns="0" rtlCol="0">
            <a:spAutoFit/>
          </a:bodyPr>
          <a:lstStyle/>
          <a:p>
            <a:pPr marL="12700" marR="5080" indent="3810" algn="ctr">
              <a:lnSpc>
                <a:spcPct val="100000"/>
              </a:lnSpc>
              <a:spcBef>
                <a:spcPts val="95"/>
              </a:spcBef>
            </a:pPr>
            <a:r>
              <a:rPr sz="1600" b="1" spc="-5" dirty="0">
                <a:solidFill>
                  <a:srgbClr val="FF0000"/>
                </a:solidFill>
                <a:latin typeface="Times New Roman"/>
                <a:cs typeface="Times New Roman"/>
              </a:rPr>
              <a:t>Kesintiler  </a:t>
            </a:r>
            <a:r>
              <a:rPr sz="1600" b="1" spc="-5" dirty="0">
                <a:latin typeface="Times New Roman"/>
                <a:cs typeface="Times New Roman"/>
              </a:rPr>
              <a:t>(Sosyal</a:t>
            </a:r>
            <a:r>
              <a:rPr sz="1600" b="1" spc="-55" dirty="0">
                <a:latin typeface="Times New Roman"/>
                <a:cs typeface="Times New Roman"/>
              </a:rPr>
              <a:t> </a:t>
            </a:r>
            <a:r>
              <a:rPr sz="1600" b="1" spc="-25" dirty="0">
                <a:latin typeface="Times New Roman"/>
                <a:cs typeface="Times New Roman"/>
              </a:rPr>
              <a:t>güv.  </a:t>
            </a:r>
            <a:r>
              <a:rPr sz="1600" b="1" spc="-5" dirty="0">
                <a:latin typeface="Times New Roman"/>
                <a:cs typeface="Times New Roman"/>
              </a:rPr>
              <a:t>açısından)</a:t>
            </a:r>
            <a:endParaRPr sz="1600" dirty="0">
              <a:latin typeface="Times New Roman"/>
              <a:cs typeface="Times New Roman"/>
            </a:endParaRPr>
          </a:p>
        </p:txBody>
      </p:sp>
      <p:sp>
        <p:nvSpPr>
          <p:cNvPr id="11" name="object 11"/>
          <p:cNvSpPr/>
          <p:nvPr/>
        </p:nvSpPr>
        <p:spPr>
          <a:xfrm>
            <a:off x="1739900" y="3568700"/>
            <a:ext cx="1407287" cy="863600"/>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2063242" y="3674745"/>
            <a:ext cx="761365" cy="635635"/>
          </a:xfrm>
          <a:prstGeom prst="rect">
            <a:avLst/>
          </a:prstGeom>
        </p:spPr>
        <p:txBody>
          <a:bodyPr vert="horz" wrap="square" lIns="0" tIns="12700" rIns="0" bIns="0" rtlCol="0">
            <a:spAutoFit/>
          </a:bodyPr>
          <a:lstStyle/>
          <a:p>
            <a:pPr marL="105410" marR="5080" indent="-93345">
              <a:lnSpc>
                <a:spcPct val="100000"/>
              </a:lnSpc>
              <a:spcBef>
                <a:spcPts val="100"/>
              </a:spcBef>
            </a:pPr>
            <a:r>
              <a:rPr sz="2000" dirty="0" err="1">
                <a:solidFill>
                  <a:srgbClr val="006FC0"/>
                </a:solidFill>
                <a:latin typeface="Times New Roman"/>
                <a:cs typeface="Times New Roman"/>
              </a:rPr>
              <a:t>Sig</a:t>
            </a:r>
            <a:r>
              <a:rPr sz="2000" spc="5" dirty="0" err="1">
                <a:solidFill>
                  <a:srgbClr val="006FC0"/>
                </a:solidFill>
                <a:latin typeface="Times New Roman"/>
                <a:cs typeface="Times New Roman"/>
              </a:rPr>
              <a:t>o</a:t>
            </a:r>
            <a:r>
              <a:rPr sz="2000" dirty="0" err="1">
                <a:solidFill>
                  <a:srgbClr val="006FC0"/>
                </a:solidFill>
                <a:latin typeface="Times New Roman"/>
                <a:cs typeface="Times New Roman"/>
              </a:rPr>
              <a:t>rta</a:t>
            </a:r>
            <a:r>
              <a:rPr sz="2000" dirty="0">
                <a:solidFill>
                  <a:srgbClr val="006FC0"/>
                </a:solidFill>
                <a:latin typeface="Times New Roman"/>
                <a:cs typeface="Times New Roman"/>
              </a:rPr>
              <a:t>  </a:t>
            </a:r>
            <a:r>
              <a:rPr lang="tr-TR" sz="2000" dirty="0" smtClean="0">
                <a:solidFill>
                  <a:srgbClr val="006FC0"/>
                </a:solidFill>
                <a:latin typeface="Times New Roman"/>
                <a:cs typeface="Times New Roman"/>
              </a:rPr>
              <a:t>P</a:t>
            </a:r>
            <a:r>
              <a:rPr sz="2000" spc="-5" dirty="0" err="1" smtClean="0">
                <a:solidFill>
                  <a:srgbClr val="006FC0"/>
                </a:solidFill>
                <a:latin typeface="Times New Roman"/>
                <a:cs typeface="Times New Roman"/>
              </a:rPr>
              <a:t>rimi</a:t>
            </a:r>
            <a:endParaRPr sz="2000" dirty="0">
              <a:latin typeface="Times New Roman"/>
              <a:cs typeface="Times New Roman"/>
            </a:endParaRPr>
          </a:p>
        </p:txBody>
      </p:sp>
      <p:sp>
        <p:nvSpPr>
          <p:cNvPr id="13" name="object 13"/>
          <p:cNvSpPr/>
          <p:nvPr/>
        </p:nvSpPr>
        <p:spPr>
          <a:xfrm>
            <a:off x="7086600" y="3733800"/>
            <a:ext cx="1334134" cy="873759"/>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7391400" y="3886200"/>
            <a:ext cx="758190" cy="635635"/>
          </a:xfrm>
          <a:prstGeom prst="rect">
            <a:avLst/>
          </a:prstGeom>
        </p:spPr>
        <p:txBody>
          <a:bodyPr vert="horz" wrap="square" lIns="0" tIns="12700" rIns="0" bIns="0" rtlCol="0">
            <a:spAutoFit/>
          </a:bodyPr>
          <a:lstStyle/>
          <a:p>
            <a:pPr marL="33655" marR="5080" indent="-2159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15" name="object 15"/>
          <p:cNvSpPr/>
          <p:nvPr/>
        </p:nvSpPr>
        <p:spPr>
          <a:xfrm>
            <a:off x="2933700" y="4027551"/>
            <a:ext cx="1917700" cy="1025525"/>
          </a:xfrm>
          <a:custGeom>
            <a:avLst/>
            <a:gdLst/>
            <a:ahLst/>
            <a:cxnLst/>
            <a:rect l="l" t="t" r="r" b="b"/>
            <a:pathLst>
              <a:path w="1917700" h="1025525">
                <a:moveTo>
                  <a:pt x="512825" y="0"/>
                </a:moveTo>
                <a:lnTo>
                  <a:pt x="0" y="512699"/>
                </a:lnTo>
                <a:lnTo>
                  <a:pt x="512825" y="1025525"/>
                </a:lnTo>
                <a:lnTo>
                  <a:pt x="512825" y="769112"/>
                </a:lnTo>
                <a:lnTo>
                  <a:pt x="1917700" y="769112"/>
                </a:lnTo>
                <a:lnTo>
                  <a:pt x="1917700" y="256286"/>
                </a:lnTo>
                <a:lnTo>
                  <a:pt x="512825" y="256286"/>
                </a:lnTo>
                <a:lnTo>
                  <a:pt x="512825" y="0"/>
                </a:lnTo>
                <a:close/>
              </a:path>
            </a:pathLst>
          </a:custGeom>
          <a:solidFill>
            <a:srgbClr val="CCFFCC"/>
          </a:solidFill>
        </p:spPr>
        <p:txBody>
          <a:bodyPr wrap="square" lIns="0" tIns="0" rIns="0" bIns="0" rtlCol="0"/>
          <a:lstStyle/>
          <a:p>
            <a:endParaRPr/>
          </a:p>
        </p:txBody>
      </p:sp>
      <p:sp>
        <p:nvSpPr>
          <p:cNvPr id="16" name="object 16"/>
          <p:cNvSpPr/>
          <p:nvPr/>
        </p:nvSpPr>
        <p:spPr>
          <a:xfrm>
            <a:off x="2933700" y="4027551"/>
            <a:ext cx="1917700" cy="1025525"/>
          </a:xfrm>
          <a:custGeom>
            <a:avLst/>
            <a:gdLst/>
            <a:ahLst/>
            <a:cxnLst/>
            <a:rect l="l" t="t" r="r" b="b"/>
            <a:pathLst>
              <a:path w="1917700" h="1025525">
                <a:moveTo>
                  <a:pt x="0" y="512699"/>
                </a:moveTo>
                <a:lnTo>
                  <a:pt x="512825" y="0"/>
                </a:lnTo>
                <a:lnTo>
                  <a:pt x="512825" y="256286"/>
                </a:lnTo>
                <a:lnTo>
                  <a:pt x="1917700" y="256286"/>
                </a:lnTo>
                <a:lnTo>
                  <a:pt x="1917700" y="769112"/>
                </a:lnTo>
                <a:lnTo>
                  <a:pt x="512825" y="769112"/>
                </a:lnTo>
                <a:lnTo>
                  <a:pt x="512825" y="1025525"/>
                </a:lnTo>
                <a:lnTo>
                  <a:pt x="0" y="512699"/>
                </a:lnTo>
                <a:close/>
              </a:path>
            </a:pathLst>
          </a:custGeom>
          <a:ln w="25400">
            <a:solidFill>
              <a:srgbClr val="946E00"/>
            </a:solidFill>
          </a:ln>
        </p:spPr>
        <p:style>
          <a:lnRef idx="0">
            <a:scrgbClr r="0" g="0" b="0"/>
          </a:lnRef>
          <a:fillRef idx="1001">
            <a:schemeClr val="lt2"/>
          </a:fillRef>
          <a:effectRef idx="0">
            <a:scrgbClr r="0" g="0" b="0"/>
          </a:effectRef>
          <a:fontRef idx="major"/>
        </p:style>
        <p:txBody>
          <a:bodyPr wrap="square" lIns="0" tIns="0" rIns="0" bIns="0" rtlCol="0"/>
          <a:lstStyle/>
          <a:p>
            <a:endParaRPr/>
          </a:p>
        </p:txBody>
      </p:sp>
      <p:sp>
        <p:nvSpPr>
          <p:cNvPr id="17" name="object 17"/>
          <p:cNvSpPr txBox="1"/>
          <p:nvPr/>
        </p:nvSpPr>
        <p:spPr>
          <a:xfrm>
            <a:off x="3433953" y="4278629"/>
            <a:ext cx="1172210" cy="513080"/>
          </a:xfrm>
          <a:prstGeom prst="rect">
            <a:avLst/>
          </a:prstGeom>
        </p:spPr>
        <p:txBody>
          <a:bodyPr vert="horz" wrap="square" lIns="0" tIns="12065" rIns="0" bIns="0" rtlCol="0">
            <a:spAutoFit/>
          </a:bodyPr>
          <a:lstStyle/>
          <a:p>
            <a:pPr marL="99695" marR="5080" indent="-87630">
              <a:lnSpc>
                <a:spcPct val="100000"/>
              </a:lnSpc>
              <a:spcBef>
                <a:spcPts val="95"/>
              </a:spcBef>
            </a:pPr>
            <a:r>
              <a:rPr sz="1600" spc="-5" dirty="0" smtClean="0">
                <a:solidFill>
                  <a:srgbClr val="FF0000"/>
                </a:solidFill>
                <a:latin typeface="Times New Roman"/>
                <a:cs typeface="Times New Roman"/>
              </a:rPr>
              <a:t>5510 </a:t>
            </a:r>
            <a:r>
              <a:rPr sz="1600" spc="-10" dirty="0" err="1" smtClean="0">
                <a:solidFill>
                  <a:srgbClr val="FF0000"/>
                </a:solidFill>
                <a:latin typeface="Times New Roman"/>
                <a:cs typeface="Times New Roman"/>
              </a:rPr>
              <a:t>sayılı</a:t>
            </a:r>
            <a:r>
              <a:rPr sz="1600" spc="-10" dirty="0" smtClean="0">
                <a:solidFill>
                  <a:srgbClr val="FF0000"/>
                </a:solidFill>
                <a:latin typeface="Times New Roman"/>
                <a:cs typeface="Times New Roman"/>
              </a:rPr>
              <a:t> K.  </a:t>
            </a:r>
            <a:r>
              <a:rPr sz="1600" spc="-35" dirty="0" err="1" smtClean="0">
                <a:solidFill>
                  <a:srgbClr val="FF0000"/>
                </a:solidFill>
                <a:latin typeface="Times New Roman"/>
                <a:cs typeface="Times New Roman"/>
              </a:rPr>
              <a:t>Tabi</a:t>
            </a:r>
            <a:r>
              <a:rPr sz="1600" spc="-20" dirty="0" smtClean="0">
                <a:solidFill>
                  <a:srgbClr val="FF0000"/>
                </a:solidFill>
                <a:latin typeface="Times New Roman"/>
                <a:cs typeface="Times New Roman"/>
              </a:rPr>
              <a:t> </a:t>
            </a:r>
            <a:r>
              <a:rPr sz="1600" spc="-5" dirty="0" err="1" smtClean="0">
                <a:solidFill>
                  <a:srgbClr val="FF0000"/>
                </a:solidFill>
                <a:latin typeface="Times New Roman"/>
                <a:cs typeface="Times New Roman"/>
              </a:rPr>
              <a:t>olanlar</a:t>
            </a:r>
            <a:endParaRPr sz="1600" dirty="0">
              <a:latin typeface="Times New Roman"/>
              <a:cs typeface="Times New Roman"/>
            </a:endParaRPr>
          </a:p>
        </p:txBody>
      </p:sp>
      <p:sp>
        <p:nvSpPr>
          <p:cNvPr id="18" name="object 18"/>
          <p:cNvSpPr/>
          <p:nvPr/>
        </p:nvSpPr>
        <p:spPr>
          <a:xfrm>
            <a:off x="5486400" y="4016375"/>
            <a:ext cx="1676400" cy="1025525"/>
          </a:xfrm>
          <a:custGeom>
            <a:avLst/>
            <a:gdLst/>
            <a:ahLst/>
            <a:cxnLst/>
            <a:rect l="l" t="t" r="r" b="b"/>
            <a:pathLst>
              <a:path w="1676400" h="1025525">
                <a:moveTo>
                  <a:pt x="1163701" y="0"/>
                </a:moveTo>
                <a:lnTo>
                  <a:pt x="1163701" y="256412"/>
                </a:lnTo>
                <a:lnTo>
                  <a:pt x="0" y="256412"/>
                </a:lnTo>
                <a:lnTo>
                  <a:pt x="0" y="769112"/>
                </a:lnTo>
                <a:lnTo>
                  <a:pt x="1163701" y="769112"/>
                </a:lnTo>
                <a:lnTo>
                  <a:pt x="1163701" y="1025525"/>
                </a:lnTo>
                <a:lnTo>
                  <a:pt x="1676400" y="512825"/>
                </a:lnTo>
                <a:lnTo>
                  <a:pt x="1163701" y="0"/>
                </a:lnTo>
                <a:close/>
              </a:path>
            </a:pathLst>
          </a:custGeom>
        </p:spPr>
        <p:style>
          <a:lnRef idx="0">
            <a:scrgbClr r="0" g="0" b="0"/>
          </a:lnRef>
          <a:fillRef idx="1001">
            <a:schemeClr val="lt2"/>
          </a:fillRef>
          <a:effectRef idx="0">
            <a:scrgbClr r="0" g="0" b="0"/>
          </a:effectRef>
          <a:fontRef idx="major"/>
        </p:style>
        <p:txBody>
          <a:bodyPr wrap="square" lIns="0" tIns="0" rIns="0" bIns="0" rtlCol="0"/>
          <a:lstStyle/>
          <a:p>
            <a:endParaRPr/>
          </a:p>
        </p:txBody>
      </p:sp>
      <p:sp>
        <p:nvSpPr>
          <p:cNvPr id="19" name="object 19"/>
          <p:cNvSpPr/>
          <p:nvPr/>
        </p:nvSpPr>
        <p:spPr>
          <a:xfrm>
            <a:off x="5486400" y="4016375"/>
            <a:ext cx="1676400" cy="1025525"/>
          </a:xfrm>
          <a:custGeom>
            <a:avLst/>
            <a:gdLst/>
            <a:ahLst/>
            <a:cxnLst/>
            <a:rect l="l" t="t" r="r" b="b"/>
            <a:pathLst>
              <a:path w="1676400" h="1025525">
                <a:moveTo>
                  <a:pt x="0" y="256412"/>
                </a:moveTo>
                <a:lnTo>
                  <a:pt x="1163701" y="256412"/>
                </a:lnTo>
                <a:lnTo>
                  <a:pt x="1163701" y="0"/>
                </a:lnTo>
                <a:lnTo>
                  <a:pt x="1676400" y="512825"/>
                </a:lnTo>
                <a:lnTo>
                  <a:pt x="1163701" y="1025525"/>
                </a:lnTo>
                <a:lnTo>
                  <a:pt x="1163701" y="769112"/>
                </a:lnTo>
                <a:lnTo>
                  <a:pt x="0" y="769112"/>
                </a:lnTo>
                <a:lnTo>
                  <a:pt x="0" y="256412"/>
                </a:lnTo>
                <a:close/>
              </a:path>
            </a:pathLst>
          </a:custGeom>
          <a:ln w="25400">
            <a:solidFill>
              <a:srgbClr val="946E00"/>
            </a:solidFill>
          </a:ln>
        </p:spPr>
        <p:txBody>
          <a:bodyPr wrap="square" lIns="0" tIns="0" rIns="0" bIns="0" rtlCol="0"/>
          <a:lstStyle/>
          <a:p>
            <a:endParaRPr/>
          </a:p>
        </p:txBody>
      </p:sp>
      <p:sp>
        <p:nvSpPr>
          <p:cNvPr id="20" name="object 20"/>
          <p:cNvSpPr txBox="1"/>
          <p:nvPr/>
        </p:nvSpPr>
        <p:spPr>
          <a:xfrm>
            <a:off x="5610605" y="4267580"/>
            <a:ext cx="1172210" cy="513080"/>
          </a:xfrm>
          <a:prstGeom prst="rect">
            <a:avLst/>
          </a:prstGeom>
        </p:spPr>
        <p:txBody>
          <a:bodyPr vert="horz" wrap="square" lIns="0" tIns="12065" rIns="0" bIns="0" rtlCol="0">
            <a:spAutoFit/>
          </a:bodyPr>
          <a:lstStyle/>
          <a:p>
            <a:pPr marL="99060" marR="5080" indent="-86995">
              <a:lnSpc>
                <a:spcPct val="100000"/>
              </a:lnSpc>
              <a:spcBef>
                <a:spcPts val="95"/>
              </a:spcBef>
            </a:pPr>
            <a:r>
              <a:rPr sz="1600" spc="-5" dirty="0">
                <a:solidFill>
                  <a:srgbClr val="FF0000"/>
                </a:solidFill>
                <a:latin typeface="Times New Roman"/>
                <a:cs typeface="Times New Roman"/>
              </a:rPr>
              <a:t>5434 </a:t>
            </a:r>
            <a:r>
              <a:rPr sz="1600" spc="-10" dirty="0">
                <a:solidFill>
                  <a:srgbClr val="FF0000"/>
                </a:solidFill>
                <a:latin typeface="Times New Roman"/>
                <a:cs typeface="Times New Roman"/>
              </a:rPr>
              <a:t>sayılı K.  </a:t>
            </a:r>
            <a:r>
              <a:rPr sz="1600" spc="-35" dirty="0">
                <a:solidFill>
                  <a:srgbClr val="FF0000"/>
                </a:solidFill>
                <a:latin typeface="Times New Roman"/>
                <a:cs typeface="Times New Roman"/>
              </a:rPr>
              <a:t>Tabi</a:t>
            </a:r>
            <a:r>
              <a:rPr sz="1600" spc="-20" dirty="0">
                <a:solidFill>
                  <a:srgbClr val="FF0000"/>
                </a:solidFill>
                <a:latin typeface="Times New Roman"/>
                <a:cs typeface="Times New Roman"/>
              </a:rPr>
              <a:t> </a:t>
            </a:r>
            <a:r>
              <a:rPr sz="1600" spc="-5" dirty="0">
                <a:solidFill>
                  <a:srgbClr val="FF0000"/>
                </a:solidFill>
                <a:latin typeface="Times New Roman"/>
                <a:cs typeface="Times New Roman"/>
              </a:rPr>
              <a:t>olanlar</a:t>
            </a:r>
            <a:endParaRPr sz="1600" dirty="0">
              <a:latin typeface="Times New Roman"/>
              <a:cs typeface="Times New Roman"/>
            </a:endParaRPr>
          </a:p>
        </p:txBody>
      </p:sp>
      <p:sp>
        <p:nvSpPr>
          <p:cNvPr id="21" name="object 21"/>
          <p:cNvSpPr/>
          <p:nvPr/>
        </p:nvSpPr>
        <p:spPr>
          <a:xfrm>
            <a:off x="1752600" y="4648200"/>
            <a:ext cx="1382395" cy="925194"/>
          </a:xfrm>
          <a:custGeom>
            <a:avLst/>
            <a:gdLst/>
            <a:ahLst/>
            <a:cxnLst/>
            <a:rect l="l" t="t" r="r" b="b"/>
            <a:pathLst>
              <a:path w="1382395" h="925195">
                <a:moveTo>
                  <a:pt x="690880" y="0"/>
                </a:moveTo>
                <a:lnTo>
                  <a:pt x="634224" y="1533"/>
                </a:lnTo>
                <a:lnTo>
                  <a:pt x="578828" y="6055"/>
                </a:lnTo>
                <a:lnTo>
                  <a:pt x="524871" y="13445"/>
                </a:lnTo>
                <a:lnTo>
                  <a:pt x="472529" y="23585"/>
                </a:lnTo>
                <a:lnTo>
                  <a:pt x="421981" y="36355"/>
                </a:lnTo>
                <a:lnTo>
                  <a:pt x="373404" y="51637"/>
                </a:lnTo>
                <a:lnTo>
                  <a:pt x="326978" y="69310"/>
                </a:lnTo>
                <a:lnTo>
                  <a:pt x="282878" y="89257"/>
                </a:lnTo>
                <a:lnTo>
                  <a:pt x="241284" y="111358"/>
                </a:lnTo>
                <a:lnTo>
                  <a:pt x="202374" y="135493"/>
                </a:lnTo>
                <a:lnTo>
                  <a:pt x="166325" y="161543"/>
                </a:lnTo>
                <a:lnTo>
                  <a:pt x="133315" y="189390"/>
                </a:lnTo>
                <a:lnTo>
                  <a:pt x="103522" y="218914"/>
                </a:lnTo>
                <a:lnTo>
                  <a:pt x="77125" y="249996"/>
                </a:lnTo>
                <a:lnTo>
                  <a:pt x="54300" y="282517"/>
                </a:lnTo>
                <a:lnTo>
                  <a:pt x="35226" y="316358"/>
                </a:lnTo>
                <a:lnTo>
                  <a:pt x="20081" y="351399"/>
                </a:lnTo>
                <a:lnTo>
                  <a:pt x="2290" y="424606"/>
                </a:lnTo>
                <a:lnTo>
                  <a:pt x="0" y="462533"/>
                </a:lnTo>
                <a:lnTo>
                  <a:pt x="2290" y="500479"/>
                </a:lnTo>
                <a:lnTo>
                  <a:pt x="20081" y="573717"/>
                </a:lnTo>
                <a:lnTo>
                  <a:pt x="35226" y="608771"/>
                </a:lnTo>
                <a:lnTo>
                  <a:pt x="54300" y="642623"/>
                </a:lnTo>
                <a:lnTo>
                  <a:pt x="77125" y="675154"/>
                </a:lnTo>
                <a:lnTo>
                  <a:pt x="103522" y="706245"/>
                </a:lnTo>
                <a:lnTo>
                  <a:pt x="133315" y="735777"/>
                </a:lnTo>
                <a:lnTo>
                  <a:pt x="166325" y="763630"/>
                </a:lnTo>
                <a:lnTo>
                  <a:pt x="202374" y="789686"/>
                </a:lnTo>
                <a:lnTo>
                  <a:pt x="241284" y="813825"/>
                </a:lnTo>
                <a:lnTo>
                  <a:pt x="282878" y="835929"/>
                </a:lnTo>
                <a:lnTo>
                  <a:pt x="326978" y="855878"/>
                </a:lnTo>
                <a:lnTo>
                  <a:pt x="373404" y="873554"/>
                </a:lnTo>
                <a:lnTo>
                  <a:pt x="421981" y="888837"/>
                </a:lnTo>
                <a:lnTo>
                  <a:pt x="472529" y="901608"/>
                </a:lnTo>
                <a:lnTo>
                  <a:pt x="524871" y="911749"/>
                </a:lnTo>
                <a:lnTo>
                  <a:pt x="578828" y="919139"/>
                </a:lnTo>
                <a:lnTo>
                  <a:pt x="634224" y="923661"/>
                </a:lnTo>
                <a:lnTo>
                  <a:pt x="690880" y="925194"/>
                </a:lnTo>
                <a:lnTo>
                  <a:pt x="747553" y="923661"/>
                </a:lnTo>
                <a:lnTo>
                  <a:pt x="802965" y="919139"/>
                </a:lnTo>
                <a:lnTo>
                  <a:pt x="856937" y="911749"/>
                </a:lnTo>
                <a:lnTo>
                  <a:pt x="909292" y="901608"/>
                </a:lnTo>
                <a:lnTo>
                  <a:pt x="959852" y="888837"/>
                </a:lnTo>
                <a:lnTo>
                  <a:pt x="1008438" y="873554"/>
                </a:lnTo>
                <a:lnTo>
                  <a:pt x="1054874" y="855878"/>
                </a:lnTo>
                <a:lnTo>
                  <a:pt x="1098980" y="835929"/>
                </a:lnTo>
                <a:lnTo>
                  <a:pt x="1140580" y="813825"/>
                </a:lnTo>
                <a:lnTo>
                  <a:pt x="1179496" y="789686"/>
                </a:lnTo>
                <a:lnTo>
                  <a:pt x="1215550" y="763630"/>
                </a:lnTo>
                <a:lnTo>
                  <a:pt x="1248563" y="735777"/>
                </a:lnTo>
                <a:lnTo>
                  <a:pt x="1278358" y="706245"/>
                </a:lnTo>
                <a:lnTo>
                  <a:pt x="1304758" y="675154"/>
                </a:lnTo>
                <a:lnTo>
                  <a:pt x="1327584" y="642623"/>
                </a:lnTo>
                <a:lnTo>
                  <a:pt x="1346659" y="608771"/>
                </a:lnTo>
                <a:lnTo>
                  <a:pt x="1361804" y="573717"/>
                </a:lnTo>
                <a:lnTo>
                  <a:pt x="1379596" y="500479"/>
                </a:lnTo>
                <a:lnTo>
                  <a:pt x="1381887" y="462533"/>
                </a:lnTo>
                <a:lnTo>
                  <a:pt x="1379596" y="424606"/>
                </a:lnTo>
                <a:lnTo>
                  <a:pt x="1361804" y="351399"/>
                </a:lnTo>
                <a:lnTo>
                  <a:pt x="1346659" y="316358"/>
                </a:lnTo>
                <a:lnTo>
                  <a:pt x="1327584" y="282517"/>
                </a:lnTo>
                <a:lnTo>
                  <a:pt x="1304758" y="249996"/>
                </a:lnTo>
                <a:lnTo>
                  <a:pt x="1278358" y="218914"/>
                </a:lnTo>
                <a:lnTo>
                  <a:pt x="1248563" y="189390"/>
                </a:lnTo>
                <a:lnTo>
                  <a:pt x="1215550" y="161543"/>
                </a:lnTo>
                <a:lnTo>
                  <a:pt x="1179496" y="135493"/>
                </a:lnTo>
                <a:lnTo>
                  <a:pt x="1140580" y="111358"/>
                </a:lnTo>
                <a:lnTo>
                  <a:pt x="1098980" y="89257"/>
                </a:lnTo>
                <a:lnTo>
                  <a:pt x="1054874" y="69310"/>
                </a:lnTo>
                <a:lnTo>
                  <a:pt x="1008438" y="51637"/>
                </a:lnTo>
                <a:lnTo>
                  <a:pt x="959852" y="36355"/>
                </a:lnTo>
                <a:lnTo>
                  <a:pt x="909292" y="23585"/>
                </a:lnTo>
                <a:lnTo>
                  <a:pt x="856937" y="13445"/>
                </a:lnTo>
                <a:lnTo>
                  <a:pt x="802965" y="6055"/>
                </a:lnTo>
                <a:lnTo>
                  <a:pt x="747553" y="1533"/>
                </a:lnTo>
                <a:lnTo>
                  <a:pt x="690880" y="0"/>
                </a:lnTo>
                <a:close/>
              </a:path>
            </a:pathLst>
          </a:custGeom>
          <a:solidFill>
            <a:srgbClr val="FFFFFF"/>
          </a:solidFill>
        </p:spPr>
        <p:txBody>
          <a:bodyPr wrap="square" lIns="0" tIns="0" rIns="0" bIns="0" rtlCol="0"/>
          <a:lstStyle/>
          <a:p>
            <a:endParaRPr/>
          </a:p>
        </p:txBody>
      </p:sp>
      <p:sp>
        <p:nvSpPr>
          <p:cNvPr id="22" name="object 22"/>
          <p:cNvSpPr/>
          <p:nvPr/>
        </p:nvSpPr>
        <p:spPr>
          <a:xfrm>
            <a:off x="1676400" y="4572000"/>
            <a:ext cx="1407287" cy="949959"/>
          </a:xfrm>
          <a:prstGeom prst="rect">
            <a:avLst/>
          </a:prstGeom>
          <a:blipFill>
            <a:blip r:embed="rId6" cstate="print"/>
            <a:stretch>
              <a:fillRect/>
            </a:stretch>
          </a:blipFill>
        </p:spPr>
        <p:txBody>
          <a:bodyPr wrap="square" lIns="0" tIns="0" rIns="0" bIns="0" rtlCol="0"/>
          <a:lstStyle/>
          <a:p>
            <a:endParaRPr/>
          </a:p>
        </p:txBody>
      </p:sp>
      <p:sp>
        <p:nvSpPr>
          <p:cNvPr id="23" name="object 23"/>
          <p:cNvSpPr txBox="1"/>
          <p:nvPr/>
        </p:nvSpPr>
        <p:spPr>
          <a:xfrm>
            <a:off x="2057400" y="4648200"/>
            <a:ext cx="758190" cy="635635"/>
          </a:xfrm>
          <a:prstGeom prst="rect">
            <a:avLst/>
          </a:prstGeom>
        </p:spPr>
        <p:txBody>
          <a:bodyPr vert="horz" wrap="square" lIns="0" tIns="12700" rIns="0" bIns="0" rtlCol="0">
            <a:spAutoFit/>
          </a:bodyPr>
          <a:lstStyle/>
          <a:p>
            <a:pPr marL="33655" marR="5080" indent="-2159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31" name="30 Metin kutusu"/>
          <p:cNvSpPr txBox="1"/>
          <p:nvPr/>
        </p:nvSpPr>
        <p:spPr>
          <a:xfrm>
            <a:off x="762000" y="5791200"/>
            <a:ext cx="7543800" cy="923330"/>
          </a:xfrm>
          <a:prstGeom prst="rect">
            <a:avLst/>
          </a:prstGeom>
          <a:noFill/>
        </p:spPr>
        <p:txBody>
          <a:bodyPr wrap="square" rtlCol="0">
            <a:spAutoFit/>
          </a:bodyPr>
          <a:lstStyle/>
          <a:p>
            <a:pPr algn="just"/>
            <a:r>
              <a:rPr lang="tr-TR" i="1" dirty="0" smtClean="0">
                <a:solidFill>
                  <a:schemeClr val="accent2">
                    <a:lumMod val="50000"/>
                  </a:schemeClr>
                </a:solidFill>
              </a:rPr>
              <a:t>Makam tazminatı ödenmesini gerektiren görevlerde toplam </a:t>
            </a:r>
            <a:r>
              <a:rPr lang="tr-TR" b="1" i="1" u="sng" dirty="0" smtClean="0">
                <a:solidFill>
                  <a:schemeClr val="accent2">
                    <a:lumMod val="50000"/>
                  </a:schemeClr>
                </a:solidFill>
              </a:rPr>
              <a:t>iki yıl </a:t>
            </a:r>
            <a:r>
              <a:rPr lang="tr-TR" i="1" dirty="0" smtClean="0">
                <a:solidFill>
                  <a:schemeClr val="accent2">
                    <a:lumMod val="50000"/>
                  </a:schemeClr>
                </a:solidFill>
              </a:rPr>
              <a:t>bulunduktan sonra </a:t>
            </a:r>
            <a:r>
              <a:rPr lang="tr-TR" b="1" i="1" u="sng" dirty="0" smtClean="0">
                <a:solidFill>
                  <a:schemeClr val="accent2">
                    <a:lumMod val="50000"/>
                  </a:schemeClr>
                </a:solidFill>
              </a:rPr>
              <a:t>emekliye ayrılanlara</a:t>
            </a:r>
            <a:r>
              <a:rPr lang="tr-TR" i="1" dirty="0" smtClean="0">
                <a:solidFill>
                  <a:schemeClr val="accent2">
                    <a:lumMod val="50000"/>
                  </a:schemeClr>
                </a:solidFill>
              </a:rPr>
              <a:t> temsil tazminatları bulundukları en üst görev esas alınarak ödenir.</a:t>
            </a:r>
            <a:endParaRPr lang="tr-TR" b="1" i="1" dirty="0">
              <a:solidFill>
                <a:schemeClr val="accent2">
                  <a:lumMod val="50000"/>
                </a:schemeClr>
              </a:solidFill>
            </a:endParaRPr>
          </a:p>
        </p:txBody>
      </p:sp>
      <p:sp>
        <p:nvSpPr>
          <p:cNvPr id="26" name="25 Metin kutusu"/>
          <p:cNvSpPr txBox="1"/>
          <p:nvPr/>
        </p:nvSpPr>
        <p:spPr>
          <a:xfrm>
            <a:off x="7239000" y="48006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7" name="26 Metin kutusu"/>
          <p:cNvSpPr txBox="1"/>
          <p:nvPr/>
        </p:nvSpPr>
        <p:spPr>
          <a:xfrm>
            <a:off x="304800" y="49530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8" name="object 13"/>
          <p:cNvSpPr/>
          <p:nvPr/>
        </p:nvSpPr>
        <p:spPr>
          <a:xfrm>
            <a:off x="7162800" y="4724400"/>
            <a:ext cx="1334134" cy="873759"/>
          </a:xfrm>
          <a:prstGeom prst="rect">
            <a:avLst/>
          </a:prstGeom>
          <a:blipFill>
            <a:blip r:embed="rId5" cstate="print"/>
            <a:stretch>
              <a:fillRect/>
            </a:stretch>
          </a:blipFill>
        </p:spPr>
        <p:txBody>
          <a:bodyPr wrap="square" lIns="0" tIns="0" rIns="0" bIns="0" rtlCol="0"/>
          <a:lstStyle/>
          <a:p>
            <a:endParaRPr/>
          </a:p>
        </p:txBody>
      </p:sp>
      <p:sp>
        <p:nvSpPr>
          <p:cNvPr id="29" name="object 13"/>
          <p:cNvSpPr/>
          <p:nvPr/>
        </p:nvSpPr>
        <p:spPr>
          <a:xfrm>
            <a:off x="228600" y="3810000"/>
            <a:ext cx="1334134" cy="873759"/>
          </a:xfrm>
          <a:prstGeom prst="rect">
            <a:avLst/>
          </a:prstGeom>
          <a:blipFill>
            <a:blip r:embed="rId5" cstate="print"/>
            <a:stretch>
              <a:fillRect/>
            </a:stretch>
          </a:blipFill>
        </p:spPr>
        <p:txBody>
          <a:bodyPr wrap="square" lIns="0" tIns="0" rIns="0" bIns="0" rtlCol="0"/>
          <a:lstStyle/>
          <a:p>
            <a:endParaRPr/>
          </a:p>
        </p:txBody>
      </p:sp>
      <p:sp>
        <p:nvSpPr>
          <p:cNvPr id="30" name="object 13"/>
          <p:cNvSpPr/>
          <p:nvPr/>
        </p:nvSpPr>
        <p:spPr>
          <a:xfrm>
            <a:off x="228600" y="4876800"/>
            <a:ext cx="1334134" cy="873759"/>
          </a:xfrm>
          <a:prstGeom prst="rect">
            <a:avLst/>
          </a:prstGeom>
          <a:blipFill>
            <a:blip r:embed="rId5" cstate="print"/>
            <a:stretch>
              <a:fillRect/>
            </a:stretch>
          </a:blipFill>
        </p:spPr>
        <p:txBody>
          <a:bodyPr wrap="square" lIns="0" tIns="0" rIns="0" bIns="0" rtlCol="0"/>
          <a:lstStyle/>
          <a:p>
            <a:endParaRPr/>
          </a:p>
        </p:txBody>
      </p:sp>
      <p:sp>
        <p:nvSpPr>
          <p:cNvPr id="32" name="31 Metin kutusu"/>
          <p:cNvSpPr txBox="1"/>
          <p:nvPr/>
        </p:nvSpPr>
        <p:spPr>
          <a:xfrm>
            <a:off x="228600" y="3962400"/>
            <a:ext cx="1219200" cy="646331"/>
          </a:xfrm>
          <a:prstGeom prst="rect">
            <a:avLst/>
          </a:prstGeom>
          <a:noFill/>
        </p:spPr>
        <p:txBody>
          <a:bodyPr wrap="square" rtlCol="0">
            <a:spAutoFit/>
          </a:bodyPr>
          <a:lstStyle/>
          <a:p>
            <a:pPr algn="ctr"/>
            <a:r>
              <a:rPr lang="tr-TR" dirty="0" smtClean="0">
                <a:solidFill>
                  <a:schemeClr val="accent2">
                    <a:lumMod val="75000"/>
                  </a:schemeClr>
                </a:solidFill>
              </a:rPr>
              <a:t>BES Kesintisi</a:t>
            </a:r>
            <a:endParaRPr lang="tr-TR" dirty="0">
              <a:solidFill>
                <a:schemeClr val="accent2">
                  <a:lumMod val="75000"/>
                </a:schemeClr>
              </a:solidFill>
            </a:endParaRPr>
          </a:p>
        </p:txBody>
      </p:sp>
    </p:spTree>
    <p:extLst>
      <p:ext uri="{BB962C8B-B14F-4D97-AF65-F5344CB8AC3E}">
        <p14:creationId xmlns:p14="http://schemas.microsoft.com/office/powerpoint/2010/main" val="933988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18599"/>
            <a:ext cx="8153400" cy="473848"/>
          </a:xfrm>
          <a:prstGeom prst="rect">
            <a:avLst/>
          </a:prstGeom>
        </p:spPr>
        <p:txBody>
          <a:bodyPr vert="horz" wrap="square" lIns="0" tIns="12065" rIns="0" bIns="0" rtlCol="0">
            <a:spAutoFit/>
          </a:bodyPr>
          <a:lstStyle/>
          <a:p>
            <a:pPr marL="238760" algn="ctr">
              <a:lnSpc>
                <a:spcPct val="100000"/>
              </a:lnSpc>
              <a:spcBef>
                <a:spcPts val="95"/>
              </a:spcBef>
            </a:pPr>
            <a:r>
              <a:rPr lang="tr-TR" b="1" spc="-5" dirty="0" smtClean="0">
                <a:solidFill>
                  <a:schemeClr val="accent2">
                    <a:lumMod val="50000"/>
                  </a:schemeClr>
                </a:solidFill>
              </a:rPr>
              <a:t>TAZMİNATLAR / temsil tazminatı</a:t>
            </a:r>
            <a:endParaRPr b="1" spc="-5" dirty="0"/>
          </a:p>
        </p:txBody>
      </p:sp>
      <p:sp>
        <p:nvSpPr>
          <p:cNvPr id="24" name="object 24"/>
          <p:cNvSpPr txBox="1">
            <a:spLocks noGrp="1"/>
          </p:cNvSpPr>
          <p:nvPr>
            <p:ph type="sldNum" sz="quarter" idx="15"/>
          </p:nvPr>
        </p:nvSpPr>
        <p:spPr>
          <a:xfrm>
            <a:off x="685800" y="6019800"/>
            <a:ext cx="8267700" cy="610234"/>
          </a:xfrm>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33</a:t>
            </a:fld>
            <a:r>
              <a:rPr strike="sngStrike" spc="120" dirty="0"/>
              <a:t> </a:t>
            </a:r>
          </a:p>
        </p:txBody>
      </p:sp>
      <p:sp>
        <p:nvSpPr>
          <p:cNvPr id="3" name="object 3"/>
          <p:cNvSpPr/>
          <p:nvPr/>
        </p:nvSpPr>
        <p:spPr>
          <a:xfrm>
            <a:off x="685800" y="3200400"/>
            <a:ext cx="2205990" cy="617601"/>
          </a:xfrm>
          <a:prstGeom prst="rect">
            <a:avLst/>
          </a:prstGeom>
          <a:blipFill>
            <a:blip r:embed="rId2" cstate="print"/>
            <a:stretch>
              <a:fillRect/>
            </a:stretch>
          </a:blipFill>
        </p:spPr>
        <p:txBody>
          <a:bodyPr wrap="square" lIns="0" tIns="0" rIns="0" bIns="0" rtlCol="0" anchor="ctr"/>
          <a:lstStyle/>
          <a:p>
            <a:pPr lvl="1"/>
            <a:r>
              <a:rPr lang="tr-TR" spc="-30" dirty="0" smtClean="0">
                <a:solidFill>
                  <a:srgbClr val="FF0000"/>
                </a:solidFill>
                <a:latin typeface="Times New Roman"/>
                <a:cs typeface="Times New Roman"/>
              </a:rPr>
              <a:t>Temsil</a:t>
            </a:r>
            <a:r>
              <a:rPr lang="tr-TR" spc="5" dirty="0" smtClean="0">
                <a:solidFill>
                  <a:srgbClr val="FF0000"/>
                </a:solidFill>
                <a:latin typeface="Times New Roman"/>
                <a:cs typeface="Times New Roman"/>
              </a:rPr>
              <a:t> T</a:t>
            </a:r>
            <a:r>
              <a:rPr lang="tr-TR" spc="-5" dirty="0" smtClean="0">
                <a:solidFill>
                  <a:srgbClr val="FF0000"/>
                </a:solidFill>
                <a:latin typeface="Times New Roman"/>
                <a:cs typeface="Times New Roman"/>
              </a:rPr>
              <a:t>azminatı</a:t>
            </a:r>
            <a:endParaRPr dirty="0"/>
          </a:p>
        </p:txBody>
      </p:sp>
      <p:sp>
        <p:nvSpPr>
          <p:cNvPr id="4" name="object 4"/>
          <p:cNvSpPr/>
          <p:nvPr/>
        </p:nvSpPr>
        <p:spPr>
          <a:xfrm>
            <a:off x="3048000" y="3352800"/>
            <a:ext cx="436880" cy="287655"/>
          </a:xfrm>
          <a:custGeom>
            <a:avLst/>
            <a:gdLst/>
            <a:ahLst/>
            <a:cxnLst/>
            <a:rect l="l" t="t" r="r" b="b"/>
            <a:pathLst>
              <a:path w="436879" h="287654">
                <a:moveTo>
                  <a:pt x="292862" y="0"/>
                </a:moveTo>
                <a:lnTo>
                  <a:pt x="292862" y="71882"/>
                </a:lnTo>
                <a:lnTo>
                  <a:pt x="0" y="71882"/>
                </a:lnTo>
                <a:lnTo>
                  <a:pt x="0" y="215519"/>
                </a:lnTo>
                <a:lnTo>
                  <a:pt x="292862" y="215519"/>
                </a:lnTo>
                <a:lnTo>
                  <a:pt x="292862" y="287400"/>
                </a:lnTo>
                <a:lnTo>
                  <a:pt x="436625" y="143637"/>
                </a:lnTo>
                <a:lnTo>
                  <a:pt x="292862" y="0"/>
                </a:lnTo>
                <a:close/>
              </a:path>
            </a:pathLst>
          </a:custGeom>
          <a:solidFill>
            <a:srgbClr val="CCFFCC"/>
          </a:solidFill>
        </p:spPr>
        <p:txBody>
          <a:bodyPr wrap="square" lIns="0" tIns="0" rIns="0" bIns="0" rtlCol="0"/>
          <a:lstStyle/>
          <a:p>
            <a:endParaRPr/>
          </a:p>
        </p:txBody>
      </p:sp>
      <p:sp>
        <p:nvSpPr>
          <p:cNvPr id="5" name="object 5"/>
          <p:cNvSpPr/>
          <p:nvPr/>
        </p:nvSpPr>
        <p:spPr>
          <a:xfrm>
            <a:off x="3048000" y="3352800"/>
            <a:ext cx="436880" cy="287655"/>
          </a:xfrm>
          <a:custGeom>
            <a:avLst/>
            <a:gdLst/>
            <a:ahLst/>
            <a:cxnLst/>
            <a:rect l="l" t="t" r="r" b="b"/>
            <a:pathLst>
              <a:path w="436879" h="287654">
                <a:moveTo>
                  <a:pt x="0" y="71882"/>
                </a:moveTo>
                <a:lnTo>
                  <a:pt x="292862" y="71882"/>
                </a:lnTo>
                <a:lnTo>
                  <a:pt x="292862" y="0"/>
                </a:lnTo>
                <a:lnTo>
                  <a:pt x="436625" y="143637"/>
                </a:lnTo>
                <a:lnTo>
                  <a:pt x="292862" y="287400"/>
                </a:lnTo>
                <a:lnTo>
                  <a:pt x="292862" y="215519"/>
                </a:lnTo>
                <a:lnTo>
                  <a:pt x="0" y="215519"/>
                </a:lnTo>
                <a:lnTo>
                  <a:pt x="0" y="71882"/>
                </a:lnTo>
                <a:close/>
              </a:path>
            </a:pathLst>
          </a:custGeom>
          <a:ln w="25400">
            <a:solidFill>
              <a:srgbClr val="946E00"/>
            </a:solidFill>
          </a:ln>
        </p:spPr>
        <p:txBody>
          <a:bodyPr wrap="square" lIns="0" tIns="0" rIns="0" bIns="0" rtlCol="0"/>
          <a:lstStyle/>
          <a:p>
            <a:endParaRPr/>
          </a:p>
        </p:txBody>
      </p:sp>
      <p:sp>
        <p:nvSpPr>
          <p:cNvPr id="6" name="object 6"/>
          <p:cNvSpPr/>
          <p:nvPr/>
        </p:nvSpPr>
        <p:spPr>
          <a:xfrm>
            <a:off x="3657600" y="3200400"/>
            <a:ext cx="4749800" cy="617601"/>
          </a:xfrm>
          <a:prstGeom prst="rect">
            <a:avLst/>
          </a:prstGeom>
          <a:blipFill>
            <a:blip r:embed="rId3" cstate="print"/>
            <a:stretch>
              <a:fillRect/>
            </a:stretch>
          </a:blipFill>
        </p:spPr>
        <p:txBody>
          <a:bodyPr wrap="square" lIns="0" tIns="0" rIns="0" bIns="0" rtlCol="0" anchor="ctr"/>
          <a:lstStyle/>
          <a:p>
            <a:pPr algn="ctr"/>
            <a:r>
              <a:rPr lang="tr-TR" spc="-30" dirty="0" smtClean="0">
                <a:solidFill>
                  <a:srgbClr val="006FC0"/>
                </a:solidFill>
                <a:latin typeface="Times New Roman"/>
                <a:cs typeface="Times New Roman"/>
              </a:rPr>
              <a:t>Temsil </a:t>
            </a:r>
            <a:r>
              <a:rPr lang="tr-TR" spc="-5" dirty="0" smtClean="0">
                <a:solidFill>
                  <a:srgbClr val="006FC0"/>
                </a:solidFill>
                <a:latin typeface="Times New Roman"/>
                <a:cs typeface="Times New Roman"/>
              </a:rPr>
              <a:t>tazminatı göstergesi </a:t>
            </a:r>
            <a:r>
              <a:rPr lang="tr-TR" dirty="0" smtClean="0">
                <a:solidFill>
                  <a:srgbClr val="006FC0"/>
                </a:solidFill>
                <a:latin typeface="Times New Roman"/>
                <a:cs typeface="Times New Roman"/>
              </a:rPr>
              <a:t>x </a:t>
            </a:r>
            <a:r>
              <a:rPr lang="tr-TR" spc="-40" dirty="0" smtClean="0">
                <a:solidFill>
                  <a:srgbClr val="006FC0"/>
                </a:solidFill>
                <a:latin typeface="Times New Roman"/>
                <a:cs typeface="Times New Roman"/>
              </a:rPr>
              <a:t>Aylık</a:t>
            </a:r>
            <a:r>
              <a:rPr lang="tr-TR" spc="-140" dirty="0" smtClean="0">
                <a:solidFill>
                  <a:srgbClr val="006FC0"/>
                </a:solidFill>
                <a:latin typeface="Times New Roman"/>
                <a:cs typeface="Times New Roman"/>
              </a:rPr>
              <a:t> </a:t>
            </a:r>
            <a:r>
              <a:rPr lang="tr-TR" spc="-5" dirty="0" smtClean="0">
                <a:solidFill>
                  <a:srgbClr val="006FC0"/>
                </a:solidFill>
                <a:latin typeface="Times New Roman"/>
                <a:cs typeface="Times New Roman"/>
              </a:rPr>
              <a:t>katsayısı</a:t>
            </a:r>
            <a:endParaRPr dirty="0"/>
          </a:p>
        </p:txBody>
      </p:sp>
      <p:sp>
        <p:nvSpPr>
          <p:cNvPr id="7" name="object 7"/>
          <p:cNvSpPr txBox="1"/>
          <p:nvPr/>
        </p:nvSpPr>
        <p:spPr>
          <a:xfrm>
            <a:off x="618540" y="785241"/>
            <a:ext cx="8148320" cy="2303066"/>
          </a:xfrm>
          <a:prstGeom prst="rect">
            <a:avLst/>
          </a:prstGeom>
        </p:spPr>
        <p:txBody>
          <a:bodyPr vert="horz" wrap="square" lIns="0" tIns="29845" rIns="0" bIns="0" rtlCol="0">
            <a:spAutoFit/>
          </a:bodyPr>
          <a:lstStyle/>
          <a:p>
            <a:pPr marL="12700" marR="5080" indent="358140" algn="just">
              <a:lnSpc>
                <a:spcPct val="94700"/>
              </a:lnSpc>
              <a:spcBef>
                <a:spcPts val="235"/>
              </a:spcBef>
            </a:pPr>
            <a:r>
              <a:rPr sz="2000" b="1" spc="-40" dirty="0" err="1">
                <a:solidFill>
                  <a:srgbClr val="FF0000"/>
                </a:solidFill>
                <a:latin typeface="Times New Roman" pitchFamily="18" charset="0"/>
                <a:cs typeface="Times New Roman" pitchFamily="18" charset="0"/>
              </a:rPr>
              <a:t>Temsil</a:t>
            </a:r>
            <a:r>
              <a:rPr sz="2000" b="1" spc="-40" dirty="0">
                <a:solidFill>
                  <a:srgbClr val="FF0000"/>
                </a:solidFill>
                <a:latin typeface="Times New Roman" pitchFamily="18" charset="0"/>
                <a:cs typeface="Times New Roman" pitchFamily="18" charset="0"/>
              </a:rPr>
              <a:t> </a:t>
            </a:r>
            <a:r>
              <a:rPr sz="2000" b="1" spc="-20" dirty="0" err="1" smtClean="0">
                <a:solidFill>
                  <a:srgbClr val="FF0000"/>
                </a:solidFill>
                <a:latin typeface="Times New Roman" pitchFamily="18" charset="0"/>
                <a:cs typeface="Times New Roman" pitchFamily="18" charset="0"/>
              </a:rPr>
              <a:t>Tazminatı</a:t>
            </a:r>
            <a:r>
              <a:rPr sz="2000" b="1" spc="-20" dirty="0" smtClean="0">
                <a:solidFill>
                  <a:srgbClr val="FF0000"/>
                </a:solidFill>
                <a:latin typeface="Times New Roman" pitchFamily="18" charset="0"/>
                <a:cs typeface="Times New Roman" pitchFamily="18" charset="0"/>
              </a:rPr>
              <a:t>: </a:t>
            </a:r>
            <a:r>
              <a:rPr sz="2000" dirty="0" smtClean="0">
                <a:solidFill>
                  <a:srgbClr val="006FC0"/>
                </a:solidFill>
                <a:latin typeface="Times New Roman" pitchFamily="18" charset="0"/>
                <a:cs typeface="Times New Roman" pitchFamily="18" charset="0"/>
              </a:rPr>
              <a:t>4505 </a:t>
            </a:r>
            <a:r>
              <a:rPr sz="2000" spc="-5" dirty="0">
                <a:solidFill>
                  <a:srgbClr val="006FC0"/>
                </a:solidFill>
                <a:latin typeface="Times New Roman" pitchFamily="18" charset="0"/>
                <a:cs typeface="Times New Roman" pitchFamily="18" charset="0"/>
              </a:rPr>
              <a:t>sayılı Kanunun 5  inci maddesi </a:t>
            </a:r>
            <a:r>
              <a:rPr sz="2000" dirty="0">
                <a:solidFill>
                  <a:srgbClr val="006FC0"/>
                </a:solidFill>
                <a:latin typeface="Times New Roman" pitchFamily="18" charset="0"/>
                <a:cs typeface="Times New Roman" pitchFamily="18" charset="0"/>
              </a:rPr>
              <a:t>ve </a:t>
            </a:r>
            <a:r>
              <a:rPr sz="2000" u="heavy" dirty="0">
                <a:solidFill>
                  <a:srgbClr val="996600"/>
                </a:solidFill>
                <a:uFill>
                  <a:solidFill>
                    <a:srgbClr val="996600"/>
                  </a:solidFill>
                </a:uFill>
                <a:latin typeface="Times New Roman" pitchFamily="18" charset="0"/>
                <a:cs typeface="Times New Roman" pitchFamily="18" charset="0"/>
              </a:rPr>
              <a:t>2000/457 </a:t>
            </a:r>
            <a:r>
              <a:rPr sz="2000" u="heavy" spc="-5" dirty="0">
                <a:solidFill>
                  <a:srgbClr val="996600"/>
                </a:solidFill>
                <a:uFill>
                  <a:solidFill>
                    <a:srgbClr val="996600"/>
                  </a:solidFill>
                </a:uFill>
                <a:latin typeface="Times New Roman" pitchFamily="18" charset="0"/>
                <a:cs typeface="Times New Roman" pitchFamily="18" charset="0"/>
              </a:rPr>
              <a:t>sayılı </a:t>
            </a:r>
            <a:r>
              <a:rPr sz="2000" u="heavy" spc="-45" dirty="0" err="1">
                <a:solidFill>
                  <a:srgbClr val="996600"/>
                </a:solidFill>
                <a:uFill>
                  <a:solidFill>
                    <a:srgbClr val="996600"/>
                  </a:solidFill>
                </a:uFill>
                <a:latin typeface="Times New Roman" pitchFamily="18" charset="0"/>
                <a:cs typeface="Times New Roman" pitchFamily="18" charset="0"/>
              </a:rPr>
              <a:t>BKK</a:t>
            </a:r>
            <a:r>
              <a:rPr sz="2000" spc="-45" dirty="0" err="1">
                <a:solidFill>
                  <a:srgbClr val="006FC0"/>
                </a:solidFill>
                <a:latin typeface="Times New Roman" pitchFamily="18" charset="0"/>
                <a:cs typeface="Times New Roman" pitchFamily="18" charset="0"/>
              </a:rPr>
              <a:t>‟da</a:t>
            </a:r>
            <a:r>
              <a:rPr sz="2000" spc="-45" dirty="0">
                <a:solidFill>
                  <a:srgbClr val="006FC0"/>
                </a:solidFill>
                <a:latin typeface="Times New Roman" pitchFamily="18" charset="0"/>
                <a:cs typeface="Times New Roman" pitchFamily="18" charset="0"/>
              </a:rPr>
              <a:t> </a:t>
            </a:r>
            <a:r>
              <a:rPr sz="2000" spc="-60" dirty="0" err="1" smtClean="0">
                <a:solidFill>
                  <a:srgbClr val="006FC0"/>
                </a:solidFill>
                <a:latin typeface="Times New Roman" pitchFamily="18" charset="0"/>
                <a:cs typeface="Times New Roman" pitchFamily="18" charset="0"/>
              </a:rPr>
              <a:t>düzenlenmi</a:t>
            </a:r>
            <a:r>
              <a:rPr lang="tr-TR" sz="2000" spc="-60" dirty="0" smtClean="0">
                <a:solidFill>
                  <a:srgbClr val="006FC0"/>
                </a:solidFill>
                <a:latin typeface="Times New Roman" pitchFamily="18" charset="0"/>
                <a:cs typeface="Times New Roman" pitchFamily="18" charset="0"/>
              </a:rPr>
              <a:t>ş</a:t>
            </a:r>
            <a:r>
              <a:rPr sz="2000" spc="-60" dirty="0" err="1" smtClean="0">
                <a:solidFill>
                  <a:srgbClr val="006FC0"/>
                </a:solidFill>
                <a:latin typeface="Times New Roman" pitchFamily="18" charset="0"/>
                <a:cs typeface="Times New Roman" pitchFamily="18" charset="0"/>
              </a:rPr>
              <a:t>tir</a:t>
            </a:r>
            <a:r>
              <a:rPr sz="2000" spc="-60" dirty="0">
                <a:solidFill>
                  <a:srgbClr val="006FC0"/>
                </a:solidFill>
                <a:latin typeface="Times New Roman" pitchFamily="18" charset="0"/>
                <a:cs typeface="Times New Roman" pitchFamily="18" charset="0"/>
              </a:rPr>
              <a:t>. </a:t>
            </a:r>
            <a:r>
              <a:rPr sz="2000" spc="-5" dirty="0">
                <a:solidFill>
                  <a:srgbClr val="006FC0"/>
                </a:solidFill>
                <a:latin typeface="Times New Roman" pitchFamily="18" charset="0"/>
                <a:cs typeface="Times New Roman" pitchFamily="18" charset="0"/>
              </a:rPr>
              <a:t>Anılan Kanun  </a:t>
            </a:r>
            <a:r>
              <a:rPr sz="2000" dirty="0">
                <a:solidFill>
                  <a:srgbClr val="006FC0"/>
                </a:solidFill>
                <a:latin typeface="Times New Roman" pitchFamily="18" charset="0"/>
                <a:cs typeface="Times New Roman" pitchFamily="18" charset="0"/>
              </a:rPr>
              <a:t>ve </a:t>
            </a:r>
            <a:r>
              <a:rPr sz="2000" spc="-5" dirty="0">
                <a:solidFill>
                  <a:srgbClr val="006FC0"/>
                </a:solidFill>
                <a:latin typeface="Times New Roman" pitchFamily="18" charset="0"/>
                <a:cs typeface="Times New Roman" pitchFamily="18" charset="0"/>
              </a:rPr>
              <a:t>Kararnamede temsil tazminatından kimlerin </a:t>
            </a:r>
            <a:r>
              <a:rPr sz="2000" dirty="0">
                <a:solidFill>
                  <a:srgbClr val="006FC0"/>
                </a:solidFill>
                <a:latin typeface="Times New Roman" pitchFamily="18" charset="0"/>
                <a:cs typeface="Times New Roman" pitchFamily="18" charset="0"/>
              </a:rPr>
              <a:t>hangi </a:t>
            </a:r>
            <a:r>
              <a:rPr sz="2000" spc="-10" dirty="0">
                <a:solidFill>
                  <a:srgbClr val="006FC0"/>
                </a:solidFill>
                <a:latin typeface="Times New Roman" pitchFamily="18" charset="0"/>
                <a:cs typeface="Times New Roman" pitchFamily="18" charset="0"/>
              </a:rPr>
              <a:t>gösterge </a:t>
            </a:r>
            <a:r>
              <a:rPr sz="2000" spc="-5" dirty="0">
                <a:solidFill>
                  <a:srgbClr val="006FC0"/>
                </a:solidFill>
                <a:latin typeface="Times New Roman" pitchFamily="18" charset="0"/>
                <a:cs typeface="Times New Roman" pitchFamily="18" charset="0"/>
              </a:rPr>
              <a:t>rakamı  üzerinden faydalanacağı, temsil tazminatı ödemesinden </a:t>
            </a:r>
            <a:r>
              <a:rPr sz="2000" spc="-5" dirty="0" err="1">
                <a:solidFill>
                  <a:srgbClr val="006FC0"/>
                </a:solidFill>
                <a:latin typeface="Times New Roman" pitchFamily="18" charset="0"/>
                <a:cs typeface="Times New Roman" pitchFamily="18" charset="0"/>
              </a:rPr>
              <a:t>hangi</a:t>
            </a:r>
            <a:r>
              <a:rPr sz="2000" spc="-5" dirty="0">
                <a:solidFill>
                  <a:srgbClr val="006FC0"/>
                </a:solidFill>
                <a:latin typeface="Times New Roman" pitchFamily="18" charset="0"/>
                <a:cs typeface="Times New Roman" pitchFamily="18" charset="0"/>
              </a:rPr>
              <a:t> </a:t>
            </a:r>
            <a:r>
              <a:rPr sz="2000" spc="-195" dirty="0" err="1" smtClean="0">
                <a:solidFill>
                  <a:srgbClr val="006FC0"/>
                </a:solidFill>
                <a:latin typeface="Times New Roman" pitchFamily="18" charset="0"/>
                <a:cs typeface="Times New Roman" pitchFamily="18" charset="0"/>
              </a:rPr>
              <a:t>maa</a:t>
            </a:r>
            <a:r>
              <a:rPr lang="tr-TR" sz="2000" spc="-195" dirty="0" smtClean="0">
                <a:solidFill>
                  <a:srgbClr val="006FC0"/>
                </a:solidFill>
                <a:latin typeface="Times New Roman" pitchFamily="18" charset="0"/>
                <a:cs typeface="Times New Roman" pitchFamily="18" charset="0"/>
              </a:rPr>
              <a:t>ş</a:t>
            </a:r>
            <a:r>
              <a:rPr sz="2000" spc="-195" dirty="0" smtClean="0">
                <a:solidFill>
                  <a:srgbClr val="006FC0"/>
                </a:solidFill>
                <a:latin typeface="Times New Roman" pitchFamily="18" charset="0"/>
                <a:cs typeface="Times New Roman" pitchFamily="18" charset="0"/>
              </a:rPr>
              <a:t>  </a:t>
            </a:r>
            <a:r>
              <a:rPr sz="2000" spc="-5" dirty="0">
                <a:solidFill>
                  <a:srgbClr val="006FC0"/>
                </a:solidFill>
                <a:latin typeface="Times New Roman" pitchFamily="18" charset="0"/>
                <a:cs typeface="Times New Roman" pitchFamily="18" charset="0"/>
              </a:rPr>
              <a:t>unsurlarının mahsup edileceği veya edilmeyeceği ile ödemeye </a:t>
            </a:r>
            <a:r>
              <a:rPr sz="2000" dirty="0">
                <a:solidFill>
                  <a:srgbClr val="006FC0"/>
                </a:solidFill>
                <a:latin typeface="Times New Roman" pitchFamily="18" charset="0"/>
                <a:cs typeface="Times New Roman" pitchFamily="18" charset="0"/>
              </a:rPr>
              <a:t>yönelik  </a:t>
            </a:r>
            <a:r>
              <a:rPr sz="2000" spc="-5" dirty="0" err="1">
                <a:solidFill>
                  <a:srgbClr val="006FC0"/>
                </a:solidFill>
                <a:latin typeface="Times New Roman" pitchFamily="18" charset="0"/>
                <a:cs typeface="Times New Roman" pitchFamily="18" charset="0"/>
              </a:rPr>
              <a:t>hususlar</a:t>
            </a:r>
            <a:r>
              <a:rPr sz="2000" spc="-10" dirty="0">
                <a:solidFill>
                  <a:srgbClr val="006FC0"/>
                </a:solidFill>
                <a:latin typeface="Times New Roman" pitchFamily="18" charset="0"/>
                <a:cs typeface="Times New Roman" pitchFamily="18" charset="0"/>
              </a:rPr>
              <a:t> </a:t>
            </a:r>
            <a:r>
              <a:rPr sz="2000" spc="-60" dirty="0" err="1" smtClean="0">
                <a:solidFill>
                  <a:srgbClr val="006FC0"/>
                </a:solidFill>
                <a:latin typeface="Times New Roman" pitchFamily="18" charset="0"/>
                <a:cs typeface="Times New Roman" pitchFamily="18" charset="0"/>
              </a:rPr>
              <a:t>düzenlenmi</a:t>
            </a:r>
            <a:r>
              <a:rPr lang="tr-TR" sz="2000" spc="-60" dirty="0" smtClean="0">
                <a:solidFill>
                  <a:srgbClr val="006FC0"/>
                </a:solidFill>
                <a:latin typeface="Times New Roman" pitchFamily="18" charset="0"/>
                <a:cs typeface="Times New Roman" pitchFamily="18" charset="0"/>
              </a:rPr>
              <a:t>ş</a:t>
            </a:r>
            <a:r>
              <a:rPr sz="2000" spc="-60" dirty="0" err="1" smtClean="0">
                <a:solidFill>
                  <a:srgbClr val="006FC0"/>
                </a:solidFill>
                <a:latin typeface="Times New Roman" pitchFamily="18" charset="0"/>
                <a:cs typeface="Times New Roman" pitchFamily="18" charset="0"/>
              </a:rPr>
              <a:t>tir</a:t>
            </a:r>
            <a:r>
              <a:rPr sz="2000" spc="-60" dirty="0" smtClean="0">
                <a:solidFill>
                  <a:srgbClr val="006FC0"/>
                </a:solidFill>
                <a:latin typeface="Times New Roman" pitchFamily="18" charset="0"/>
                <a:cs typeface="Times New Roman" pitchFamily="18" charset="0"/>
              </a:rPr>
              <a:t>.</a:t>
            </a:r>
            <a:r>
              <a:rPr lang="tr-TR" sz="2000" b="1" dirty="0" smtClean="0">
                <a:latin typeface="Times New Roman" pitchFamily="18" charset="0"/>
                <a:cs typeface="Times New Roman" pitchFamily="18" charset="0"/>
              </a:rPr>
              <a:t> </a:t>
            </a:r>
          </a:p>
          <a:p>
            <a:pPr marL="12700" marR="5080" indent="358140" algn="just">
              <a:lnSpc>
                <a:spcPct val="94700"/>
              </a:lnSpc>
              <a:spcBef>
                <a:spcPts val="235"/>
              </a:spcBef>
            </a:pPr>
            <a:endParaRPr sz="1600" dirty="0">
              <a:solidFill>
                <a:schemeClr val="accent2">
                  <a:lumMod val="75000"/>
                </a:schemeClr>
              </a:solidFill>
              <a:latin typeface="Times New Roman" pitchFamily="18" charset="0"/>
              <a:cs typeface="Times New Roman" pitchFamily="18" charset="0"/>
            </a:endParaRPr>
          </a:p>
          <a:p>
            <a:pPr marL="323215">
              <a:lnSpc>
                <a:spcPct val="100000"/>
              </a:lnSpc>
              <a:spcBef>
                <a:spcPts val="1885"/>
              </a:spcBef>
              <a:tabLst>
                <a:tab pos="3062605" algn="l"/>
              </a:tabLst>
            </a:pPr>
            <a:r>
              <a:rPr sz="2000" spc="-5" dirty="0">
                <a:solidFill>
                  <a:srgbClr val="FF0000"/>
                </a:solidFill>
                <a:latin typeface="Times New Roman"/>
                <a:cs typeface="Times New Roman"/>
              </a:rPr>
              <a:t>	</a:t>
            </a:r>
            <a:endParaRPr sz="2000" dirty="0">
              <a:latin typeface="Times New Roman"/>
              <a:cs typeface="Times New Roman"/>
            </a:endParaRPr>
          </a:p>
        </p:txBody>
      </p:sp>
      <p:sp>
        <p:nvSpPr>
          <p:cNvPr id="8" name="object 8"/>
          <p:cNvSpPr/>
          <p:nvPr/>
        </p:nvSpPr>
        <p:spPr>
          <a:xfrm>
            <a:off x="3829050" y="3886200"/>
            <a:ext cx="2465705" cy="1233805"/>
          </a:xfrm>
          <a:custGeom>
            <a:avLst/>
            <a:gdLst/>
            <a:ahLst/>
            <a:cxnLst/>
            <a:rect l="l" t="t" r="r" b="b"/>
            <a:pathLst>
              <a:path w="2465704" h="1233804">
                <a:moveTo>
                  <a:pt x="2465451" y="611251"/>
                </a:moveTo>
                <a:lnTo>
                  <a:pt x="0" y="611251"/>
                </a:lnTo>
                <a:lnTo>
                  <a:pt x="1232662" y="1233424"/>
                </a:lnTo>
                <a:lnTo>
                  <a:pt x="2465451" y="611251"/>
                </a:lnTo>
                <a:close/>
              </a:path>
              <a:path w="2465704" h="1233804">
                <a:moveTo>
                  <a:pt x="1848992" y="0"/>
                </a:moveTo>
                <a:lnTo>
                  <a:pt x="616330" y="0"/>
                </a:lnTo>
                <a:lnTo>
                  <a:pt x="616330" y="611251"/>
                </a:lnTo>
                <a:lnTo>
                  <a:pt x="1848992" y="611251"/>
                </a:lnTo>
                <a:lnTo>
                  <a:pt x="1848992"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9" name="object 9"/>
          <p:cNvSpPr/>
          <p:nvPr/>
        </p:nvSpPr>
        <p:spPr>
          <a:xfrm>
            <a:off x="3829050" y="3886200"/>
            <a:ext cx="2465705" cy="1233805"/>
          </a:xfrm>
          <a:custGeom>
            <a:avLst/>
            <a:gdLst/>
            <a:ahLst/>
            <a:cxnLst/>
            <a:rect l="l" t="t" r="r" b="b"/>
            <a:pathLst>
              <a:path w="2465704" h="1233804">
                <a:moveTo>
                  <a:pt x="0" y="611251"/>
                </a:moveTo>
                <a:lnTo>
                  <a:pt x="616330" y="611251"/>
                </a:lnTo>
                <a:lnTo>
                  <a:pt x="616330" y="0"/>
                </a:lnTo>
                <a:lnTo>
                  <a:pt x="1848992" y="0"/>
                </a:lnTo>
                <a:lnTo>
                  <a:pt x="1848992" y="611251"/>
                </a:lnTo>
                <a:lnTo>
                  <a:pt x="2465451" y="611251"/>
                </a:lnTo>
                <a:lnTo>
                  <a:pt x="1232662" y="1233424"/>
                </a:lnTo>
                <a:lnTo>
                  <a:pt x="0" y="611251"/>
                </a:lnTo>
                <a:close/>
              </a:path>
            </a:pathLst>
          </a:custGeom>
          <a:ln w="25400">
            <a:solidFill>
              <a:srgbClr val="946E00"/>
            </a:solidFill>
          </a:ln>
        </p:spPr>
        <p:txBody>
          <a:bodyPr wrap="square" lIns="0" tIns="0" rIns="0" bIns="0" rtlCol="0"/>
          <a:lstStyle/>
          <a:p>
            <a:endParaRPr/>
          </a:p>
        </p:txBody>
      </p:sp>
      <p:sp>
        <p:nvSpPr>
          <p:cNvPr id="10" name="object 10"/>
          <p:cNvSpPr txBox="1"/>
          <p:nvPr/>
        </p:nvSpPr>
        <p:spPr>
          <a:xfrm>
            <a:off x="4599559" y="3994150"/>
            <a:ext cx="927100" cy="697230"/>
          </a:xfrm>
          <a:prstGeom prst="rect">
            <a:avLst/>
          </a:prstGeom>
        </p:spPr>
        <p:txBody>
          <a:bodyPr vert="horz" wrap="square" lIns="0" tIns="11430" rIns="0" bIns="0" rtlCol="0">
            <a:spAutoFit/>
          </a:bodyPr>
          <a:lstStyle/>
          <a:p>
            <a:pPr marL="12700" marR="5080" indent="24130" algn="just">
              <a:lnSpc>
                <a:spcPct val="100299"/>
              </a:lnSpc>
              <a:spcBef>
                <a:spcPts val="90"/>
              </a:spcBef>
            </a:pPr>
            <a:r>
              <a:rPr sz="1600" b="1" spc="-5" dirty="0">
                <a:solidFill>
                  <a:srgbClr val="FF0000"/>
                </a:solidFill>
                <a:latin typeface="Times New Roman"/>
                <a:cs typeface="Times New Roman"/>
              </a:rPr>
              <a:t>Kesintiler  </a:t>
            </a:r>
            <a:r>
              <a:rPr sz="1400" b="1" dirty="0">
                <a:latin typeface="Times New Roman"/>
                <a:cs typeface="Times New Roman"/>
              </a:rPr>
              <a:t>(Sosyal</a:t>
            </a:r>
            <a:r>
              <a:rPr sz="1400" b="1" spc="-105" dirty="0">
                <a:latin typeface="Times New Roman"/>
                <a:cs typeface="Times New Roman"/>
              </a:rPr>
              <a:t> </a:t>
            </a:r>
            <a:r>
              <a:rPr sz="1400" b="1" spc="-20" dirty="0">
                <a:latin typeface="Times New Roman"/>
                <a:cs typeface="Times New Roman"/>
              </a:rPr>
              <a:t>güv.  </a:t>
            </a:r>
            <a:r>
              <a:rPr sz="1400" b="1" spc="-5" dirty="0">
                <a:latin typeface="Times New Roman"/>
                <a:cs typeface="Times New Roman"/>
              </a:rPr>
              <a:t>açısından)</a:t>
            </a:r>
            <a:endParaRPr sz="1400" dirty="0">
              <a:latin typeface="Times New Roman"/>
              <a:cs typeface="Times New Roman"/>
            </a:endParaRPr>
          </a:p>
        </p:txBody>
      </p:sp>
      <p:sp>
        <p:nvSpPr>
          <p:cNvPr id="11" name="object 11"/>
          <p:cNvSpPr/>
          <p:nvPr/>
        </p:nvSpPr>
        <p:spPr>
          <a:xfrm>
            <a:off x="1358900" y="4178300"/>
            <a:ext cx="1334262" cy="863600"/>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1645666" y="4284421"/>
            <a:ext cx="762635" cy="636270"/>
          </a:xfrm>
          <a:prstGeom prst="rect">
            <a:avLst/>
          </a:prstGeom>
        </p:spPr>
        <p:txBody>
          <a:bodyPr vert="horz" wrap="square" lIns="0" tIns="13335" rIns="0" bIns="0" rtlCol="0">
            <a:spAutoFit/>
          </a:bodyPr>
          <a:lstStyle/>
          <a:p>
            <a:pPr algn="ctr">
              <a:lnSpc>
                <a:spcPct val="100000"/>
              </a:lnSpc>
              <a:spcBef>
                <a:spcPts val="105"/>
              </a:spcBef>
            </a:pPr>
            <a:r>
              <a:rPr sz="2000" dirty="0">
                <a:solidFill>
                  <a:srgbClr val="006FC0"/>
                </a:solidFill>
                <a:latin typeface="Times New Roman"/>
                <a:cs typeface="Times New Roman"/>
              </a:rPr>
              <a:t>Sigo</a:t>
            </a:r>
            <a:r>
              <a:rPr sz="2000" spc="5" dirty="0">
                <a:solidFill>
                  <a:srgbClr val="006FC0"/>
                </a:solidFill>
                <a:latin typeface="Times New Roman"/>
                <a:cs typeface="Times New Roman"/>
              </a:rPr>
              <a:t>r</a:t>
            </a:r>
            <a:r>
              <a:rPr sz="2000" dirty="0">
                <a:solidFill>
                  <a:srgbClr val="006FC0"/>
                </a:solidFill>
                <a:latin typeface="Times New Roman"/>
                <a:cs typeface="Times New Roman"/>
              </a:rPr>
              <a:t>ta</a:t>
            </a:r>
            <a:endParaRPr sz="2000" dirty="0">
              <a:latin typeface="Times New Roman"/>
              <a:cs typeface="Times New Roman"/>
            </a:endParaRPr>
          </a:p>
          <a:p>
            <a:pPr algn="ctr">
              <a:lnSpc>
                <a:spcPct val="100000"/>
              </a:lnSpc>
            </a:pPr>
            <a:r>
              <a:rPr lang="tr-TR" sz="2000" spc="-5" dirty="0">
                <a:solidFill>
                  <a:srgbClr val="006FC0"/>
                </a:solidFill>
                <a:latin typeface="Times New Roman"/>
                <a:cs typeface="Times New Roman"/>
              </a:rPr>
              <a:t>P</a:t>
            </a:r>
            <a:r>
              <a:rPr sz="2000" spc="-5" dirty="0" err="1" smtClean="0">
                <a:solidFill>
                  <a:srgbClr val="006FC0"/>
                </a:solidFill>
                <a:latin typeface="Times New Roman"/>
                <a:cs typeface="Times New Roman"/>
              </a:rPr>
              <a:t>rimi</a:t>
            </a:r>
            <a:endParaRPr sz="2000" dirty="0">
              <a:latin typeface="Times New Roman"/>
              <a:cs typeface="Times New Roman"/>
            </a:endParaRPr>
          </a:p>
        </p:txBody>
      </p:sp>
      <p:sp>
        <p:nvSpPr>
          <p:cNvPr id="13" name="object 13"/>
          <p:cNvSpPr/>
          <p:nvPr/>
        </p:nvSpPr>
        <p:spPr>
          <a:xfrm>
            <a:off x="7239000" y="4419600"/>
            <a:ext cx="1334134" cy="873760"/>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7543800" y="4495800"/>
            <a:ext cx="758190" cy="635635"/>
          </a:xfrm>
          <a:prstGeom prst="rect">
            <a:avLst/>
          </a:prstGeom>
        </p:spPr>
        <p:txBody>
          <a:bodyPr vert="horz" wrap="square" lIns="0" tIns="12700" rIns="0" bIns="0" rtlCol="0">
            <a:spAutoFit/>
          </a:bodyPr>
          <a:lstStyle/>
          <a:p>
            <a:pPr marL="33655" marR="5080" indent="-2159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15" name="object 15"/>
          <p:cNvSpPr/>
          <p:nvPr/>
        </p:nvSpPr>
        <p:spPr>
          <a:xfrm>
            <a:off x="2522601" y="4694301"/>
            <a:ext cx="1917700" cy="1025525"/>
          </a:xfrm>
          <a:custGeom>
            <a:avLst/>
            <a:gdLst/>
            <a:ahLst/>
            <a:cxnLst/>
            <a:rect l="l" t="t" r="r" b="b"/>
            <a:pathLst>
              <a:path w="1917700" h="1025525">
                <a:moveTo>
                  <a:pt x="512699" y="0"/>
                </a:moveTo>
                <a:lnTo>
                  <a:pt x="0" y="512699"/>
                </a:lnTo>
                <a:lnTo>
                  <a:pt x="512699" y="1025461"/>
                </a:lnTo>
                <a:lnTo>
                  <a:pt x="512699" y="769112"/>
                </a:lnTo>
                <a:lnTo>
                  <a:pt x="1917700" y="769112"/>
                </a:lnTo>
                <a:lnTo>
                  <a:pt x="1917700" y="256286"/>
                </a:lnTo>
                <a:lnTo>
                  <a:pt x="512699" y="256286"/>
                </a:lnTo>
                <a:lnTo>
                  <a:pt x="512699" y="0"/>
                </a:lnTo>
                <a:close/>
              </a:path>
            </a:pathLst>
          </a:custGeom>
        </p:spPr>
        <p:style>
          <a:lnRef idx="0">
            <a:scrgbClr r="0" g="0" b="0"/>
          </a:lnRef>
          <a:fillRef idx="1001">
            <a:schemeClr val="lt2"/>
          </a:fillRef>
          <a:effectRef idx="0">
            <a:scrgbClr r="0" g="0" b="0"/>
          </a:effectRef>
          <a:fontRef idx="major"/>
        </p:style>
        <p:txBody>
          <a:bodyPr wrap="square" lIns="0" tIns="0" rIns="0" bIns="0" rtlCol="0"/>
          <a:lstStyle/>
          <a:p>
            <a:endParaRPr/>
          </a:p>
        </p:txBody>
      </p:sp>
      <p:sp>
        <p:nvSpPr>
          <p:cNvPr id="16" name="object 16"/>
          <p:cNvSpPr/>
          <p:nvPr/>
        </p:nvSpPr>
        <p:spPr>
          <a:xfrm>
            <a:off x="2522601" y="4694301"/>
            <a:ext cx="1917700" cy="1025525"/>
          </a:xfrm>
          <a:custGeom>
            <a:avLst/>
            <a:gdLst/>
            <a:ahLst/>
            <a:cxnLst/>
            <a:rect l="l" t="t" r="r" b="b"/>
            <a:pathLst>
              <a:path w="1917700" h="1025525">
                <a:moveTo>
                  <a:pt x="0" y="512699"/>
                </a:moveTo>
                <a:lnTo>
                  <a:pt x="512699" y="0"/>
                </a:lnTo>
                <a:lnTo>
                  <a:pt x="512699" y="256286"/>
                </a:lnTo>
                <a:lnTo>
                  <a:pt x="1917700" y="256286"/>
                </a:lnTo>
                <a:lnTo>
                  <a:pt x="1917700" y="769112"/>
                </a:lnTo>
                <a:lnTo>
                  <a:pt x="512699" y="769112"/>
                </a:lnTo>
                <a:lnTo>
                  <a:pt x="512699" y="1025461"/>
                </a:lnTo>
                <a:lnTo>
                  <a:pt x="0" y="512699"/>
                </a:lnTo>
                <a:close/>
              </a:path>
            </a:pathLst>
          </a:custGeom>
          <a:ln w="25400">
            <a:solidFill>
              <a:srgbClr val="946E00"/>
            </a:solidFill>
          </a:ln>
        </p:spPr>
        <p:txBody>
          <a:bodyPr wrap="square" lIns="0" tIns="0" rIns="0" bIns="0" rtlCol="0"/>
          <a:lstStyle/>
          <a:p>
            <a:endParaRPr/>
          </a:p>
        </p:txBody>
      </p:sp>
      <p:sp>
        <p:nvSpPr>
          <p:cNvPr id="17" name="object 17"/>
          <p:cNvSpPr txBox="1"/>
          <p:nvPr/>
        </p:nvSpPr>
        <p:spPr>
          <a:xfrm>
            <a:off x="3096005" y="4975936"/>
            <a:ext cx="1027430" cy="453390"/>
          </a:xfrm>
          <a:prstGeom prst="rect">
            <a:avLst/>
          </a:prstGeom>
        </p:spPr>
        <p:txBody>
          <a:bodyPr vert="horz" wrap="square" lIns="0" tIns="13335" rIns="0" bIns="0" rtlCol="0">
            <a:spAutoFit/>
          </a:bodyPr>
          <a:lstStyle/>
          <a:p>
            <a:pPr algn="ctr">
              <a:lnSpc>
                <a:spcPct val="100000"/>
              </a:lnSpc>
              <a:spcBef>
                <a:spcPts val="105"/>
              </a:spcBef>
            </a:pPr>
            <a:r>
              <a:rPr sz="1400" dirty="0">
                <a:solidFill>
                  <a:srgbClr val="FF0000"/>
                </a:solidFill>
                <a:latin typeface="Times New Roman"/>
                <a:cs typeface="Times New Roman"/>
              </a:rPr>
              <a:t>5510 </a:t>
            </a:r>
            <a:r>
              <a:rPr sz="1400" spc="-5" dirty="0">
                <a:solidFill>
                  <a:srgbClr val="FF0000"/>
                </a:solidFill>
                <a:latin typeface="Times New Roman"/>
                <a:cs typeface="Times New Roman"/>
              </a:rPr>
              <a:t>sayılı</a:t>
            </a:r>
            <a:r>
              <a:rPr sz="1400" spc="-85" dirty="0">
                <a:solidFill>
                  <a:srgbClr val="FF0000"/>
                </a:solidFill>
                <a:latin typeface="Times New Roman"/>
                <a:cs typeface="Times New Roman"/>
              </a:rPr>
              <a:t> </a:t>
            </a:r>
            <a:r>
              <a:rPr sz="1400" spc="-5" dirty="0">
                <a:solidFill>
                  <a:srgbClr val="FF0000"/>
                </a:solidFill>
                <a:latin typeface="Times New Roman"/>
                <a:cs typeface="Times New Roman"/>
              </a:rPr>
              <a:t>K.</a:t>
            </a:r>
            <a:endParaRPr sz="1400">
              <a:latin typeface="Times New Roman"/>
              <a:cs typeface="Times New Roman"/>
            </a:endParaRPr>
          </a:p>
          <a:p>
            <a:pPr algn="ctr">
              <a:lnSpc>
                <a:spcPct val="100000"/>
              </a:lnSpc>
            </a:pPr>
            <a:r>
              <a:rPr sz="1400" spc="-25" dirty="0">
                <a:solidFill>
                  <a:srgbClr val="FF0000"/>
                </a:solidFill>
                <a:latin typeface="Times New Roman"/>
                <a:cs typeface="Times New Roman"/>
              </a:rPr>
              <a:t>Tabi</a:t>
            </a:r>
            <a:r>
              <a:rPr sz="1400" spc="-40" dirty="0">
                <a:solidFill>
                  <a:srgbClr val="FF0000"/>
                </a:solidFill>
                <a:latin typeface="Times New Roman"/>
                <a:cs typeface="Times New Roman"/>
              </a:rPr>
              <a:t> </a:t>
            </a:r>
            <a:r>
              <a:rPr sz="1400" dirty="0">
                <a:solidFill>
                  <a:srgbClr val="FF0000"/>
                </a:solidFill>
                <a:latin typeface="Times New Roman"/>
                <a:cs typeface="Times New Roman"/>
              </a:rPr>
              <a:t>olanlar</a:t>
            </a:r>
            <a:endParaRPr sz="1400">
              <a:latin typeface="Times New Roman"/>
              <a:cs typeface="Times New Roman"/>
            </a:endParaRPr>
          </a:p>
        </p:txBody>
      </p:sp>
      <p:sp>
        <p:nvSpPr>
          <p:cNvPr id="18" name="object 18"/>
          <p:cNvSpPr/>
          <p:nvPr/>
        </p:nvSpPr>
        <p:spPr>
          <a:xfrm>
            <a:off x="5491226" y="4745101"/>
            <a:ext cx="1676400" cy="1025525"/>
          </a:xfrm>
          <a:custGeom>
            <a:avLst/>
            <a:gdLst/>
            <a:ahLst/>
            <a:cxnLst/>
            <a:rect l="l" t="t" r="r" b="b"/>
            <a:pathLst>
              <a:path w="1676400" h="1025525">
                <a:moveTo>
                  <a:pt x="1163574" y="0"/>
                </a:moveTo>
                <a:lnTo>
                  <a:pt x="1163574" y="256286"/>
                </a:lnTo>
                <a:lnTo>
                  <a:pt x="0" y="256286"/>
                </a:lnTo>
                <a:lnTo>
                  <a:pt x="0" y="769112"/>
                </a:lnTo>
                <a:lnTo>
                  <a:pt x="1163574" y="769112"/>
                </a:lnTo>
                <a:lnTo>
                  <a:pt x="1163574" y="1025461"/>
                </a:lnTo>
                <a:lnTo>
                  <a:pt x="1676400" y="512699"/>
                </a:lnTo>
                <a:lnTo>
                  <a:pt x="1163574" y="0"/>
                </a:lnTo>
                <a:close/>
              </a:path>
            </a:pathLst>
          </a:custGeom>
        </p:spPr>
        <p:style>
          <a:lnRef idx="0">
            <a:scrgbClr r="0" g="0" b="0"/>
          </a:lnRef>
          <a:fillRef idx="1001">
            <a:schemeClr val="lt2"/>
          </a:fillRef>
          <a:effectRef idx="0">
            <a:scrgbClr r="0" g="0" b="0"/>
          </a:effectRef>
          <a:fontRef idx="major"/>
        </p:style>
        <p:txBody>
          <a:bodyPr wrap="square" lIns="0" tIns="0" rIns="0" bIns="0" rtlCol="0"/>
          <a:lstStyle/>
          <a:p>
            <a:endParaRPr/>
          </a:p>
        </p:txBody>
      </p:sp>
      <p:sp>
        <p:nvSpPr>
          <p:cNvPr id="19" name="object 19"/>
          <p:cNvSpPr/>
          <p:nvPr/>
        </p:nvSpPr>
        <p:spPr>
          <a:xfrm>
            <a:off x="5491226" y="4745101"/>
            <a:ext cx="1676400" cy="1025525"/>
          </a:xfrm>
          <a:custGeom>
            <a:avLst/>
            <a:gdLst/>
            <a:ahLst/>
            <a:cxnLst/>
            <a:rect l="l" t="t" r="r" b="b"/>
            <a:pathLst>
              <a:path w="1676400" h="1025525">
                <a:moveTo>
                  <a:pt x="0" y="256286"/>
                </a:moveTo>
                <a:lnTo>
                  <a:pt x="1163574" y="256286"/>
                </a:lnTo>
                <a:lnTo>
                  <a:pt x="1163574" y="0"/>
                </a:lnTo>
                <a:lnTo>
                  <a:pt x="1676400" y="512699"/>
                </a:lnTo>
                <a:lnTo>
                  <a:pt x="1163574" y="1025461"/>
                </a:lnTo>
                <a:lnTo>
                  <a:pt x="1163574" y="769112"/>
                </a:lnTo>
                <a:lnTo>
                  <a:pt x="0" y="769112"/>
                </a:lnTo>
                <a:lnTo>
                  <a:pt x="0" y="256286"/>
                </a:lnTo>
                <a:close/>
              </a:path>
            </a:pathLst>
          </a:custGeom>
          <a:ln w="25400">
            <a:solidFill>
              <a:srgbClr val="946E00"/>
            </a:solidFill>
          </a:ln>
        </p:spPr>
        <p:txBody>
          <a:bodyPr wrap="square" lIns="0" tIns="0" rIns="0" bIns="0" rtlCol="0"/>
          <a:lstStyle/>
          <a:p>
            <a:endParaRPr/>
          </a:p>
        </p:txBody>
      </p:sp>
      <p:sp>
        <p:nvSpPr>
          <p:cNvPr id="20" name="object 20"/>
          <p:cNvSpPr txBox="1"/>
          <p:nvPr/>
        </p:nvSpPr>
        <p:spPr>
          <a:xfrm>
            <a:off x="5688329" y="5026914"/>
            <a:ext cx="1027430" cy="452755"/>
          </a:xfrm>
          <a:prstGeom prst="rect">
            <a:avLst/>
          </a:prstGeom>
        </p:spPr>
        <p:txBody>
          <a:bodyPr vert="horz" wrap="square" lIns="0" tIns="12700" rIns="0" bIns="0" rtlCol="0">
            <a:spAutoFit/>
          </a:bodyPr>
          <a:lstStyle/>
          <a:p>
            <a:pPr marL="85725" marR="5080" indent="-73660">
              <a:lnSpc>
                <a:spcPct val="100000"/>
              </a:lnSpc>
              <a:spcBef>
                <a:spcPts val="100"/>
              </a:spcBef>
            </a:pPr>
            <a:r>
              <a:rPr sz="1400" dirty="0">
                <a:solidFill>
                  <a:srgbClr val="FF0000"/>
                </a:solidFill>
                <a:latin typeface="Times New Roman"/>
                <a:cs typeface="Times New Roman"/>
              </a:rPr>
              <a:t>5434 </a:t>
            </a:r>
            <a:r>
              <a:rPr sz="1400" spc="-5" dirty="0">
                <a:solidFill>
                  <a:srgbClr val="FF0000"/>
                </a:solidFill>
                <a:latin typeface="Times New Roman"/>
                <a:cs typeface="Times New Roman"/>
              </a:rPr>
              <a:t>sayılı</a:t>
            </a:r>
            <a:r>
              <a:rPr sz="1400" spc="-95" dirty="0">
                <a:solidFill>
                  <a:srgbClr val="FF0000"/>
                </a:solidFill>
                <a:latin typeface="Times New Roman"/>
                <a:cs typeface="Times New Roman"/>
              </a:rPr>
              <a:t> </a:t>
            </a:r>
            <a:r>
              <a:rPr sz="1400" spc="-5" dirty="0">
                <a:solidFill>
                  <a:srgbClr val="FF0000"/>
                </a:solidFill>
                <a:latin typeface="Times New Roman"/>
                <a:cs typeface="Times New Roman"/>
              </a:rPr>
              <a:t>K.  </a:t>
            </a:r>
            <a:r>
              <a:rPr sz="1400" spc="-25" dirty="0">
                <a:solidFill>
                  <a:srgbClr val="FF0000"/>
                </a:solidFill>
                <a:latin typeface="Times New Roman"/>
                <a:cs typeface="Times New Roman"/>
              </a:rPr>
              <a:t>Tabi</a:t>
            </a:r>
            <a:r>
              <a:rPr sz="1400" spc="-45" dirty="0">
                <a:solidFill>
                  <a:srgbClr val="FF0000"/>
                </a:solidFill>
                <a:latin typeface="Times New Roman"/>
                <a:cs typeface="Times New Roman"/>
              </a:rPr>
              <a:t> </a:t>
            </a:r>
            <a:r>
              <a:rPr sz="1400" dirty="0">
                <a:solidFill>
                  <a:srgbClr val="FF0000"/>
                </a:solidFill>
                <a:latin typeface="Times New Roman"/>
                <a:cs typeface="Times New Roman"/>
              </a:rPr>
              <a:t>olanlar</a:t>
            </a:r>
            <a:endParaRPr sz="1400" dirty="0">
              <a:latin typeface="Times New Roman"/>
              <a:cs typeface="Times New Roman"/>
            </a:endParaRPr>
          </a:p>
        </p:txBody>
      </p:sp>
      <p:sp>
        <p:nvSpPr>
          <p:cNvPr id="21" name="object 21"/>
          <p:cNvSpPr/>
          <p:nvPr/>
        </p:nvSpPr>
        <p:spPr>
          <a:xfrm>
            <a:off x="1371600" y="5346827"/>
            <a:ext cx="1309370" cy="848994"/>
          </a:xfrm>
          <a:custGeom>
            <a:avLst/>
            <a:gdLst/>
            <a:ahLst/>
            <a:cxnLst/>
            <a:rect l="l" t="t" r="r" b="b"/>
            <a:pathLst>
              <a:path w="1309370" h="848995">
                <a:moveTo>
                  <a:pt x="654431" y="0"/>
                </a:moveTo>
                <a:lnTo>
                  <a:pt x="597962" y="1557"/>
                </a:lnTo>
                <a:lnTo>
                  <a:pt x="542828" y="6145"/>
                </a:lnTo>
                <a:lnTo>
                  <a:pt x="489225" y="13637"/>
                </a:lnTo>
                <a:lnTo>
                  <a:pt x="437348" y="23904"/>
                </a:lnTo>
                <a:lnTo>
                  <a:pt x="387395" y="36819"/>
                </a:lnTo>
                <a:lnTo>
                  <a:pt x="339562" y="52256"/>
                </a:lnTo>
                <a:lnTo>
                  <a:pt x="294045" y="70087"/>
                </a:lnTo>
                <a:lnTo>
                  <a:pt x="251040" y="90184"/>
                </a:lnTo>
                <a:lnTo>
                  <a:pt x="210745" y="112420"/>
                </a:lnTo>
                <a:lnTo>
                  <a:pt x="173355" y="136668"/>
                </a:lnTo>
                <a:lnTo>
                  <a:pt x="139067" y="162801"/>
                </a:lnTo>
                <a:lnTo>
                  <a:pt x="108077" y="190692"/>
                </a:lnTo>
                <a:lnTo>
                  <a:pt x="80582" y="220212"/>
                </a:lnTo>
                <a:lnTo>
                  <a:pt x="56778" y="251235"/>
                </a:lnTo>
                <a:lnTo>
                  <a:pt x="21029" y="317279"/>
                </a:lnTo>
                <a:lnTo>
                  <a:pt x="2402" y="387807"/>
                </a:lnTo>
                <a:lnTo>
                  <a:pt x="0" y="424434"/>
                </a:lnTo>
                <a:lnTo>
                  <a:pt x="2402" y="461059"/>
                </a:lnTo>
                <a:lnTo>
                  <a:pt x="21029" y="531586"/>
                </a:lnTo>
                <a:lnTo>
                  <a:pt x="56778" y="597633"/>
                </a:lnTo>
                <a:lnTo>
                  <a:pt x="80582" y="628658"/>
                </a:lnTo>
                <a:lnTo>
                  <a:pt x="108077" y="658181"/>
                </a:lnTo>
                <a:lnTo>
                  <a:pt x="139067" y="686075"/>
                </a:lnTo>
                <a:lnTo>
                  <a:pt x="173355" y="712211"/>
                </a:lnTo>
                <a:lnTo>
                  <a:pt x="210745" y="736463"/>
                </a:lnTo>
                <a:lnTo>
                  <a:pt x="251040" y="758703"/>
                </a:lnTo>
                <a:lnTo>
                  <a:pt x="294045" y="778804"/>
                </a:lnTo>
                <a:lnTo>
                  <a:pt x="339562" y="796638"/>
                </a:lnTo>
                <a:lnTo>
                  <a:pt x="387395" y="812077"/>
                </a:lnTo>
                <a:lnTo>
                  <a:pt x="437348" y="824996"/>
                </a:lnTo>
                <a:lnTo>
                  <a:pt x="489225" y="835265"/>
                </a:lnTo>
                <a:lnTo>
                  <a:pt x="542828" y="842758"/>
                </a:lnTo>
                <a:lnTo>
                  <a:pt x="597962" y="847348"/>
                </a:lnTo>
                <a:lnTo>
                  <a:pt x="654431" y="848906"/>
                </a:lnTo>
                <a:lnTo>
                  <a:pt x="710899" y="847348"/>
                </a:lnTo>
                <a:lnTo>
                  <a:pt x="766033" y="842758"/>
                </a:lnTo>
                <a:lnTo>
                  <a:pt x="819636" y="835265"/>
                </a:lnTo>
                <a:lnTo>
                  <a:pt x="871513" y="824996"/>
                </a:lnTo>
                <a:lnTo>
                  <a:pt x="921466" y="812077"/>
                </a:lnTo>
                <a:lnTo>
                  <a:pt x="969299" y="796638"/>
                </a:lnTo>
                <a:lnTo>
                  <a:pt x="1014816" y="778804"/>
                </a:lnTo>
                <a:lnTo>
                  <a:pt x="1057821" y="758703"/>
                </a:lnTo>
                <a:lnTo>
                  <a:pt x="1098116" y="736463"/>
                </a:lnTo>
                <a:lnTo>
                  <a:pt x="1135506" y="712211"/>
                </a:lnTo>
                <a:lnTo>
                  <a:pt x="1169794" y="686075"/>
                </a:lnTo>
                <a:lnTo>
                  <a:pt x="1200784" y="658181"/>
                </a:lnTo>
                <a:lnTo>
                  <a:pt x="1228279" y="628658"/>
                </a:lnTo>
                <a:lnTo>
                  <a:pt x="1252083" y="597633"/>
                </a:lnTo>
                <a:lnTo>
                  <a:pt x="1287832" y="531586"/>
                </a:lnTo>
                <a:lnTo>
                  <a:pt x="1306459" y="461059"/>
                </a:lnTo>
                <a:lnTo>
                  <a:pt x="1308862" y="424434"/>
                </a:lnTo>
                <a:lnTo>
                  <a:pt x="1306459" y="387807"/>
                </a:lnTo>
                <a:lnTo>
                  <a:pt x="1287832" y="317279"/>
                </a:lnTo>
                <a:lnTo>
                  <a:pt x="1252083" y="251235"/>
                </a:lnTo>
                <a:lnTo>
                  <a:pt x="1228279" y="220212"/>
                </a:lnTo>
                <a:lnTo>
                  <a:pt x="1200784" y="190692"/>
                </a:lnTo>
                <a:lnTo>
                  <a:pt x="1169794" y="162801"/>
                </a:lnTo>
                <a:lnTo>
                  <a:pt x="1135506" y="136668"/>
                </a:lnTo>
                <a:lnTo>
                  <a:pt x="1098116" y="112420"/>
                </a:lnTo>
                <a:lnTo>
                  <a:pt x="1057821" y="90184"/>
                </a:lnTo>
                <a:lnTo>
                  <a:pt x="1014816" y="70087"/>
                </a:lnTo>
                <a:lnTo>
                  <a:pt x="969299" y="52256"/>
                </a:lnTo>
                <a:lnTo>
                  <a:pt x="921466" y="36819"/>
                </a:lnTo>
                <a:lnTo>
                  <a:pt x="871513" y="23904"/>
                </a:lnTo>
                <a:lnTo>
                  <a:pt x="819636" y="13637"/>
                </a:lnTo>
                <a:lnTo>
                  <a:pt x="766033" y="6145"/>
                </a:lnTo>
                <a:lnTo>
                  <a:pt x="710899" y="1557"/>
                </a:lnTo>
                <a:lnTo>
                  <a:pt x="654431" y="0"/>
                </a:lnTo>
                <a:close/>
              </a:path>
            </a:pathLst>
          </a:custGeom>
          <a:solidFill>
            <a:srgbClr val="FFFFFF"/>
          </a:solidFill>
        </p:spPr>
        <p:txBody>
          <a:bodyPr wrap="square" lIns="0" tIns="0" rIns="0" bIns="0" rtlCol="0"/>
          <a:lstStyle/>
          <a:p>
            <a:endParaRPr/>
          </a:p>
        </p:txBody>
      </p:sp>
      <p:sp>
        <p:nvSpPr>
          <p:cNvPr id="22" name="object 22"/>
          <p:cNvSpPr/>
          <p:nvPr/>
        </p:nvSpPr>
        <p:spPr>
          <a:xfrm>
            <a:off x="1358900" y="5334761"/>
            <a:ext cx="1334262" cy="873760"/>
          </a:xfrm>
          <a:prstGeom prst="rect">
            <a:avLst/>
          </a:prstGeom>
          <a:blipFill>
            <a:blip r:embed="rId6" cstate="print"/>
            <a:stretch>
              <a:fillRect/>
            </a:stretch>
          </a:blipFill>
        </p:spPr>
        <p:txBody>
          <a:bodyPr wrap="square" lIns="0" tIns="0" rIns="0" bIns="0" rtlCol="0"/>
          <a:lstStyle/>
          <a:p>
            <a:endParaRPr/>
          </a:p>
        </p:txBody>
      </p:sp>
      <p:sp>
        <p:nvSpPr>
          <p:cNvPr id="23" name="object 23"/>
          <p:cNvSpPr txBox="1"/>
          <p:nvPr/>
        </p:nvSpPr>
        <p:spPr>
          <a:xfrm>
            <a:off x="1647189" y="5445963"/>
            <a:ext cx="758190" cy="635635"/>
          </a:xfrm>
          <a:prstGeom prst="rect">
            <a:avLst/>
          </a:prstGeom>
        </p:spPr>
        <p:txBody>
          <a:bodyPr vert="horz" wrap="square" lIns="0" tIns="12700" rIns="0" bIns="0" rtlCol="0">
            <a:spAutoFit/>
          </a:bodyPr>
          <a:lstStyle/>
          <a:p>
            <a:pPr marL="33655" marR="5080" indent="-2159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25" name="24 Metin kutusu"/>
          <p:cNvSpPr txBox="1"/>
          <p:nvPr/>
        </p:nvSpPr>
        <p:spPr>
          <a:xfrm>
            <a:off x="7391400" y="54864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6" name="25 Metin kutusu"/>
          <p:cNvSpPr txBox="1"/>
          <p:nvPr/>
        </p:nvSpPr>
        <p:spPr>
          <a:xfrm>
            <a:off x="228600" y="58674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7" name="object 13"/>
          <p:cNvSpPr/>
          <p:nvPr/>
        </p:nvSpPr>
        <p:spPr>
          <a:xfrm>
            <a:off x="7315200" y="5410200"/>
            <a:ext cx="1334134" cy="873760"/>
          </a:xfrm>
          <a:prstGeom prst="rect">
            <a:avLst/>
          </a:prstGeom>
          <a:blipFill>
            <a:blip r:embed="rId5" cstate="print"/>
            <a:stretch>
              <a:fillRect/>
            </a:stretch>
          </a:blipFill>
        </p:spPr>
        <p:txBody>
          <a:bodyPr wrap="square" lIns="0" tIns="0" rIns="0" bIns="0" rtlCol="0"/>
          <a:lstStyle/>
          <a:p>
            <a:endParaRPr/>
          </a:p>
        </p:txBody>
      </p:sp>
      <p:sp>
        <p:nvSpPr>
          <p:cNvPr id="28" name="object 13"/>
          <p:cNvSpPr/>
          <p:nvPr/>
        </p:nvSpPr>
        <p:spPr>
          <a:xfrm>
            <a:off x="152400" y="5791200"/>
            <a:ext cx="1334134" cy="873760"/>
          </a:xfrm>
          <a:prstGeom prst="rect">
            <a:avLst/>
          </a:prstGeom>
          <a:blipFill>
            <a:blip r:embed="rId5" cstate="print"/>
            <a:stretch>
              <a:fillRect/>
            </a:stretch>
          </a:blipFill>
        </p:spPr>
        <p:txBody>
          <a:bodyPr wrap="square" lIns="0" tIns="0" rIns="0" bIns="0" rtlCol="0"/>
          <a:lstStyle/>
          <a:p>
            <a:endParaRPr/>
          </a:p>
        </p:txBody>
      </p:sp>
      <p:sp>
        <p:nvSpPr>
          <p:cNvPr id="29" name="object 13"/>
          <p:cNvSpPr/>
          <p:nvPr/>
        </p:nvSpPr>
        <p:spPr>
          <a:xfrm>
            <a:off x="228600" y="4724400"/>
            <a:ext cx="1334134" cy="873760"/>
          </a:xfrm>
          <a:prstGeom prst="rect">
            <a:avLst/>
          </a:prstGeom>
          <a:blipFill>
            <a:blip r:embed="rId5" cstate="print"/>
            <a:stretch>
              <a:fillRect/>
            </a:stretch>
          </a:blipFill>
        </p:spPr>
        <p:txBody>
          <a:bodyPr wrap="square" lIns="0" tIns="0" rIns="0" bIns="0" rtlCol="0"/>
          <a:lstStyle/>
          <a:p>
            <a:endParaRPr/>
          </a:p>
        </p:txBody>
      </p:sp>
      <p:sp>
        <p:nvSpPr>
          <p:cNvPr id="30" name="29 Metin kutusu"/>
          <p:cNvSpPr txBox="1"/>
          <p:nvPr/>
        </p:nvSpPr>
        <p:spPr>
          <a:xfrm>
            <a:off x="304800" y="4800600"/>
            <a:ext cx="1219200" cy="646331"/>
          </a:xfrm>
          <a:prstGeom prst="rect">
            <a:avLst/>
          </a:prstGeom>
          <a:noFill/>
        </p:spPr>
        <p:txBody>
          <a:bodyPr wrap="square" rtlCol="0">
            <a:spAutoFit/>
          </a:bodyPr>
          <a:lstStyle/>
          <a:p>
            <a:pPr algn="ctr"/>
            <a:r>
              <a:rPr lang="tr-TR" dirty="0" smtClean="0">
                <a:solidFill>
                  <a:schemeClr val="accent2">
                    <a:lumMod val="75000"/>
                  </a:schemeClr>
                </a:solidFill>
              </a:rPr>
              <a:t>BES Kesintisi</a:t>
            </a:r>
            <a:endParaRPr lang="tr-TR"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35752"/>
            <a:ext cx="7467600" cy="473848"/>
          </a:xfrm>
          <a:prstGeom prst="rect">
            <a:avLst/>
          </a:prstGeom>
        </p:spPr>
        <p:txBody>
          <a:bodyPr vert="horz" wrap="square" lIns="0" tIns="12065" rIns="0" bIns="0" rtlCol="0">
            <a:spAutoFit/>
          </a:bodyPr>
          <a:lstStyle/>
          <a:p>
            <a:pPr marL="238760" algn="ctr">
              <a:lnSpc>
                <a:spcPct val="100000"/>
              </a:lnSpc>
              <a:spcBef>
                <a:spcPts val="95"/>
              </a:spcBef>
            </a:pPr>
            <a:r>
              <a:rPr lang="tr-TR" b="1" spc="-5" dirty="0" smtClean="0">
                <a:solidFill>
                  <a:schemeClr val="accent2">
                    <a:lumMod val="50000"/>
                  </a:schemeClr>
                </a:solidFill>
              </a:rPr>
              <a:t>TAZMİNATLAR / görev tazminatı</a:t>
            </a:r>
            <a:endParaRPr b="1" spc="-5" dirty="0"/>
          </a:p>
        </p:txBody>
      </p:sp>
      <p:sp>
        <p:nvSpPr>
          <p:cNvPr id="26" name="object 26"/>
          <p:cNvSpPr txBox="1">
            <a:spLocks noGrp="1"/>
          </p:cNvSpPr>
          <p:nvPr>
            <p:ph type="sldNum" sz="quarter" idx="15"/>
          </p:nvPr>
        </p:nvSpPr>
        <p:spPr>
          <a:xfrm>
            <a:off x="444500" y="6057289"/>
            <a:ext cx="8267700" cy="610234"/>
          </a:xfrm>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34</a:t>
            </a:fld>
            <a:r>
              <a:rPr strike="sngStrike" spc="120" dirty="0"/>
              <a:t> </a:t>
            </a:r>
          </a:p>
        </p:txBody>
      </p:sp>
      <p:sp>
        <p:nvSpPr>
          <p:cNvPr id="3" name="object 3"/>
          <p:cNvSpPr txBox="1"/>
          <p:nvPr/>
        </p:nvSpPr>
        <p:spPr>
          <a:xfrm>
            <a:off x="618540" y="609600"/>
            <a:ext cx="8148955" cy="2058640"/>
          </a:xfrm>
          <a:prstGeom prst="rect">
            <a:avLst/>
          </a:prstGeom>
        </p:spPr>
        <p:txBody>
          <a:bodyPr vert="horz" wrap="square" lIns="0" tIns="29845" rIns="0" bIns="0" rtlCol="0">
            <a:spAutoFit/>
          </a:bodyPr>
          <a:lstStyle/>
          <a:p>
            <a:pPr marL="12700" marR="5080" indent="358140" algn="just">
              <a:lnSpc>
                <a:spcPct val="94700"/>
              </a:lnSpc>
              <a:spcBef>
                <a:spcPts val="235"/>
              </a:spcBef>
            </a:pPr>
            <a:r>
              <a:rPr sz="1700" b="1" spc="-15" dirty="0" err="1">
                <a:solidFill>
                  <a:srgbClr val="FF0000"/>
                </a:solidFill>
                <a:latin typeface="Times New Roman"/>
                <a:cs typeface="Times New Roman"/>
              </a:rPr>
              <a:t>Görev</a:t>
            </a:r>
            <a:r>
              <a:rPr sz="1700" b="1" spc="520" dirty="0">
                <a:solidFill>
                  <a:srgbClr val="FF0000"/>
                </a:solidFill>
                <a:latin typeface="Times New Roman"/>
                <a:cs typeface="Times New Roman"/>
              </a:rPr>
              <a:t> </a:t>
            </a:r>
            <a:r>
              <a:rPr sz="1700" b="1" spc="-25" dirty="0" err="1" smtClean="0">
                <a:solidFill>
                  <a:srgbClr val="FF0000"/>
                </a:solidFill>
                <a:latin typeface="Times New Roman"/>
                <a:cs typeface="Times New Roman"/>
              </a:rPr>
              <a:t>Tazminatı</a:t>
            </a:r>
            <a:r>
              <a:rPr sz="1700" b="1" spc="-25" dirty="0" smtClean="0">
                <a:solidFill>
                  <a:srgbClr val="FF0000"/>
                </a:solidFill>
                <a:latin typeface="Times New Roman"/>
                <a:cs typeface="Times New Roman"/>
              </a:rPr>
              <a:t>:</a:t>
            </a:r>
            <a:r>
              <a:rPr lang="tr-TR" sz="1700" b="1" spc="-25" dirty="0" smtClean="0">
                <a:solidFill>
                  <a:srgbClr val="FF0000"/>
                </a:solidFill>
                <a:latin typeface="Times New Roman"/>
                <a:cs typeface="Times New Roman"/>
              </a:rPr>
              <a:t> </a:t>
            </a:r>
            <a:r>
              <a:rPr lang="tr-TR" sz="1700" dirty="0" smtClean="0">
                <a:solidFill>
                  <a:schemeClr val="accent2">
                    <a:lumMod val="75000"/>
                  </a:schemeClr>
                </a:solidFill>
                <a:latin typeface="Times New Roman" pitchFamily="18" charset="0"/>
                <a:cs typeface="Times New Roman" pitchFamily="18" charset="0"/>
              </a:rPr>
              <a:t>375 </a:t>
            </a:r>
            <a:r>
              <a:rPr lang="tr-TR" sz="1700" spc="-5" dirty="0" smtClean="0">
                <a:solidFill>
                  <a:schemeClr val="accent2">
                    <a:lumMod val="75000"/>
                  </a:schemeClr>
                </a:solidFill>
                <a:latin typeface="Times New Roman" pitchFamily="18" charset="0"/>
                <a:cs typeface="Times New Roman" pitchFamily="18" charset="0"/>
              </a:rPr>
              <a:t>sayılı </a:t>
            </a:r>
            <a:r>
              <a:rPr lang="tr-TR" sz="1700" dirty="0" smtClean="0">
                <a:solidFill>
                  <a:schemeClr val="accent2">
                    <a:lumMod val="75000"/>
                  </a:schemeClr>
                </a:solidFill>
                <a:latin typeface="Times New Roman" pitchFamily="18" charset="0"/>
                <a:cs typeface="Times New Roman" pitchFamily="18" charset="0"/>
              </a:rPr>
              <a:t>KHK ve </a:t>
            </a:r>
            <a:r>
              <a:rPr lang="tr-TR" sz="1700" u="sng" spc="-5" dirty="0" smtClean="0">
                <a:solidFill>
                  <a:schemeClr val="accent1">
                    <a:lumMod val="75000"/>
                  </a:schemeClr>
                </a:solidFill>
                <a:latin typeface="Times New Roman" pitchFamily="18" charset="0"/>
                <a:cs typeface="Times New Roman" pitchFamily="18" charset="0"/>
              </a:rPr>
              <a:t>2008/13694</a:t>
            </a:r>
            <a:r>
              <a:rPr lang="tr-TR" sz="1700" spc="-5" dirty="0" smtClean="0">
                <a:solidFill>
                  <a:schemeClr val="accent2">
                    <a:lumMod val="75000"/>
                  </a:schemeClr>
                </a:solidFill>
                <a:latin typeface="Times New Roman" pitchFamily="18" charset="0"/>
                <a:cs typeface="Times New Roman" pitchFamily="18" charset="0"/>
              </a:rPr>
              <a:t> Sayılı </a:t>
            </a:r>
            <a:r>
              <a:rPr lang="tr-TR" sz="1700" dirty="0" smtClean="0">
                <a:solidFill>
                  <a:schemeClr val="accent2">
                    <a:lumMod val="75000"/>
                  </a:schemeClr>
                </a:solidFill>
                <a:latin typeface="Times New Roman" pitchFamily="18" charset="0"/>
                <a:cs typeface="Times New Roman" pitchFamily="18" charset="0"/>
              </a:rPr>
              <a:t>BKK </a:t>
            </a:r>
            <a:r>
              <a:rPr lang="tr-TR" sz="1700" spc="-5" dirty="0" smtClean="0">
                <a:solidFill>
                  <a:schemeClr val="accent2">
                    <a:lumMod val="75000"/>
                  </a:schemeClr>
                </a:solidFill>
                <a:latin typeface="Times New Roman" pitchFamily="18" charset="0"/>
                <a:cs typeface="Times New Roman" pitchFamily="18" charset="0"/>
              </a:rPr>
              <a:t>hükümleri</a:t>
            </a:r>
            <a:r>
              <a:rPr lang="tr-TR" sz="1700" b="1" spc="-5" dirty="0" smtClean="0">
                <a:solidFill>
                  <a:schemeClr val="accent2">
                    <a:lumMod val="75000"/>
                  </a:schemeClr>
                </a:solidFill>
                <a:latin typeface="Times New Roman" pitchFamily="18" charset="0"/>
                <a:cs typeface="Times New Roman" pitchFamily="18" charset="0"/>
              </a:rPr>
              <a:t> </a:t>
            </a:r>
            <a:r>
              <a:rPr lang="tr-TR" sz="1700" spc="-5" dirty="0" smtClean="0">
                <a:solidFill>
                  <a:schemeClr val="accent2">
                    <a:lumMod val="75000"/>
                  </a:schemeClr>
                </a:solidFill>
                <a:latin typeface="Times New Roman" pitchFamily="18" charset="0"/>
                <a:cs typeface="Times New Roman" pitchFamily="18" charset="0"/>
              </a:rPr>
              <a:t>uyarınca aylıklarını 657 </a:t>
            </a:r>
            <a:r>
              <a:rPr lang="tr-TR" sz="1700" dirty="0" smtClean="0">
                <a:solidFill>
                  <a:schemeClr val="accent2">
                    <a:lumMod val="75000"/>
                  </a:schemeClr>
                </a:solidFill>
                <a:latin typeface="Times New Roman" pitchFamily="18" charset="0"/>
                <a:cs typeface="Times New Roman" pitchFamily="18" charset="0"/>
              </a:rPr>
              <a:t>sayılı </a:t>
            </a:r>
            <a:r>
              <a:rPr lang="tr-TR" sz="1700" spc="-5" dirty="0" smtClean="0">
                <a:solidFill>
                  <a:schemeClr val="accent2">
                    <a:lumMod val="75000"/>
                  </a:schemeClr>
                </a:solidFill>
                <a:latin typeface="Times New Roman" pitchFamily="18" charset="0"/>
                <a:cs typeface="Times New Roman" pitchFamily="18" charset="0"/>
              </a:rPr>
              <a:t>Devlet </a:t>
            </a:r>
            <a:r>
              <a:rPr lang="tr-TR" sz="1700" dirty="0" smtClean="0">
                <a:solidFill>
                  <a:schemeClr val="accent2">
                    <a:lumMod val="75000"/>
                  </a:schemeClr>
                </a:solidFill>
                <a:latin typeface="Times New Roman" pitchFamily="18" charset="0"/>
                <a:cs typeface="Times New Roman" pitchFamily="18" charset="0"/>
              </a:rPr>
              <a:t>Memurları Kanununa </a:t>
            </a:r>
            <a:r>
              <a:rPr lang="tr-TR" sz="1700" spc="5" dirty="0" smtClean="0">
                <a:solidFill>
                  <a:schemeClr val="accent2">
                    <a:lumMod val="75000"/>
                  </a:schemeClr>
                </a:solidFill>
                <a:latin typeface="Times New Roman" pitchFamily="18" charset="0"/>
                <a:cs typeface="Times New Roman" pitchFamily="18" charset="0"/>
              </a:rPr>
              <a:t>ve  </a:t>
            </a:r>
            <a:r>
              <a:rPr lang="tr-TR" sz="1700" spc="-10" dirty="0" smtClean="0">
                <a:solidFill>
                  <a:schemeClr val="accent2">
                    <a:lumMod val="75000"/>
                  </a:schemeClr>
                </a:solidFill>
                <a:latin typeface="Times New Roman" pitchFamily="18" charset="0"/>
                <a:cs typeface="Times New Roman" pitchFamily="18" charset="0"/>
              </a:rPr>
              <a:t>2914 </a:t>
            </a:r>
            <a:r>
              <a:rPr lang="tr-TR" sz="1700" dirty="0" smtClean="0">
                <a:solidFill>
                  <a:schemeClr val="accent2">
                    <a:lumMod val="75000"/>
                  </a:schemeClr>
                </a:solidFill>
                <a:latin typeface="Times New Roman" pitchFamily="18" charset="0"/>
                <a:cs typeface="Times New Roman" pitchFamily="18" charset="0"/>
              </a:rPr>
              <a:t>sayılı </a:t>
            </a:r>
            <a:r>
              <a:rPr lang="tr-TR" sz="1700" spc="-5" dirty="0" smtClean="0">
                <a:solidFill>
                  <a:schemeClr val="accent2">
                    <a:lumMod val="75000"/>
                  </a:schemeClr>
                </a:solidFill>
                <a:latin typeface="Times New Roman" pitchFamily="18" charset="0"/>
                <a:cs typeface="Times New Roman" pitchFamily="18" charset="0"/>
              </a:rPr>
              <a:t>Yükseköğretim Personel </a:t>
            </a:r>
            <a:r>
              <a:rPr lang="tr-TR" sz="1700" dirty="0" smtClean="0">
                <a:solidFill>
                  <a:schemeClr val="accent2">
                    <a:lumMod val="75000"/>
                  </a:schemeClr>
                </a:solidFill>
                <a:latin typeface="Times New Roman" pitchFamily="18" charset="0"/>
                <a:cs typeface="Times New Roman" pitchFamily="18" charset="0"/>
              </a:rPr>
              <a:t>Kanununa </a:t>
            </a:r>
            <a:r>
              <a:rPr lang="tr-TR" sz="1700" spc="-5" dirty="0" smtClean="0">
                <a:solidFill>
                  <a:schemeClr val="accent2">
                    <a:lumMod val="75000"/>
                  </a:schemeClr>
                </a:solidFill>
                <a:latin typeface="Times New Roman" pitchFamily="18" charset="0"/>
                <a:cs typeface="Times New Roman" pitchFamily="18" charset="0"/>
              </a:rPr>
              <a:t>göre alan </a:t>
            </a:r>
            <a:r>
              <a:rPr lang="tr-TR" sz="1700" dirty="0" smtClean="0">
                <a:solidFill>
                  <a:schemeClr val="accent2">
                    <a:lumMod val="75000"/>
                  </a:schemeClr>
                </a:solidFill>
                <a:latin typeface="Times New Roman" pitchFamily="18" charset="0"/>
                <a:cs typeface="Times New Roman" pitchFamily="18" charset="0"/>
              </a:rPr>
              <a:t>personelden;</a:t>
            </a:r>
            <a:r>
              <a:rPr lang="tr-TR" sz="1700" spc="-5" dirty="0" smtClean="0">
                <a:solidFill>
                  <a:schemeClr val="accent2">
                    <a:lumMod val="75000"/>
                  </a:schemeClr>
                </a:solidFill>
                <a:latin typeface="Times New Roman" pitchFamily="18" charset="0"/>
                <a:cs typeface="Times New Roman" pitchFamily="18" charset="0"/>
              </a:rPr>
              <a:t> </a:t>
            </a:r>
            <a:r>
              <a:rPr lang="tr-TR" sz="1700" dirty="0" smtClean="0">
                <a:solidFill>
                  <a:schemeClr val="accent2">
                    <a:lumMod val="75000"/>
                  </a:schemeClr>
                </a:solidFill>
                <a:latin typeface="Times New Roman" pitchFamily="18" charset="0"/>
                <a:cs typeface="Times New Roman" pitchFamily="18" charset="0"/>
              </a:rPr>
              <a:t>Bu </a:t>
            </a:r>
            <a:r>
              <a:rPr lang="tr-TR" sz="1700" spc="-5" dirty="0" smtClean="0">
                <a:solidFill>
                  <a:schemeClr val="accent2">
                    <a:lumMod val="75000"/>
                  </a:schemeClr>
                </a:solidFill>
                <a:latin typeface="Times New Roman" pitchFamily="18" charset="0"/>
                <a:cs typeface="Times New Roman" pitchFamily="18" charset="0"/>
              </a:rPr>
              <a:t>kanunlarda </a:t>
            </a:r>
            <a:r>
              <a:rPr lang="tr-TR" sz="1700" dirty="0" smtClean="0">
                <a:solidFill>
                  <a:schemeClr val="accent2">
                    <a:lumMod val="75000"/>
                  </a:schemeClr>
                </a:solidFill>
                <a:latin typeface="Times New Roman" pitchFamily="18" charset="0"/>
                <a:cs typeface="Times New Roman" pitchFamily="18" charset="0"/>
              </a:rPr>
              <a:t>makam tazminatı </a:t>
            </a:r>
            <a:r>
              <a:rPr lang="tr-TR" sz="1700" spc="-5" dirty="0" smtClean="0">
                <a:solidFill>
                  <a:schemeClr val="accent2">
                    <a:lumMod val="75000"/>
                  </a:schemeClr>
                </a:solidFill>
                <a:latin typeface="Times New Roman" pitchFamily="18" charset="0"/>
                <a:cs typeface="Times New Roman" pitchFamily="18" charset="0"/>
              </a:rPr>
              <a:t>öngörülmüş  olan kadrolara atanmış olanlara, </a:t>
            </a:r>
            <a:r>
              <a:rPr lang="tr-TR" sz="1700" dirty="0" smtClean="0">
                <a:solidFill>
                  <a:schemeClr val="accent2">
                    <a:lumMod val="75000"/>
                  </a:schemeClr>
                </a:solidFill>
                <a:latin typeface="Times New Roman" pitchFamily="18" charset="0"/>
                <a:cs typeface="Times New Roman" pitchFamily="18" charset="0"/>
              </a:rPr>
              <a:t>belirlenen </a:t>
            </a:r>
            <a:r>
              <a:rPr lang="tr-TR" sz="1700" spc="-5" dirty="0" smtClean="0">
                <a:solidFill>
                  <a:schemeClr val="accent2">
                    <a:lumMod val="75000"/>
                  </a:schemeClr>
                </a:solidFill>
                <a:latin typeface="Times New Roman" pitchFamily="18" charset="0"/>
                <a:cs typeface="Times New Roman" pitchFamily="18" charset="0"/>
              </a:rPr>
              <a:t>görev </a:t>
            </a:r>
            <a:r>
              <a:rPr lang="tr-TR" sz="1700" dirty="0" smtClean="0">
                <a:solidFill>
                  <a:schemeClr val="accent2">
                    <a:lumMod val="75000"/>
                  </a:schemeClr>
                </a:solidFill>
                <a:latin typeface="Times New Roman" pitchFamily="18" charset="0"/>
                <a:cs typeface="Times New Roman" pitchFamily="18" charset="0"/>
              </a:rPr>
              <a:t>tazminatı  </a:t>
            </a:r>
            <a:r>
              <a:rPr lang="tr-TR" sz="1700" spc="-5" dirty="0" smtClean="0">
                <a:solidFill>
                  <a:schemeClr val="accent2">
                    <a:lumMod val="75000"/>
                  </a:schemeClr>
                </a:solidFill>
                <a:latin typeface="Times New Roman" pitchFamily="18" charset="0"/>
                <a:cs typeface="Times New Roman" pitchFamily="18" charset="0"/>
              </a:rPr>
              <a:t>oranının, almakta oldukları </a:t>
            </a:r>
            <a:r>
              <a:rPr lang="tr-TR" sz="1700" dirty="0" smtClean="0">
                <a:solidFill>
                  <a:schemeClr val="accent2">
                    <a:lumMod val="75000"/>
                  </a:schemeClr>
                </a:solidFill>
                <a:latin typeface="Times New Roman" pitchFamily="18" charset="0"/>
                <a:cs typeface="Times New Roman" pitchFamily="18" charset="0"/>
              </a:rPr>
              <a:t>makam tazminatı </a:t>
            </a:r>
            <a:r>
              <a:rPr lang="tr-TR" sz="1700" spc="-5" dirty="0" smtClean="0">
                <a:solidFill>
                  <a:schemeClr val="accent2">
                    <a:lumMod val="75000"/>
                  </a:schemeClr>
                </a:solidFill>
                <a:latin typeface="Times New Roman" pitchFamily="18" charset="0"/>
                <a:cs typeface="Times New Roman" pitchFamily="18" charset="0"/>
              </a:rPr>
              <a:t>gösterge  </a:t>
            </a:r>
            <a:r>
              <a:rPr lang="tr-TR" sz="1700" dirty="0" smtClean="0">
                <a:solidFill>
                  <a:schemeClr val="accent2">
                    <a:lumMod val="75000"/>
                  </a:schemeClr>
                </a:solidFill>
                <a:latin typeface="Times New Roman" pitchFamily="18" charset="0"/>
                <a:cs typeface="Times New Roman" pitchFamily="18" charset="0"/>
              </a:rPr>
              <a:t>rakamına </a:t>
            </a:r>
            <a:r>
              <a:rPr lang="tr-TR" sz="1700" spc="-5" dirty="0" smtClean="0">
                <a:solidFill>
                  <a:schemeClr val="accent2">
                    <a:lumMod val="75000"/>
                  </a:schemeClr>
                </a:solidFill>
                <a:latin typeface="Times New Roman" pitchFamily="18" charset="0"/>
                <a:cs typeface="Times New Roman" pitchFamily="18" charset="0"/>
              </a:rPr>
              <a:t>ilave edilmesi </a:t>
            </a:r>
            <a:r>
              <a:rPr lang="tr-TR" sz="1700" dirty="0" smtClean="0">
                <a:solidFill>
                  <a:schemeClr val="accent2">
                    <a:lumMod val="75000"/>
                  </a:schemeClr>
                </a:solidFill>
                <a:latin typeface="Times New Roman" pitchFamily="18" charset="0"/>
                <a:cs typeface="Times New Roman" pitchFamily="18" charset="0"/>
              </a:rPr>
              <a:t>suretiyle </a:t>
            </a:r>
            <a:r>
              <a:rPr lang="tr-TR" sz="1700" spc="-5" dirty="0" smtClean="0">
                <a:solidFill>
                  <a:schemeClr val="accent2">
                    <a:lumMod val="75000"/>
                  </a:schemeClr>
                </a:solidFill>
                <a:latin typeface="Times New Roman" pitchFamily="18" charset="0"/>
                <a:cs typeface="Times New Roman" pitchFamily="18" charset="0"/>
              </a:rPr>
              <a:t>bulunan görev </a:t>
            </a:r>
            <a:r>
              <a:rPr lang="tr-TR" sz="1700" dirty="0" smtClean="0">
                <a:solidFill>
                  <a:schemeClr val="accent2">
                    <a:lumMod val="75000"/>
                  </a:schemeClr>
                </a:solidFill>
                <a:latin typeface="Times New Roman" pitchFamily="18" charset="0"/>
                <a:cs typeface="Times New Roman" pitchFamily="18" charset="0"/>
              </a:rPr>
              <a:t>tazminatı  </a:t>
            </a:r>
            <a:r>
              <a:rPr lang="tr-TR" sz="1700" spc="-5" dirty="0" smtClean="0">
                <a:solidFill>
                  <a:schemeClr val="accent2">
                    <a:lumMod val="75000"/>
                  </a:schemeClr>
                </a:solidFill>
                <a:latin typeface="Times New Roman" pitchFamily="18" charset="0"/>
                <a:cs typeface="Times New Roman" pitchFamily="18" charset="0"/>
              </a:rPr>
              <a:t>gösterge </a:t>
            </a:r>
            <a:r>
              <a:rPr lang="tr-TR" sz="1700" dirty="0" smtClean="0">
                <a:solidFill>
                  <a:schemeClr val="accent2">
                    <a:lumMod val="75000"/>
                  </a:schemeClr>
                </a:solidFill>
                <a:latin typeface="Times New Roman" pitchFamily="18" charset="0"/>
                <a:cs typeface="Times New Roman" pitchFamily="18" charset="0"/>
              </a:rPr>
              <a:t>rakamının, memur </a:t>
            </a:r>
            <a:r>
              <a:rPr lang="tr-TR" sz="1700" spc="-5" dirty="0" smtClean="0">
                <a:solidFill>
                  <a:schemeClr val="accent2">
                    <a:lumMod val="75000"/>
                  </a:schemeClr>
                </a:solidFill>
                <a:latin typeface="Times New Roman" pitchFamily="18" charset="0"/>
                <a:cs typeface="Times New Roman" pitchFamily="18" charset="0"/>
              </a:rPr>
              <a:t>aylıklarına uygulanan katsayı ile  çarpımı </a:t>
            </a:r>
            <a:r>
              <a:rPr lang="tr-TR" sz="1700" dirty="0" smtClean="0">
                <a:solidFill>
                  <a:schemeClr val="accent2">
                    <a:lumMod val="75000"/>
                  </a:schemeClr>
                </a:solidFill>
                <a:latin typeface="Times New Roman" pitchFamily="18" charset="0"/>
                <a:cs typeface="Times New Roman" pitchFamily="18" charset="0"/>
              </a:rPr>
              <a:t>sonucunda </a:t>
            </a:r>
            <a:r>
              <a:rPr lang="tr-TR" sz="1700" spc="-5" dirty="0" smtClean="0">
                <a:solidFill>
                  <a:schemeClr val="accent2">
                    <a:lumMod val="75000"/>
                  </a:schemeClr>
                </a:solidFill>
                <a:latin typeface="Times New Roman" pitchFamily="18" charset="0"/>
                <a:cs typeface="Times New Roman" pitchFamily="18" charset="0"/>
              </a:rPr>
              <a:t>bulunacak </a:t>
            </a:r>
            <a:r>
              <a:rPr lang="tr-TR" sz="1700" dirty="0" smtClean="0">
                <a:solidFill>
                  <a:schemeClr val="accent2">
                    <a:lumMod val="75000"/>
                  </a:schemeClr>
                </a:solidFill>
                <a:latin typeface="Times New Roman" pitchFamily="18" charset="0"/>
                <a:cs typeface="Times New Roman" pitchFamily="18" charset="0"/>
              </a:rPr>
              <a:t>miktarda </a:t>
            </a:r>
            <a:r>
              <a:rPr lang="tr-TR" sz="1700" spc="-5" dirty="0" smtClean="0">
                <a:solidFill>
                  <a:schemeClr val="accent2">
                    <a:lumMod val="75000"/>
                  </a:schemeClr>
                </a:solidFill>
                <a:latin typeface="Times New Roman" pitchFamily="18" charset="0"/>
                <a:cs typeface="Times New Roman" pitchFamily="18" charset="0"/>
              </a:rPr>
              <a:t>görev tazminatı  ödenir</a:t>
            </a:r>
            <a:r>
              <a:rPr lang="tr-TR" sz="1700" spc="-7" baseline="2604" dirty="0" smtClean="0">
                <a:solidFill>
                  <a:schemeClr val="accent2">
                    <a:lumMod val="75000"/>
                  </a:schemeClr>
                </a:solidFill>
                <a:latin typeface="Times New Roman" pitchFamily="18" charset="0"/>
                <a:cs typeface="Times New Roman" pitchFamily="18" charset="0"/>
              </a:rPr>
              <a:t>.</a:t>
            </a:r>
          </a:p>
          <a:p>
            <a:pPr marL="12700" marR="5080" indent="358140" algn="just">
              <a:lnSpc>
                <a:spcPct val="94700"/>
              </a:lnSpc>
              <a:spcBef>
                <a:spcPts val="235"/>
              </a:spcBef>
            </a:pPr>
            <a:endParaRPr dirty="0">
              <a:latin typeface="Times New Roman"/>
              <a:cs typeface="Times New Roman"/>
            </a:endParaRPr>
          </a:p>
        </p:txBody>
      </p:sp>
      <p:sp>
        <p:nvSpPr>
          <p:cNvPr id="4" name="object 4"/>
          <p:cNvSpPr/>
          <p:nvPr/>
        </p:nvSpPr>
        <p:spPr>
          <a:xfrm>
            <a:off x="684783" y="3128898"/>
            <a:ext cx="2205990" cy="61760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838201" y="3264230"/>
            <a:ext cx="1782444" cy="321242"/>
          </a:xfrm>
          <a:prstGeom prst="rect">
            <a:avLst/>
          </a:prstGeom>
        </p:spPr>
        <p:txBody>
          <a:bodyPr vert="horz" wrap="square" lIns="0" tIns="13335" rIns="0" bIns="0" rtlCol="0">
            <a:spAutoFit/>
          </a:bodyPr>
          <a:lstStyle/>
          <a:p>
            <a:pPr marL="12700">
              <a:lnSpc>
                <a:spcPct val="100000"/>
              </a:lnSpc>
              <a:spcBef>
                <a:spcPts val="105"/>
              </a:spcBef>
            </a:pPr>
            <a:r>
              <a:rPr sz="2000" dirty="0" err="1">
                <a:solidFill>
                  <a:srgbClr val="FF0000"/>
                </a:solidFill>
                <a:latin typeface="Times New Roman"/>
                <a:cs typeface="Times New Roman"/>
              </a:rPr>
              <a:t>Görev</a:t>
            </a:r>
            <a:r>
              <a:rPr sz="2000" spc="-85" dirty="0">
                <a:solidFill>
                  <a:srgbClr val="FF0000"/>
                </a:solidFill>
                <a:latin typeface="Times New Roman"/>
                <a:cs typeface="Times New Roman"/>
              </a:rPr>
              <a:t> </a:t>
            </a:r>
            <a:r>
              <a:rPr lang="tr-TR" sz="2000" spc="-5" dirty="0">
                <a:solidFill>
                  <a:srgbClr val="FF0000"/>
                </a:solidFill>
                <a:latin typeface="Times New Roman"/>
                <a:cs typeface="Times New Roman"/>
              </a:rPr>
              <a:t>T</a:t>
            </a:r>
            <a:r>
              <a:rPr sz="2000" spc="-5" dirty="0" err="1" smtClean="0">
                <a:solidFill>
                  <a:srgbClr val="FF0000"/>
                </a:solidFill>
                <a:latin typeface="Times New Roman"/>
                <a:cs typeface="Times New Roman"/>
              </a:rPr>
              <a:t>azminatı</a:t>
            </a:r>
            <a:endParaRPr sz="2000" dirty="0">
              <a:latin typeface="Times New Roman"/>
              <a:cs typeface="Times New Roman"/>
            </a:endParaRPr>
          </a:p>
        </p:txBody>
      </p:sp>
      <p:sp>
        <p:nvSpPr>
          <p:cNvPr id="6" name="object 6"/>
          <p:cNvSpPr/>
          <p:nvPr/>
        </p:nvSpPr>
        <p:spPr>
          <a:xfrm>
            <a:off x="2971800" y="3352800"/>
            <a:ext cx="609600" cy="304800"/>
          </a:xfrm>
          <a:custGeom>
            <a:avLst/>
            <a:gdLst/>
            <a:ahLst/>
            <a:cxnLst/>
            <a:rect l="l" t="t" r="r" b="b"/>
            <a:pathLst>
              <a:path w="609600" h="304800">
                <a:moveTo>
                  <a:pt x="457200" y="0"/>
                </a:moveTo>
                <a:lnTo>
                  <a:pt x="457200" y="76200"/>
                </a:lnTo>
                <a:lnTo>
                  <a:pt x="0" y="76200"/>
                </a:lnTo>
                <a:lnTo>
                  <a:pt x="0" y="228600"/>
                </a:lnTo>
                <a:lnTo>
                  <a:pt x="457200" y="228600"/>
                </a:lnTo>
                <a:lnTo>
                  <a:pt x="457200" y="304800"/>
                </a:lnTo>
                <a:lnTo>
                  <a:pt x="609600" y="152400"/>
                </a:lnTo>
                <a:lnTo>
                  <a:pt x="4572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7" name="object 7"/>
          <p:cNvSpPr/>
          <p:nvPr/>
        </p:nvSpPr>
        <p:spPr>
          <a:xfrm>
            <a:off x="2971800" y="3352800"/>
            <a:ext cx="609600" cy="304800"/>
          </a:xfrm>
          <a:custGeom>
            <a:avLst/>
            <a:gdLst/>
            <a:ahLst/>
            <a:cxnLst/>
            <a:rect l="l" t="t" r="r" b="b"/>
            <a:pathLst>
              <a:path w="609600" h="304800">
                <a:moveTo>
                  <a:pt x="0" y="76200"/>
                </a:moveTo>
                <a:lnTo>
                  <a:pt x="457200" y="76200"/>
                </a:lnTo>
                <a:lnTo>
                  <a:pt x="457200" y="0"/>
                </a:lnTo>
                <a:lnTo>
                  <a:pt x="609600" y="152400"/>
                </a:lnTo>
                <a:lnTo>
                  <a:pt x="457200" y="304800"/>
                </a:lnTo>
                <a:lnTo>
                  <a:pt x="457200" y="228600"/>
                </a:lnTo>
                <a:lnTo>
                  <a:pt x="0" y="228600"/>
                </a:lnTo>
                <a:lnTo>
                  <a:pt x="0" y="76200"/>
                </a:lnTo>
                <a:close/>
              </a:path>
            </a:pathLst>
          </a:custGeom>
          <a:ln w="25400">
            <a:solidFill>
              <a:srgbClr val="946E00"/>
            </a:solidFill>
          </a:ln>
        </p:spPr>
        <p:txBody>
          <a:bodyPr wrap="square" lIns="0" tIns="0" rIns="0" bIns="0" rtlCol="0"/>
          <a:lstStyle/>
          <a:p>
            <a:endParaRPr/>
          </a:p>
        </p:txBody>
      </p:sp>
      <p:sp>
        <p:nvSpPr>
          <p:cNvPr id="8" name="object 8"/>
          <p:cNvSpPr/>
          <p:nvPr/>
        </p:nvSpPr>
        <p:spPr>
          <a:xfrm>
            <a:off x="3644900" y="3128898"/>
            <a:ext cx="4749800" cy="617601"/>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771138" y="3264230"/>
            <a:ext cx="4498340" cy="331470"/>
          </a:xfrm>
          <a:prstGeom prst="rect">
            <a:avLst/>
          </a:prstGeom>
        </p:spPr>
        <p:txBody>
          <a:bodyPr vert="horz" wrap="square" lIns="0" tIns="13335" rIns="0" bIns="0" rtlCol="0">
            <a:spAutoFit/>
          </a:bodyPr>
          <a:lstStyle/>
          <a:p>
            <a:pPr marL="12700">
              <a:lnSpc>
                <a:spcPct val="100000"/>
              </a:lnSpc>
              <a:spcBef>
                <a:spcPts val="105"/>
              </a:spcBef>
            </a:pPr>
            <a:r>
              <a:rPr sz="2000" dirty="0" err="1" smtClean="0">
                <a:solidFill>
                  <a:srgbClr val="006FC0"/>
                </a:solidFill>
                <a:latin typeface="Times New Roman"/>
                <a:cs typeface="Times New Roman"/>
              </a:rPr>
              <a:t>Görev</a:t>
            </a:r>
            <a:r>
              <a:rPr sz="2000" dirty="0" smtClean="0">
                <a:solidFill>
                  <a:srgbClr val="006FC0"/>
                </a:solidFill>
                <a:latin typeface="Times New Roman"/>
                <a:cs typeface="Times New Roman"/>
              </a:rPr>
              <a:t> </a:t>
            </a:r>
            <a:r>
              <a:rPr sz="2000" spc="-5" dirty="0" err="1" smtClean="0">
                <a:solidFill>
                  <a:srgbClr val="006FC0"/>
                </a:solidFill>
                <a:latin typeface="Times New Roman"/>
                <a:cs typeface="Times New Roman"/>
              </a:rPr>
              <a:t>tazminatı</a:t>
            </a:r>
            <a:r>
              <a:rPr sz="2000" spc="-5" dirty="0" smtClean="0">
                <a:solidFill>
                  <a:srgbClr val="006FC0"/>
                </a:solidFill>
                <a:latin typeface="Times New Roman"/>
                <a:cs typeface="Times New Roman"/>
              </a:rPr>
              <a:t> </a:t>
            </a:r>
            <a:r>
              <a:rPr sz="2000" spc="-5" dirty="0" err="1" smtClean="0">
                <a:solidFill>
                  <a:srgbClr val="006FC0"/>
                </a:solidFill>
                <a:latin typeface="Times New Roman"/>
                <a:cs typeface="Times New Roman"/>
              </a:rPr>
              <a:t>göstergesi</a:t>
            </a:r>
            <a:r>
              <a:rPr sz="2000" spc="-5" dirty="0" smtClean="0">
                <a:solidFill>
                  <a:srgbClr val="006FC0"/>
                </a:solidFill>
                <a:latin typeface="Times New Roman"/>
                <a:cs typeface="Times New Roman"/>
              </a:rPr>
              <a:t> </a:t>
            </a:r>
            <a:r>
              <a:rPr sz="2000" dirty="0" smtClean="0">
                <a:solidFill>
                  <a:srgbClr val="006FC0"/>
                </a:solidFill>
                <a:latin typeface="Times New Roman"/>
                <a:cs typeface="Times New Roman"/>
              </a:rPr>
              <a:t>x </a:t>
            </a:r>
            <a:r>
              <a:rPr sz="2000" spc="-40" dirty="0" err="1" smtClean="0">
                <a:solidFill>
                  <a:srgbClr val="006FC0"/>
                </a:solidFill>
                <a:latin typeface="Times New Roman"/>
                <a:cs typeface="Times New Roman"/>
              </a:rPr>
              <a:t>Aylık</a:t>
            </a:r>
            <a:r>
              <a:rPr sz="2000" spc="-204" dirty="0" smtClean="0">
                <a:solidFill>
                  <a:srgbClr val="006FC0"/>
                </a:solidFill>
                <a:latin typeface="Times New Roman"/>
                <a:cs typeface="Times New Roman"/>
              </a:rPr>
              <a:t> </a:t>
            </a:r>
            <a:r>
              <a:rPr sz="2000" spc="-5" dirty="0" err="1" smtClean="0">
                <a:solidFill>
                  <a:srgbClr val="006FC0"/>
                </a:solidFill>
                <a:latin typeface="Times New Roman"/>
                <a:cs typeface="Times New Roman"/>
              </a:rPr>
              <a:t>katsayısı</a:t>
            </a:r>
            <a:endParaRPr sz="2000" dirty="0">
              <a:latin typeface="Times New Roman"/>
              <a:cs typeface="Times New Roman"/>
            </a:endParaRPr>
          </a:p>
        </p:txBody>
      </p:sp>
      <p:sp>
        <p:nvSpPr>
          <p:cNvPr id="10" name="object 10"/>
          <p:cNvSpPr/>
          <p:nvPr/>
        </p:nvSpPr>
        <p:spPr>
          <a:xfrm>
            <a:off x="3829050" y="3886200"/>
            <a:ext cx="2465705" cy="1233805"/>
          </a:xfrm>
          <a:custGeom>
            <a:avLst/>
            <a:gdLst/>
            <a:ahLst/>
            <a:cxnLst/>
            <a:rect l="l" t="t" r="r" b="b"/>
            <a:pathLst>
              <a:path w="2465704" h="1233804">
                <a:moveTo>
                  <a:pt x="2465451" y="611251"/>
                </a:moveTo>
                <a:lnTo>
                  <a:pt x="0" y="611251"/>
                </a:lnTo>
                <a:lnTo>
                  <a:pt x="1232662" y="1233424"/>
                </a:lnTo>
                <a:lnTo>
                  <a:pt x="2465451" y="611251"/>
                </a:lnTo>
                <a:close/>
              </a:path>
              <a:path w="2465704" h="1233804">
                <a:moveTo>
                  <a:pt x="1848992" y="0"/>
                </a:moveTo>
                <a:lnTo>
                  <a:pt x="616330" y="0"/>
                </a:lnTo>
                <a:lnTo>
                  <a:pt x="616330" y="611251"/>
                </a:lnTo>
                <a:lnTo>
                  <a:pt x="1848992" y="611251"/>
                </a:lnTo>
                <a:lnTo>
                  <a:pt x="1848992" y="0"/>
                </a:lnTo>
                <a:close/>
              </a:path>
            </a:pathLst>
          </a:custGeom>
          <a:solidFill>
            <a:srgbClr val="CCFFCC"/>
          </a:solidFill>
        </p:spPr>
        <p:txBody>
          <a:bodyPr wrap="square" lIns="0" tIns="0" rIns="0" bIns="0" rtlCol="0"/>
          <a:lstStyle/>
          <a:p>
            <a:endParaRPr/>
          </a:p>
        </p:txBody>
      </p:sp>
      <p:sp>
        <p:nvSpPr>
          <p:cNvPr id="11" name="object 11"/>
          <p:cNvSpPr/>
          <p:nvPr/>
        </p:nvSpPr>
        <p:spPr>
          <a:xfrm>
            <a:off x="3829050" y="3886200"/>
            <a:ext cx="2465705" cy="1233805"/>
          </a:xfrm>
          <a:custGeom>
            <a:avLst/>
            <a:gdLst/>
            <a:ahLst/>
            <a:cxnLst/>
            <a:rect l="l" t="t" r="r" b="b"/>
            <a:pathLst>
              <a:path w="2465704" h="1233804">
                <a:moveTo>
                  <a:pt x="0" y="611251"/>
                </a:moveTo>
                <a:lnTo>
                  <a:pt x="616330" y="611251"/>
                </a:lnTo>
                <a:lnTo>
                  <a:pt x="616330" y="0"/>
                </a:lnTo>
                <a:lnTo>
                  <a:pt x="1848992" y="0"/>
                </a:lnTo>
                <a:lnTo>
                  <a:pt x="1848992" y="611251"/>
                </a:lnTo>
                <a:lnTo>
                  <a:pt x="2465451" y="611251"/>
                </a:lnTo>
                <a:lnTo>
                  <a:pt x="1232662" y="1233424"/>
                </a:lnTo>
                <a:lnTo>
                  <a:pt x="0" y="611251"/>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2" name="object 12"/>
          <p:cNvSpPr txBox="1"/>
          <p:nvPr/>
        </p:nvSpPr>
        <p:spPr>
          <a:xfrm>
            <a:off x="4599559" y="3994150"/>
            <a:ext cx="927100" cy="697230"/>
          </a:xfrm>
          <a:prstGeom prst="rect">
            <a:avLst/>
          </a:prstGeom>
        </p:spPr>
        <p:txBody>
          <a:bodyPr vert="horz" wrap="square" lIns="0" tIns="11430" rIns="0" bIns="0" rtlCol="0">
            <a:spAutoFit/>
          </a:bodyPr>
          <a:lstStyle/>
          <a:p>
            <a:pPr marL="12700" marR="5080" indent="24130" algn="just">
              <a:lnSpc>
                <a:spcPct val="100299"/>
              </a:lnSpc>
              <a:spcBef>
                <a:spcPts val="90"/>
              </a:spcBef>
            </a:pPr>
            <a:r>
              <a:rPr sz="1600" b="1" spc="-5" dirty="0">
                <a:solidFill>
                  <a:srgbClr val="FF0000"/>
                </a:solidFill>
                <a:latin typeface="Times New Roman"/>
                <a:cs typeface="Times New Roman"/>
              </a:rPr>
              <a:t>Kesintiler  </a:t>
            </a:r>
            <a:r>
              <a:rPr sz="1400" b="1" dirty="0">
                <a:latin typeface="Times New Roman"/>
                <a:cs typeface="Times New Roman"/>
              </a:rPr>
              <a:t>(Sosyal</a:t>
            </a:r>
            <a:r>
              <a:rPr sz="1400" b="1" spc="-105" dirty="0">
                <a:latin typeface="Times New Roman"/>
                <a:cs typeface="Times New Roman"/>
              </a:rPr>
              <a:t> </a:t>
            </a:r>
            <a:r>
              <a:rPr sz="1400" b="1" spc="-20" dirty="0">
                <a:latin typeface="Times New Roman"/>
                <a:cs typeface="Times New Roman"/>
              </a:rPr>
              <a:t>güv.  </a:t>
            </a:r>
            <a:r>
              <a:rPr sz="1400" b="1" spc="-5" dirty="0">
                <a:latin typeface="Times New Roman"/>
                <a:cs typeface="Times New Roman"/>
              </a:rPr>
              <a:t>açısından)</a:t>
            </a:r>
            <a:endParaRPr sz="1400">
              <a:latin typeface="Times New Roman"/>
              <a:cs typeface="Times New Roman"/>
            </a:endParaRPr>
          </a:p>
        </p:txBody>
      </p:sp>
      <p:sp>
        <p:nvSpPr>
          <p:cNvPr id="13" name="object 13"/>
          <p:cNvSpPr/>
          <p:nvPr/>
        </p:nvSpPr>
        <p:spPr>
          <a:xfrm>
            <a:off x="1358900" y="4178553"/>
            <a:ext cx="1334262" cy="953769"/>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1645666" y="4329810"/>
            <a:ext cx="761365" cy="635635"/>
          </a:xfrm>
          <a:prstGeom prst="rect">
            <a:avLst/>
          </a:prstGeom>
        </p:spPr>
        <p:txBody>
          <a:bodyPr vert="horz" wrap="square" lIns="0" tIns="12700" rIns="0" bIns="0" rtlCol="0">
            <a:spAutoFit/>
          </a:bodyPr>
          <a:lstStyle/>
          <a:p>
            <a:pPr marL="105410" marR="5080" indent="-93345">
              <a:lnSpc>
                <a:spcPct val="100000"/>
              </a:lnSpc>
              <a:spcBef>
                <a:spcPts val="100"/>
              </a:spcBef>
            </a:pPr>
            <a:r>
              <a:rPr sz="2000" dirty="0" err="1">
                <a:solidFill>
                  <a:srgbClr val="006FC0"/>
                </a:solidFill>
                <a:latin typeface="Times New Roman"/>
                <a:cs typeface="Times New Roman"/>
              </a:rPr>
              <a:t>Sig</a:t>
            </a:r>
            <a:r>
              <a:rPr sz="2000" spc="5" dirty="0" err="1">
                <a:solidFill>
                  <a:srgbClr val="006FC0"/>
                </a:solidFill>
                <a:latin typeface="Times New Roman"/>
                <a:cs typeface="Times New Roman"/>
              </a:rPr>
              <a:t>o</a:t>
            </a:r>
            <a:r>
              <a:rPr sz="2000" dirty="0" err="1">
                <a:solidFill>
                  <a:srgbClr val="006FC0"/>
                </a:solidFill>
                <a:latin typeface="Times New Roman"/>
                <a:cs typeface="Times New Roman"/>
              </a:rPr>
              <a:t>rta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P</a:t>
            </a:r>
            <a:r>
              <a:rPr sz="2000" spc="-5" dirty="0" err="1" smtClean="0">
                <a:solidFill>
                  <a:srgbClr val="006FC0"/>
                </a:solidFill>
                <a:latin typeface="Times New Roman"/>
                <a:cs typeface="Times New Roman"/>
              </a:rPr>
              <a:t>rimi</a:t>
            </a:r>
            <a:endParaRPr sz="2000" dirty="0">
              <a:latin typeface="Times New Roman"/>
              <a:cs typeface="Times New Roman"/>
            </a:endParaRPr>
          </a:p>
        </p:txBody>
      </p:sp>
      <p:sp>
        <p:nvSpPr>
          <p:cNvPr id="15" name="object 15"/>
          <p:cNvSpPr/>
          <p:nvPr/>
        </p:nvSpPr>
        <p:spPr>
          <a:xfrm>
            <a:off x="228600" y="5791200"/>
            <a:ext cx="1334134" cy="873760"/>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7467600" y="4495800"/>
            <a:ext cx="758190" cy="635635"/>
          </a:xfrm>
          <a:prstGeom prst="rect">
            <a:avLst/>
          </a:prstGeom>
        </p:spPr>
        <p:txBody>
          <a:bodyPr vert="horz" wrap="square" lIns="0" tIns="12700" rIns="0" bIns="0" rtlCol="0">
            <a:spAutoFit/>
          </a:bodyPr>
          <a:lstStyle/>
          <a:p>
            <a:pPr marL="33655" marR="5080" indent="-21590">
              <a:lnSpc>
                <a:spcPct val="100000"/>
              </a:lnSpc>
              <a:spcBef>
                <a:spcPts val="100"/>
              </a:spcBef>
            </a:pPr>
            <a:r>
              <a:rPr sz="2000" dirty="0">
                <a:solidFill>
                  <a:srgbClr val="006FC0"/>
                </a:solidFill>
                <a:latin typeface="Times New Roman"/>
                <a:cs typeface="Times New Roman"/>
              </a:rPr>
              <a:t>Da</a:t>
            </a:r>
            <a:r>
              <a:rPr sz="2000" spc="-20" dirty="0">
                <a:solidFill>
                  <a:srgbClr val="006FC0"/>
                </a:solidFill>
                <a:latin typeface="Times New Roman"/>
                <a:cs typeface="Times New Roman"/>
              </a:rPr>
              <a:t>m</a:t>
            </a:r>
            <a:r>
              <a:rPr sz="2000" dirty="0">
                <a:solidFill>
                  <a:srgbClr val="006FC0"/>
                </a:solidFill>
                <a:latin typeface="Times New Roman"/>
                <a:cs typeface="Times New Roman"/>
              </a:rPr>
              <a:t>ga  </a:t>
            </a:r>
            <a:r>
              <a:rPr sz="2000" spc="-5" dirty="0">
                <a:solidFill>
                  <a:srgbClr val="006FC0"/>
                </a:solidFill>
                <a:latin typeface="Times New Roman"/>
                <a:cs typeface="Times New Roman"/>
              </a:rPr>
              <a:t>vergisi</a:t>
            </a:r>
            <a:endParaRPr sz="2000">
              <a:latin typeface="Times New Roman"/>
              <a:cs typeface="Times New Roman"/>
            </a:endParaRPr>
          </a:p>
        </p:txBody>
      </p:sp>
      <p:sp>
        <p:nvSpPr>
          <p:cNvPr id="17" name="object 17"/>
          <p:cNvSpPr/>
          <p:nvPr/>
        </p:nvSpPr>
        <p:spPr>
          <a:xfrm>
            <a:off x="2522601" y="4694301"/>
            <a:ext cx="1917700" cy="1025525"/>
          </a:xfrm>
          <a:custGeom>
            <a:avLst/>
            <a:gdLst/>
            <a:ahLst/>
            <a:cxnLst/>
            <a:rect l="l" t="t" r="r" b="b"/>
            <a:pathLst>
              <a:path w="1917700" h="1025525">
                <a:moveTo>
                  <a:pt x="512699" y="0"/>
                </a:moveTo>
                <a:lnTo>
                  <a:pt x="0" y="512699"/>
                </a:lnTo>
                <a:lnTo>
                  <a:pt x="512699" y="1025461"/>
                </a:lnTo>
                <a:lnTo>
                  <a:pt x="512699" y="769112"/>
                </a:lnTo>
                <a:lnTo>
                  <a:pt x="1917700" y="769112"/>
                </a:lnTo>
                <a:lnTo>
                  <a:pt x="1917700" y="256286"/>
                </a:lnTo>
                <a:lnTo>
                  <a:pt x="512699" y="256286"/>
                </a:lnTo>
                <a:lnTo>
                  <a:pt x="512699" y="0"/>
                </a:lnTo>
                <a:close/>
              </a:path>
            </a:pathLst>
          </a:custGeom>
        </p:spPr>
        <p:style>
          <a:lnRef idx="1">
            <a:schemeClr val="accent3"/>
          </a:lnRef>
          <a:fillRef idx="1001">
            <a:schemeClr val="lt2"/>
          </a:fillRef>
          <a:effectRef idx="1">
            <a:schemeClr val="accent3"/>
          </a:effectRef>
          <a:fontRef idx="minor">
            <a:schemeClr val="dk1"/>
          </a:fontRef>
        </p:style>
        <p:txBody>
          <a:bodyPr wrap="square" lIns="0" tIns="0" rIns="0" bIns="0" rtlCol="0"/>
          <a:lstStyle/>
          <a:p>
            <a:endParaRPr/>
          </a:p>
        </p:txBody>
      </p:sp>
      <p:sp>
        <p:nvSpPr>
          <p:cNvPr id="18" name="object 18"/>
          <p:cNvSpPr/>
          <p:nvPr/>
        </p:nvSpPr>
        <p:spPr>
          <a:xfrm>
            <a:off x="2522601" y="4694301"/>
            <a:ext cx="1917700" cy="1025525"/>
          </a:xfrm>
          <a:custGeom>
            <a:avLst/>
            <a:gdLst/>
            <a:ahLst/>
            <a:cxnLst/>
            <a:rect l="l" t="t" r="r" b="b"/>
            <a:pathLst>
              <a:path w="1917700" h="1025525">
                <a:moveTo>
                  <a:pt x="0" y="512699"/>
                </a:moveTo>
                <a:lnTo>
                  <a:pt x="512699" y="0"/>
                </a:lnTo>
                <a:lnTo>
                  <a:pt x="512699" y="256286"/>
                </a:lnTo>
                <a:lnTo>
                  <a:pt x="1917700" y="256286"/>
                </a:lnTo>
                <a:lnTo>
                  <a:pt x="1917700" y="769112"/>
                </a:lnTo>
                <a:lnTo>
                  <a:pt x="512699" y="769112"/>
                </a:lnTo>
                <a:lnTo>
                  <a:pt x="512699" y="1025461"/>
                </a:lnTo>
                <a:lnTo>
                  <a:pt x="0" y="512699"/>
                </a:lnTo>
                <a:close/>
              </a:path>
            </a:pathLst>
          </a:custGeom>
          <a:ln w="25400">
            <a:solidFill>
              <a:srgbClr val="946E00"/>
            </a:solidFill>
          </a:ln>
        </p:spPr>
        <p:txBody>
          <a:bodyPr wrap="square" lIns="0" tIns="0" rIns="0" bIns="0" rtlCol="0"/>
          <a:lstStyle/>
          <a:p>
            <a:endParaRPr/>
          </a:p>
        </p:txBody>
      </p:sp>
      <p:sp>
        <p:nvSpPr>
          <p:cNvPr id="19" name="object 19"/>
          <p:cNvSpPr txBox="1"/>
          <p:nvPr/>
        </p:nvSpPr>
        <p:spPr>
          <a:xfrm>
            <a:off x="3096005" y="4975936"/>
            <a:ext cx="1027430" cy="453390"/>
          </a:xfrm>
          <a:prstGeom prst="rect">
            <a:avLst/>
          </a:prstGeom>
        </p:spPr>
        <p:txBody>
          <a:bodyPr vert="horz" wrap="square" lIns="0" tIns="13335" rIns="0" bIns="0" rtlCol="0">
            <a:spAutoFit/>
          </a:bodyPr>
          <a:lstStyle/>
          <a:p>
            <a:pPr algn="ctr">
              <a:lnSpc>
                <a:spcPct val="100000"/>
              </a:lnSpc>
              <a:spcBef>
                <a:spcPts val="105"/>
              </a:spcBef>
            </a:pPr>
            <a:r>
              <a:rPr sz="1400" dirty="0">
                <a:solidFill>
                  <a:srgbClr val="FF0000"/>
                </a:solidFill>
                <a:latin typeface="Times New Roman"/>
                <a:cs typeface="Times New Roman"/>
              </a:rPr>
              <a:t>5510 </a:t>
            </a:r>
            <a:r>
              <a:rPr sz="1400" spc="-5" dirty="0">
                <a:solidFill>
                  <a:srgbClr val="FF0000"/>
                </a:solidFill>
                <a:latin typeface="Times New Roman"/>
                <a:cs typeface="Times New Roman"/>
              </a:rPr>
              <a:t>sayılı</a:t>
            </a:r>
            <a:r>
              <a:rPr sz="1400" spc="-85" dirty="0">
                <a:solidFill>
                  <a:srgbClr val="FF0000"/>
                </a:solidFill>
                <a:latin typeface="Times New Roman"/>
                <a:cs typeface="Times New Roman"/>
              </a:rPr>
              <a:t> </a:t>
            </a:r>
            <a:r>
              <a:rPr sz="1400" spc="-5" dirty="0">
                <a:solidFill>
                  <a:srgbClr val="FF0000"/>
                </a:solidFill>
                <a:latin typeface="Times New Roman"/>
                <a:cs typeface="Times New Roman"/>
              </a:rPr>
              <a:t>K.</a:t>
            </a:r>
            <a:endParaRPr sz="1400" dirty="0">
              <a:latin typeface="Times New Roman"/>
              <a:cs typeface="Times New Roman"/>
            </a:endParaRPr>
          </a:p>
          <a:p>
            <a:pPr algn="ctr">
              <a:lnSpc>
                <a:spcPct val="100000"/>
              </a:lnSpc>
            </a:pPr>
            <a:r>
              <a:rPr sz="1400" spc="-25" dirty="0">
                <a:solidFill>
                  <a:srgbClr val="FF0000"/>
                </a:solidFill>
                <a:latin typeface="Times New Roman"/>
                <a:cs typeface="Times New Roman"/>
              </a:rPr>
              <a:t>Tabi</a:t>
            </a:r>
            <a:r>
              <a:rPr sz="1400" spc="-40" dirty="0">
                <a:solidFill>
                  <a:srgbClr val="FF0000"/>
                </a:solidFill>
                <a:latin typeface="Times New Roman"/>
                <a:cs typeface="Times New Roman"/>
              </a:rPr>
              <a:t> </a:t>
            </a:r>
            <a:r>
              <a:rPr sz="1400" dirty="0">
                <a:solidFill>
                  <a:srgbClr val="FF0000"/>
                </a:solidFill>
                <a:latin typeface="Times New Roman"/>
                <a:cs typeface="Times New Roman"/>
              </a:rPr>
              <a:t>olanlar</a:t>
            </a:r>
            <a:endParaRPr sz="1400" dirty="0">
              <a:latin typeface="Times New Roman"/>
              <a:cs typeface="Times New Roman"/>
            </a:endParaRPr>
          </a:p>
        </p:txBody>
      </p:sp>
      <p:sp>
        <p:nvSpPr>
          <p:cNvPr id="20" name="object 20"/>
          <p:cNvSpPr/>
          <p:nvPr/>
        </p:nvSpPr>
        <p:spPr>
          <a:xfrm>
            <a:off x="5491226" y="4745101"/>
            <a:ext cx="1676400" cy="1025525"/>
          </a:xfrm>
          <a:custGeom>
            <a:avLst/>
            <a:gdLst/>
            <a:ahLst/>
            <a:cxnLst/>
            <a:rect l="l" t="t" r="r" b="b"/>
            <a:pathLst>
              <a:path w="1676400" h="1025525">
                <a:moveTo>
                  <a:pt x="1163574" y="0"/>
                </a:moveTo>
                <a:lnTo>
                  <a:pt x="1163574" y="256286"/>
                </a:lnTo>
                <a:lnTo>
                  <a:pt x="0" y="256286"/>
                </a:lnTo>
                <a:lnTo>
                  <a:pt x="0" y="769112"/>
                </a:lnTo>
                <a:lnTo>
                  <a:pt x="1163574" y="769112"/>
                </a:lnTo>
                <a:lnTo>
                  <a:pt x="1163574" y="1025461"/>
                </a:lnTo>
                <a:lnTo>
                  <a:pt x="1676400" y="512699"/>
                </a:lnTo>
                <a:lnTo>
                  <a:pt x="1163574" y="0"/>
                </a:lnTo>
                <a:close/>
              </a:path>
            </a:pathLst>
          </a:custGeom>
          <a:solidFill>
            <a:srgbClr val="CCFFCC"/>
          </a:solidFill>
        </p:spPr>
        <p:txBody>
          <a:bodyPr wrap="square" lIns="0" tIns="0" rIns="0" bIns="0" rtlCol="0"/>
          <a:lstStyle/>
          <a:p>
            <a:endParaRPr/>
          </a:p>
        </p:txBody>
      </p:sp>
      <p:sp>
        <p:nvSpPr>
          <p:cNvPr id="21" name="object 21"/>
          <p:cNvSpPr/>
          <p:nvPr/>
        </p:nvSpPr>
        <p:spPr>
          <a:xfrm>
            <a:off x="5491226" y="4745101"/>
            <a:ext cx="1676400" cy="1025525"/>
          </a:xfrm>
          <a:custGeom>
            <a:avLst/>
            <a:gdLst/>
            <a:ahLst/>
            <a:cxnLst/>
            <a:rect l="l" t="t" r="r" b="b"/>
            <a:pathLst>
              <a:path w="1676400" h="1025525">
                <a:moveTo>
                  <a:pt x="0" y="256286"/>
                </a:moveTo>
                <a:lnTo>
                  <a:pt x="1163574" y="256286"/>
                </a:lnTo>
                <a:lnTo>
                  <a:pt x="1163574" y="0"/>
                </a:lnTo>
                <a:lnTo>
                  <a:pt x="1676400" y="512699"/>
                </a:lnTo>
                <a:lnTo>
                  <a:pt x="1163574" y="1025461"/>
                </a:lnTo>
                <a:lnTo>
                  <a:pt x="1163574" y="769112"/>
                </a:lnTo>
                <a:lnTo>
                  <a:pt x="0" y="769112"/>
                </a:lnTo>
                <a:lnTo>
                  <a:pt x="0" y="256286"/>
                </a:lnTo>
                <a:close/>
              </a:path>
            </a:pathLst>
          </a:custGeom>
          <a:ln/>
        </p:spPr>
        <p:style>
          <a:lnRef idx="1">
            <a:schemeClr val="accent2"/>
          </a:lnRef>
          <a:fillRef idx="1001">
            <a:schemeClr val="lt2"/>
          </a:fillRef>
          <a:effectRef idx="1">
            <a:schemeClr val="accent2"/>
          </a:effectRef>
          <a:fontRef idx="minor">
            <a:schemeClr val="dk1"/>
          </a:fontRef>
        </p:style>
        <p:txBody>
          <a:bodyPr wrap="square" lIns="0" tIns="0" rIns="0" bIns="0" rtlCol="0"/>
          <a:lstStyle/>
          <a:p>
            <a:endParaRPr/>
          </a:p>
        </p:txBody>
      </p:sp>
      <p:sp>
        <p:nvSpPr>
          <p:cNvPr id="22" name="object 22"/>
          <p:cNvSpPr txBox="1"/>
          <p:nvPr/>
        </p:nvSpPr>
        <p:spPr>
          <a:xfrm>
            <a:off x="5688329" y="5026914"/>
            <a:ext cx="1027430" cy="452755"/>
          </a:xfrm>
          <a:prstGeom prst="rect">
            <a:avLst/>
          </a:prstGeom>
        </p:spPr>
        <p:txBody>
          <a:bodyPr vert="horz" wrap="square" lIns="0" tIns="12700" rIns="0" bIns="0" rtlCol="0">
            <a:spAutoFit/>
          </a:bodyPr>
          <a:lstStyle/>
          <a:p>
            <a:pPr marL="85725" marR="5080" indent="-73660">
              <a:lnSpc>
                <a:spcPct val="100000"/>
              </a:lnSpc>
              <a:spcBef>
                <a:spcPts val="100"/>
              </a:spcBef>
            </a:pPr>
            <a:r>
              <a:rPr sz="1400" dirty="0">
                <a:solidFill>
                  <a:srgbClr val="FF0000"/>
                </a:solidFill>
                <a:latin typeface="Times New Roman"/>
                <a:cs typeface="Times New Roman"/>
              </a:rPr>
              <a:t>5434 </a:t>
            </a:r>
            <a:r>
              <a:rPr sz="1400" spc="-5" dirty="0">
                <a:solidFill>
                  <a:srgbClr val="FF0000"/>
                </a:solidFill>
                <a:latin typeface="Times New Roman"/>
                <a:cs typeface="Times New Roman"/>
              </a:rPr>
              <a:t>sayılı</a:t>
            </a:r>
            <a:r>
              <a:rPr sz="1400" spc="-95" dirty="0">
                <a:solidFill>
                  <a:srgbClr val="FF0000"/>
                </a:solidFill>
                <a:latin typeface="Times New Roman"/>
                <a:cs typeface="Times New Roman"/>
              </a:rPr>
              <a:t> </a:t>
            </a:r>
            <a:r>
              <a:rPr sz="1400" spc="-5" dirty="0">
                <a:solidFill>
                  <a:srgbClr val="FF0000"/>
                </a:solidFill>
                <a:latin typeface="Times New Roman"/>
                <a:cs typeface="Times New Roman"/>
              </a:rPr>
              <a:t>K.  </a:t>
            </a:r>
            <a:r>
              <a:rPr sz="1400" spc="-25" dirty="0">
                <a:solidFill>
                  <a:srgbClr val="FF0000"/>
                </a:solidFill>
                <a:latin typeface="Times New Roman"/>
                <a:cs typeface="Times New Roman"/>
              </a:rPr>
              <a:t>Tabi</a:t>
            </a:r>
            <a:r>
              <a:rPr sz="1400" spc="-45" dirty="0">
                <a:solidFill>
                  <a:srgbClr val="FF0000"/>
                </a:solidFill>
                <a:latin typeface="Times New Roman"/>
                <a:cs typeface="Times New Roman"/>
              </a:rPr>
              <a:t> </a:t>
            </a:r>
            <a:r>
              <a:rPr sz="1400" dirty="0">
                <a:solidFill>
                  <a:srgbClr val="FF0000"/>
                </a:solidFill>
                <a:latin typeface="Times New Roman"/>
                <a:cs typeface="Times New Roman"/>
              </a:rPr>
              <a:t>olanlar</a:t>
            </a:r>
            <a:endParaRPr sz="1400" dirty="0">
              <a:latin typeface="Times New Roman"/>
              <a:cs typeface="Times New Roman"/>
            </a:endParaRPr>
          </a:p>
        </p:txBody>
      </p:sp>
      <p:sp>
        <p:nvSpPr>
          <p:cNvPr id="23" name="object 23"/>
          <p:cNvSpPr/>
          <p:nvPr/>
        </p:nvSpPr>
        <p:spPr>
          <a:xfrm>
            <a:off x="1371600" y="5257800"/>
            <a:ext cx="1309370" cy="838200"/>
          </a:xfrm>
          <a:custGeom>
            <a:avLst/>
            <a:gdLst/>
            <a:ahLst/>
            <a:cxnLst/>
            <a:rect l="l" t="t" r="r" b="b"/>
            <a:pathLst>
              <a:path w="1309370" h="838200">
                <a:moveTo>
                  <a:pt x="654431" y="0"/>
                </a:moveTo>
                <a:lnTo>
                  <a:pt x="597962" y="1537"/>
                </a:lnTo>
                <a:lnTo>
                  <a:pt x="542828" y="6067"/>
                </a:lnTo>
                <a:lnTo>
                  <a:pt x="489225" y="13464"/>
                </a:lnTo>
                <a:lnTo>
                  <a:pt x="437348" y="23601"/>
                </a:lnTo>
                <a:lnTo>
                  <a:pt x="387395" y="36353"/>
                </a:lnTo>
                <a:lnTo>
                  <a:pt x="339562" y="51594"/>
                </a:lnTo>
                <a:lnTo>
                  <a:pt x="294045" y="69199"/>
                </a:lnTo>
                <a:lnTo>
                  <a:pt x="251040" y="89043"/>
                </a:lnTo>
                <a:lnTo>
                  <a:pt x="210745" y="110998"/>
                </a:lnTo>
                <a:lnTo>
                  <a:pt x="173355" y="134941"/>
                </a:lnTo>
                <a:lnTo>
                  <a:pt x="139067" y="160745"/>
                </a:lnTo>
                <a:lnTo>
                  <a:pt x="108077" y="188284"/>
                </a:lnTo>
                <a:lnTo>
                  <a:pt x="80582" y="217433"/>
                </a:lnTo>
                <a:lnTo>
                  <a:pt x="56778" y="248067"/>
                </a:lnTo>
                <a:lnTo>
                  <a:pt x="21029" y="313284"/>
                </a:lnTo>
                <a:lnTo>
                  <a:pt x="2402" y="382930"/>
                </a:lnTo>
                <a:lnTo>
                  <a:pt x="0" y="419100"/>
                </a:lnTo>
                <a:lnTo>
                  <a:pt x="2402" y="455260"/>
                </a:lnTo>
                <a:lnTo>
                  <a:pt x="21029" y="524894"/>
                </a:lnTo>
                <a:lnTo>
                  <a:pt x="56778" y="590105"/>
                </a:lnTo>
                <a:lnTo>
                  <a:pt x="80582" y="620738"/>
                </a:lnTo>
                <a:lnTo>
                  <a:pt x="108077" y="649887"/>
                </a:lnTo>
                <a:lnTo>
                  <a:pt x="139067" y="677427"/>
                </a:lnTo>
                <a:lnTo>
                  <a:pt x="173355" y="703233"/>
                </a:lnTo>
                <a:lnTo>
                  <a:pt x="210745" y="727178"/>
                </a:lnTo>
                <a:lnTo>
                  <a:pt x="251040" y="749137"/>
                </a:lnTo>
                <a:lnTo>
                  <a:pt x="294045" y="768983"/>
                </a:lnTo>
                <a:lnTo>
                  <a:pt x="339562" y="786592"/>
                </a:lnTo>
                <a:lnTo>
                  <a:pt x="387395" y="801837"/>
                </a:lnTo>
                <a:lnTo>
                  <a:pt x="437348" y="814592"/>
                </a:lnTo>
                <a:lnTo>
                  <a:pt x="489225" y="824731"/>
                </a:lnTo>
                <a:lnTo>
                  <a:pt x="542828" y="832130"/>
                </a:lnTo>
                <a:lnTo>
                  <a:pt x="597962" y="836661"/>
                </a:lnTo>
                <a:lnTo>
                  <a:pt x="654431" y="838200"/>
                </a:lnTo>
                <a:lnTo>
                  <a:pt x="710899" y="836661"/>
                </a:lnTo>
                <a:lnTo>
                  <a:pt x="766033" y="832130"/>
                </a:lnTo>
                <a:lnTo>
                  <a:pt x="819636" y="824731"/>
                </a:lnTo>
                <a:lnTo>
                  <a:pt x="871513" y="814592"/>
                </a:lnTo>
                <a:lnTo>
                  <a:pt x="921466" y="801837"/>
                </a:lnTo>
                <a:lnTo>
                  <a:pt x="969299" y="786592"/>
                </a:lnTo>
                <a:lnTo>
                  <a:pt x="1014816" y="768983"/>
                </a:lnTo>
                <a:lnTo>
                  <a:pt x="1057821" y="749137"/>
                </a:lnTo>
                <a:lnTo>
                  <a:pt x="1098116" y="727178"/>
                </a:lnTo>
                <a:lnTo>
                  <a:pt x="1135506" y="703233"/>
                </a:lnTo>
                <a:lnTo>
                  <a:pt x="1169794" y="677427"/>
                </a:lnTo>
                <a:lnTo>
                  <a:pt x="1200784" y="649887"/>
                </a:lnTo>
                <a:lnTo>
                  <a:pt x="1228279" y="620738"/>
                </a:lnTo>
                <a:lnTo>
                  <a:pt x="1252083" y="590105"/>
                </a:lnTo>
                <a:lnTo>
                  <a:pt x="1287832" y="524894"/>
                </a:lnTo>
                <a:lnTo>
                  <a:pt x="1306459" y="455260"/>
                </a:lnTo>
                <a:lnTo>
                  <a:pt x="1308862" y="419100"/>
                </a:lnTo>
                <a:lnTo>
                  <a:pt x="1306459" y="382930"/>
                </a:lnTo>
                <a:lnTo>
                  <a:pt x="1287832" y="313284"/>
                </a:lnTo>
                <a:lnTo>
                  <a:pt x="1252083" y="248067"/>
                </a:lnTo>
                <a:lnTo>
                  <a:pt x="1228279" y="217433"/>
                </a:lnTo>
                <a:lnTo>
                  <a:pt x="1200784" y="188284"/>
                </a:lnTo>
                <a:lnTo>
                  <a:pt x="1169794" y="160745"/>
                </a:lnTo>
                <a:lnTo>
                  <a:pt x="1135506" y="134941"/>
                </a:lnTo>
                <a:lnTo>
                  <a:pt x="1098116" y="110998"/>
                </a:lnTo>
                <a:lnTo>
                  <a:pt x="1057821" y="89043"/>
                </a:lnTo>
                <a:lnTo>
                  <a:pt x="1014816" y="69199"/>
                </a:lnTo>
                <a:lnTo>
                  <a:pt x="969299" y="51594"/>
                </a:lnTo>
                <a:lnTo>
                  <a:pt x="921466" y="36353"/>
                </a:lnTo>
                <a:lnTo>
                  <a:pt x="871513" y="23601"/>
                </a:lnTo>
                <a:lnTo>
                  <a:pt x="819636" y="13464"/>
                </a:lnTo>
                <a:lnTo>
                  <a:pt x="766033" y="6067"/>
                </a:lnTo>
                <a:lnTo>
                  <a:pt x="710899" y="1537"/>
                </a:lnTo>
                <a:lnTo>
                  <a:pt x="654431" y="0"/>
                </a:lnTo>
                <a:close/>
              </a:path>
            </a:pathLst>
          </a:custGeom>
          <a:solidFill>
            <a:srgbClr val="FFFFFF"/>
          </a:solidFill>
        </p:spPr>
        <p:txBody>
          <a:bodyPr wrap="square" lIns="0" tIns="0" rIns="0" bIns="0" rtlCol="0"/>
          <a:lstStyle/>
          <a:p>
            <a:endParaRPr/>
          </a:p>
        </p:txBody>
      </p:sp>
      <p:sp>
        <p:nvSpPr>
          <p:cNvPr id="24" name="object 24"/>
          <p:cNvSpPr/>
          <p:nvPr/>
        </p:nvSpPr>
        <p:spPr>
          <a:xfrm>
            <a:off x="1358900" y="5245100"/>
            <a:ext cx="1334262" cy="863600"/>
          </a:xfrm>
          <a:prstGeom prst="rect">
            <a:avLst/>
          </a:prstGeom>
          <a:blipFill>
            <a:blip r:embed="rId6" cstate="print"/>
            <a:stretch>
              <a:fillRect/>
            </a:stretch>
          </a:blipFill>
        </p:spPr>
        <p:txBody>
          <a:bodyPr wrap="square" lIns="0" tIns="0" rIns="0" bIns="0" rtlCol="0"/>
          <a:lstStyle/>
          <a:p>
            <a:endParaRPr/>
          </a:p>
        </p:txBody>
      </p:sp>
      <p:sp>
        <p:nvSpPr>
          <p:cNvPr id="25" name="object 25"/>
          <p:cNvSpPr txBox="1"/>
          <p:nvPr/>
        </p:nvSpPr>
        <p:spPr>
          <a:xfrm>
            <a:off x="1647189" y="5351475"/>
            <a:ext cx="758190" cy="6362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6FC0"/>
                </a:solidFill>
                <a:latin typeface="Times New Roman"/>
                <a:cs typeface="Times New Roman"/>
              </a:rPr>
              <a:t>Da</a:t>
            </a:r>
            <a:r>
              <a:rPr sz="2000" spc="-25" dirty="0">
                <a:solidFill>
                  <a:srgbClr val="006FC0"/>
                </a:solidFill>
                <a:latin typeface="Times New Roman"/>
                <a:cs typeface="Times New Roman"/>
              </a:rPr>
              <a:t>m</a:t>
            </a:r>
            <a:r>
              <a:rPr sz="2000" dirty="0">
                <a:solidFill>
                  <a:srgbClr val="006FC0"/>
                </a:solidFill>
                <a:latin typeface="Times New Roman"/>
                <a:cs typeface="Times New Roman"/>
              </a:rPr>
              <a:t>ga</a:t>
            </a:r>
            <a:endParaRPr sz="2000" dirty="0">
              <a:latin typeface="Times New Roman"/>
              <a:cs typeface="Times New Roman"/>
            </a:endParaRPr>
          </a:p>
          <a:p>
            <a:pPr marL="33655">
              <a:lnSpc>
                <a:spcPct val="100000"/>
              </a:lnSpc>
            </a:pP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27" name="26 Metin kutusu"/>
          <p:cNvSpPr txBox="1"/>
          <p:nvPr/>
        </p:nvSpPr>
        <p:spPr>
          <a:xfrm>
            <a:off x="7391400" y="55626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8" name="27 Metin kutusu"/>
          <p:cNvSpPr txBox="1"/>
          <p:nvPr/>
        </p:nvSpPr>
        <p:spPr>
          <a:xfrm>
            <a:off x="304800" y="58674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9" name="object 15"/>
          <p:cNvSpPr/>
          <p:nvPr/>
        </p:nvSpPr>
        <p:spPr>
          <a:xfrm>
            <a:off x="7238364" y="4419600"/>
            <a:ext cx="1258569" cy="873760"/>
          </a:xfrm>
          <a:prstGeom prst="rect">
            <a:avLst/>
          </a:prstGeom>
          <a:blipFill>
            <a:blip r:embed="rId5" cstate="print"/>
            <a:stretch>
              <a:fillRect/>
            </a:stretch>
          </a:blipFill>
        </p:spPr>
        <p:txBody>
          <a:bodyPr wrap="square" lIns="0" tIns="0" rIns="0" bIns="0" rtlCol="0"/>
          <a:lstStyle/>
          <a:p>
            <a:endParaRPr dirty="0"/>
          </a:p>
        </p:txBody>
      </p:sp>
      <p:sp>
        <p:nvSpPr>
          <p:cNvPr id="30" name="object 15"/>
          <p:cNvSpPr/>
          <p:nvPr/>
        </p:nvSpPr>
        <p:spPr>
          <a:xfrm>
            <a:off x="7239000" y="5410200"/>
            <a:ext cx="1334134" cy="873760"/>
          </a:xfrm>
          <a:prstGeom prst="rect">
            <a:avLst/>
          </a:prstGeom>
          <a:blipFill>
            <a:blip r:embed="rId5" cstate="print"/>
            <a:stretch>
              <a:fillRect/>
            </a:stretch>
          </a:blipFill>
        </p:spPr>
        <p:txBody>
          <a:bodyPr wrap="square" lIns="0" tIns="0" rIns="0" bIns="0" rtlCol="0"/>
          <a:lstStyle/>
          <a:p>
            <a:endParaRPr/>
          </a:p>
        </p:txBody>
      </p:sp>
      <p:sp>
        <p:nvSpPr>
          <p:cNvPr id="31" name="object 15"/>
          <p:cNvSpPr/>
          <p:nvPr/>
        </p:nvSpPr>
        <p:spPr>
          <a:xfrm>
            <a:off x="0" y="4648200"/>
            <a:ext cx="1334134" cy="873760"/>
          </a:xfrm>
          <a:prstGeom prst="rect">
            <a:avLst/>
          </a:prstGeom>
          <a:blipFill>
            <a:blip r:embed="rId5" cstate="print"/>
            <a:stretch>
              <a:fillRect/>
            </a:stretch>
          </a:blipFill>
        </p:spPr>
        <p:txBody>
          <a:bodyPr wrap="square" lIns="0" tIns="0" rIns="0" bIns="0" rtlCol="0"/>
          <a:lstStyle/>
          <a:p>
            <a:endParaRPr/>
          </a:p>
        </p:txBody>
      </p:sp>
      <p:sp>
        <p:nvSpPr>
          <p:cNvPr id="33" name="32 Metin kutusu"/>
          <p:cNvSpPr txBox="1"/>
          <p:nvPr/>
        </p:nvSpPr>
        <p:spPr>
          <a:xfrm>
            <a:off x="152400" y="4724400"/>
            <a:ext cx="1219200" cy="646331"/>
          </a:xfrm>
          <a:prstGeom prst="rect">
            <a:avLst/>
          </a:prstGeom>
          <a:noFill/>
        </p:spPr>
        <p:txBody>
          <a:bodyPr wrap="square" rtlCol="0">
            <a:spAutoFit/>
          </a:bodyPr>
          <a:lstStyle/>
          <a:p>
            <a:pPr algn="ctr"/>
            <a:r>
              <a:rPr lang="tr-TR" dirty="0" smtClean="0">
                <a:solidFill>
                  <a:schemeClr val="accent2">
                    <a:lumMod val="75000"/>
                  </a:schemeClr>
                </a:solidFill>
              </a:rPr>
              <a:t>BES Kesintisi</a:t>
            </a:r>
            <a:endParaRPr lang="tr-TR"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sz="quarter" idx="4294967295"/>
          </p:nvPr>
        </p:nvGraphicFramePr>
        <p:xfrm>
          <a:off x="381000" y="457200"/>
          <a:ext cx="8153403" cy="5638800"/>
        </p:xfrm>
        <a:graphic>
          <a:graphicData uri="http://schemas.openxmlformats.org/drawingml/2006/table">
            <a:tbl>
              <a:tblPr/>
              <a:tblGrid>
                <a:gridCol w="3273490"/>
                <a:gridCol w="1069910"/>
                <a:gridCol w="838200"/>
                <a:gridCol w="914400"/>
                <a:gridCol w="914400"/>
                <a:gridCol w="1143003"/>
              </a:tblGrid>
              <a:tr h="477671">
                <a:tc gridSpan="5">
                  <a:txBody>
                    <a:bodyPr/>
                    <a:lstStyle/>
                    <a:p>
                      <a:pPr algn="ctr" fontAlgn="ctr"/>
                      <a:r>
                        <a:rPr lang="tr-TR" sz="1600" b="1" i="0" u="none" strike="noStrike" dirty="0">
                          <a:solidFill>
                            <a:srgbClr val="FFFF00"/>
                          </a:solidFill>
                          <a:latin typeface="Arial"/>
                        </a:rPr>
                        <a:t>MAKAM TAZMİNATI - TEMSİL VE GÖREV TAZMİNATI GÖSTERGELERİ</a:t>
                      </a:r>
                    </a:p>
                  </a:txBody>
                  <a:tcPr marL="0" marR="0" marT="0" marB="0" anchor="ctr">
                    <a:lnL>
                      <a:noFill/>
                    </a:lnL>
                    <a:lnR>
                      <a:noFill/>
                    </a:lnR>
                    <a:lnT>
                      <a:noFill/>
                    </a:lnT>
                    <a:lnB w="12700" cap="flat" cmpd="sng" algn="ctr">
                      <a:solidFill>
                        <a:srgbClr val="000000"/>
                      </a:solidFill>
                      <a:prstDash val="dashDot"/>
                      <a:round/>
                      <a:headEnd type="none" w="med" len="med"/>
                      <a:tailEnd type="none" w="med" len="med"/>
                    </a:lnB>
                    <a:solidFill>
                      <a:schemeClr val="accent2">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endParaRPr lang="tr-TR" sz="1600" b="1" i="0" u="none" strike="noStrike" dirty="0">
                        <a:solidFill>
                          <a:srgbClr val="FFFF00"/>
                        </a:solidFill>
                        <a:latin typeface="Arial"/>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solidFill>
                      <a:schemeClr val="accent2">
                        <a:lumMod val="50000"/>
                      </a:schemeClr>
                    </a:solidFill>
                  </a:tcPr>
                </a:tc>
              </a:tr>
              <a:tr h="741529">
                <a:tc>
                  <a:txBody>
                    <a:bodyPr/>
                    <a:lstStyle/>
                    <a:p>
                      <a:pPr algn="l" fontAlgn="ctr"/>
                      <a:r>
                        <a:rPr lang="tr-TR" sz="1400" b="0" i="0" u="none" strike="noStrike" dirty="0">
                          <a:solidFill>
                            <a:schemeClr val="accent2">
                              <a:lumMod val="50000"/>
                            </a:schemeClr>
                          </a:solidFill>
                          <a:latin typeface="Arial"/>
                        </a:rPr>
                        <a:t>Dayanak :</a:t>
                      </a:r>
                      <a:br>
                        <a:rPr lang="tr-TR" sz="1400" b="0" i="0" u="none" strike="noStrike" dirty="0">
                          <a:solidFill>
                            <a:schemeClr val="accent2">
                              <a:lumMod val="50000"/>
                            </a:schemeClr>
                          </a:solidFill>
                          <a:latin typeface="Arial"/>
                        </a:rPr>
                      </a:br>
                      <a:r>
                        <a:rPr lang="tr-TR" sz="1400" b="0" i="1" u="none" strike="noStrike" dirty="0">
                          <a:solidFill>
                            <a:schemeClr val="accent2">
                              <a:lumMod val="50000"/>
                            </a:schemeClr>
                          </a:solidFill>
                          <a:latin typeface="Arial"/>
                        </a:rPr>
                        <a:t>2914 Say.Kanun ve </a:t>
                      </a:r>
                      <a:r>
                        <a:rPr lang="tr-TR" sz="1400" b="0" i="1" u="none" strike="noStrike" dirty="0" smtClean="0">
                          <a:solidFill>
                            <a:schemeClr val="accent2">
                              <a:lumMod val="50000"/>
                            </a:schemeClr>
                          </a:solidFill>
                          <a:latin typeface="Arial"/>
                        </a:rPr>
                        <a:t>2008/13694say.BKK</a:t>
                      </a:r>
                      <a:endParaRPr lang="tr-TR" sz="1400" b="0" i="0" u="none" strike="noStrike" dirty="0">
                        <a:solidFill>
                          <a:schemeClr val="accent2">
                            <a:lumMod val="50000"/>
                          </a:schemeClr>
                        </a:solidFill>
                        <a:latin typeface="Arial"/>
                      </a:endParaRPr>
                    </a:p>
                  </a:txBody>
                  <a:tcPr marL="0" marR="0" marT="0" marB="0" anchor="ctr">
                    <a:lnL w="12700" cap="flat" cmpd="sng" algn="ctr">
                      <a:solidFill>
                        <a:srgbClr val="000000"/>
                      </a:solidFill>
                      <a:prstDash val="dashDot"/>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Dot"/>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tr-TR" sz="1000" b="1" i="0" u="none" strike="noStrike" dirty="0">
                          <a:solidFill>
                            <a:srgbClr val="0000FF"/>
                          </a:solidFill>
                          <a:latin typeface="Arial"/>
                        </a:rPr>
                        <a:t>MAKAM TAZMİNATI</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tr-TR" sz="1000" b="1" i="0" u="none" strike="noStrike" dirty="0">
                          <a:solidFill>
                            <a:srgbClr val="0000FF"/>
                          </a:solidFill>
                          <a:latin typeface="Arial"/>
                        </a:rPr>
                        <a:t>GÖREV TAZMİNATI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tr-TR" sz="1000" b="1" i="0" u="none" strike="noStrike" dirty="0">
                          <a:solidFill>
                            <a:srgbClr val="0000FF"/>
                          </a:solidFill>
                          <a:latin typeface="Arial"/>
                        </a:rPr>
                        <a:t>TOPLAM </a:t>
                      </a:r>
                      <a:r>
                        <a:rPr lang="tr-TR" sz="1000" b="1" i="0" u="none" strike="noStrike" dirty="0" smtClean="0">
                          <a:solidFill>
                            <a:srgbClr val="0000FF"/>
                          </a:solidFill>
                          <a:latin typeface="Arial"/>
                        </a:rPr>
                        <a:t> </a:t>
                      </a:r>
                      <a:r>
                        <a:rPr lang="tr-TR" sz="1000" b="1" i="0" u="none" strike="noStrike" dirty="0">
                          <a:solidFill>
                            <a:srgbClr val="0000FF"/>
                          </a:solidFill>
                          <a:latin typeface="Arial"/>
                        </a:rPr>
                        <a:t>GÖREV TAZMİNATI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tr-TR" sz="1000" b="1" i="0" u="none" strike="noStrike" dirty="0" smtClean="0">
                          <a:solidFill>
                            <a:srgbClr val="0000FF"/>
                          </a:solidFill>
                          <a:latin typeface="Arial"/>
                        </a:rPr>
                        <a:t>TEMSİL TAZMİNATI</a:t>
                      </a:r>
                      <a:endParaRPr lang="tr-TR" sz="1000" b="1" i="0" u="none" strike="noStrike" dirty="0">
                        <a:solidFill>
                          <a:srgbClr val="0000FF"/>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endParaRPr lang="tr-TR" sz="1000" b="1" i="0" u="none" strike="noStrike" dirty="0">
                        <a:solidFill>
                          <a:srgbClr val="0000FF"/>
                        </a:solidFill>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40000"/>
                        <a:lumOff val="60000"/>
                      </a:schemeClr>
                    </a:solidFill>
                  </a:tcPr>
                </a:tc>
              </a:tr>
              <a:tr h="436728">
                <a:tc>
                  <a:txBody>
                    <a:bodyPr/>
                    <a:lstStyle/>
                    <a:p>
                      <a:pPr algn="l" fontAlgn="ctr"/>
                      <a:r>
                        <a:rPr lang="tr-TR" sz="1000" b="1" i="0" u="none" strike="noStrike" dirty="0">
                          <a:solidFill>
                            <a:srgbClr val="0000FF"/>
                          </a:solidFill>
                          <a:latin typeface="Arial"/>
                        </a:rPr>
                        <a:t>REKTÖR </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dirty="0">
                          <a:solidFill>
                            <a:srgbClr val="FF0000"/>
                          </a:solidFill>
                          <a:latin typeface="Arial"/>
                        </a:rPr>
                        <a:t>7000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dirty="0">
                          <a:solidFill>
                            <a:srgbClr val="808000"/>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dirty="0">
                          <a:solidFill>
                            <a:srgbClr val="FF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dirty="0">
                          <a:solidFill>
                            <a:srgbClr val="FF0000"/>
                          </a:solidFill>
                          <a:latin typeface="Arial"/>
                        </a:rPr>
                        <a:t>17000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rowSpan="4">
                  <a:txBody>
                    <a:bodyPr/>
                    <a:lstStyle/>
                    <a:p>
                      <a:pPr algn="ctr" fontAlgn="ctr"/>
                      <a:r>
                        <a:rPr lang="tr-TR" sz="1000" b="1" i="0" u="none" strike="noStrike" dirty="0" smtClean="0">
                          <a:solidFill>
                            <a:srgbClr val="FF0000"/>
                          </a:solidFill>
                          <a:latin typeface="Arial"/>
                        </a:rPr>
                        <a:t>AKADEMİK</a:t>
                      </a:r>
                      <a:endParaRPr lang="tr-TR" sz="10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586854">
                <a:tc>
                  <a:txBody>
                    <a:bodyPr/>
                    <a:lstStyle/>
                    <a:p>
                      <a:pPr algn="l" fontAlgn="ctr"/>
                      <a:r>
                        <a:rPr lang="tr-TR" sz="1000" b="1" i="0" u="none" strike="noStrike" dirty="0">
                          <a:solidFill>
                            <a:srgbClr val="0000FF"/>
                          </a:solidFill>
                          <a:latin typeface="Arial"/>
                        </a:rPr>
                        <a:t>PROFESÖR </a:t>
                      </a:r>
                      <a:endParaRPr lang="tr-TR" sz="1000" b="1" i="0" u="none" strike="noStrike" dirty="0" smtClean="0">
                        <a:solidFill>
                          <a:srgbClr val="0000FF"/>
                        </a:solidFill>
                        <a:latin typeface="Arial"/>
                      </a:endParaRPr>
                    </a:p>
                    <a:p>
                      <a:pPr algn="l" fontAlgn="ctr"/>
                      <a:r>
                        <a:rPr lang="tr-TR" sz="1000" b="1" i="0" u="none" strike="noStrike" dirty="0" smtClean="0">
                          <a:solidFill>
                            <a:srgbClr val="0000FF"/>
                          </a:solidFill>
                          <a:latin typeface="Arial"/>
                        </a:rPr>
                        <a:t>(</a:t>
                      </a:r>
                      <a:r>
                        <a:rPr lang="tr-TR" sz="1000" b="1" i="0" u="none" strike="noStrike" dirty="0">
                          <a:solidFill>
                            <a:srgbClr val="0000FF"/>
                          </a:solidFill>
                          <a:latin typeface="Arial"/>
                        </a:rPr>
                        <a:t>Bu kadroda </a:t>
                      </a:r>
                      <a:r>
                        <a:rPr lang="tr-TR" sz="1000" b="1" i="0" u="none" strike="noStrike" dirty="0">
                          <a:solidFill>
                            <a:srgbClr val="FF0000"/>
                          </a:solidFill>
                          <a:latin typeface="Arial"/>
                        </a:rPr>
                        <a:t>3 Yılını tamamlamış</a:t>
                      </a:r>
                      <a:r>
                        <a:rPr lang="tr-TR" sz="1000" b="1" i="0" u="none" strike="noStrike" dirty="0">
                          <a:solidFill>
                            <a:srgbClr val="0000FF"/>
                          </a:solidFill>
                          <a:latin typeface="Arial"/>
                        </a:rPr>
                        <a:t> olmak şartıyla)</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a:solidFill>
                            <a:srgbClr val="FF0000"/>
                          </a:solidFill>
                          <a:latin typeface="Arial"/>
                        </a:rPr>
                        <a:t>6000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dirty="0">
                          <a:solidFill>
                            <a:srgbClr val="808000"/>
                          </a:solidFill>
                          <a:latin typeface="Arial"/>
                        </a:rPr>
                        <a:t>9000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dirty="0">
                          <a:solidFill>
                            <a:srgbClr val="FF0000"/>
                          </a:solidFill>
                          <a:latin typeface="Arial"/>
                        </a:rPr>
                        <a:t>15000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dirty="0">
                          <a:solidFill>
                            <a:srgbClr val="FF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pPr algn="ctr" fontAlgn="ctr"/>
                      <a:endParaRPr lang="tr-TR" sz="10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95785">
                <a:tc>
                  <a:txBody>
                    <a:bodyPr/>
                    <a:lstStyle/>
                    <a:p>
                      <a:pPr algn="l" fontAlgn="ctr"/>
                      <a:r>
                        <a:rPr lang="tr-TR" sz="1000" b="1" i="0" u="none" strike="noStrike">
                          <a:solidFill>
                            <a:srgbClr val="0000FF"/>
                          </a:solidFill>
                          <a:latin typeface="Arial"/>
                        </a:rPr>
                        <a:t>PROFESÖR (Diğerleri)</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a:solidFill>
                            <a:srgbClr val="FF0000"/>
                          </a:solidFill>
                          <a:latin typeface="Arial"/>
                        </a:rPr>
                        <a:t>4500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a:solidFill>
                            <a:srgbClr val="808000"/>
                          </a:solidFill>
                          <a:latin typeface="Arial"/>
                        </a:rPr>
                        <a:t>7000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dirty="0">
                          <a:solidFill>
                            <a:srgbClr val="FF0000"/>
                          </a:solidFill>
                          <a:latin typeface="Arial"/>
                        </a:rPr>
                        <a:t>11500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dirty="0">
                          <a:solidFill>
                            <a:srgbClr val="FF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pPr algn="ctr" fontAlgn="ctr"/>
                      <a:endParaRPr lang="tr-TR" sz="10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532263">
                <a:tc>
                  <a:txBody>
                    <a:bodyPr/>
                    <a:lstStyle/>
                    <a:p>
                      <a:pPr algn="l" fontAlgn="ctr"/>
                      <a:r>
                        <a:rPr lang="tr-TR" sz="1000" b="1" i="0" u="none" strike="noStrike" dirty="0">
                          <a:solidFill>
                            <a:srgbClr val="0000FF"/>
                          </a:solidFill>
                          <a:latin typeface="Arial"/>
                        </a:rPr>
                        <a:t>DOÇENT </a:t>
                      </a:r>
                      <a:endParaRPr lang="tr-TR" sz="1000" b="1" i="0" u="none" strike="noStrike" dirty="0" smtClean="0">
                        <a:solidFill>
                          <a:srgbClr val="0000FF"/>
                        </a:solidFill>
                        <a:latin typeface="Arial"/>
                      </a:endParaRPr>
                    </a:p>
                    <a:p>
                      <a:pPr algn="l" fontAlgn="ctr"/>
                      <a:r>
                        <a:rPr lang="tr-TR" sz="1000" b="1" i="0" u="none" strike="noStrike" dirty="0" smtClean="0">
                          <a:solidFill>
                            <a:srgbClr val="0000FF"/>
                          </a:solidFill>
                          <a:latin typeface="Arial"/>
                        </a:rPr>
                        <a:t>(</a:t>
                      </a:r>
                      <a:r>
                        <a:rPr lang="tr-TR" sz="1000" b="1" i="0" u="none" strike="noStrike" dirty="0">
                          <a:solidFill>
                            <a:srgbClr val="0000FF"/>
                          </a:solidFill>
                          <a:latin typeface="Arial"/>
                        </a:rPr>
                        <a:t>Kazanılmış hak aylıkları 1.derece olmak şartıyla)</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a:solidFill>
                            <a:srgbClr val="FF0000"/>
                          </a:solidFill>
                          <a:latin typeface="Arial"/>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0" i="0" u="none" strike="noStrike">
                          <a:solidFill>
                            <a:srgbClr val="808000"/>
                          </a:solidFill>
                          <a:latin typeface="Arial"/>
                        </a:rPr>
                        <a:t>6000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dirty="0">
                          <a:solidFill>
                            <a:srgbClr val="FF0000"/>
                          </a:solidFill>
                          <a:latin typeface="Arial"/>
                        </a:rPr>
                        <a:t>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tr-TR" sz="1000" b="1" i="0" u="none" strike="noStrike" dirty="0">
                          <a:solidFill>
                            <a:srgbClr val="FF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pPr algn="ctr" fontAlgn="ctr"/>
                      <a:endParaRPr lang="tr-TR" sz="10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450376">
                <a:tc>
                  <a:txBody>
                    <a:bodyPr/>
                    <a:lstStyle/>
                    <a:p>
                      <a:pPr algn="l" fontAlgn="ctr"/>
                      <a:r>
                        <a:rPr lang="tr-TR" sz="1000" b="1" i="0" u="none" strike="noStrike" dirty="0">
                          <a:solidFill>
                            <a:srgbClr val="0000FF"/>
                          </a:solidFill>
                          <a:latin typeface="Arial"/>
                        </a:rPr>
                        <a:t>Genel Sekreter</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000" b="1" i="0" u="none" strike="noStrike" dirty="0">
                          <a:solidFill>
                            <a:srgbClr val="FF0000"/>
                          </a:solidFill>
                          <a:latin typeface="Arial"/>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000" b="0" i="0" u="none" strike="noStrike" dirty="0">
                          <a:solidFill>
                            <a:srgbClr val="808000"/>
                          </a:solidFill>
                          <a:latin typeface="Arial"/>
                        </a:rPr>
                        <a:t>6000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000" b="1" i="0" u="none" strike="noStrike" dirty="0">
                          <a:solidFill>
                            <a:srgbClr val="FF0000"/>
                          </a:solidFill>
                          <a:latin typeface="Arial"/>
                        </a:rPr>
                        <a:t>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000" b="1" i="0" u="none" strike="noStrike" dirty="0">
                          <a:solidFill>
                            <a:srgbClr val="FF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rowSpan="2">
                  <a:txBody>
                    <a:bodyPr/>
                    <a:lstStyle/>
                    <a:p>
                      <a:pPr algn="ctr" fontAlgn="ctr"/>
                      <a:r>
                        <a:rPr lang="tr-TR" sz="1000" b="1" i="0" u="none" strike="noStrike" dirty="0" smtClean="0">
                          <a:solidFill>
                            <a:srgbClr val="FF0000"/>
                          </a:solidFill>
                          <a:latin typeface="Arial"/>
                        </a:rPr>
                        <a:t>İDARİ</a:t>
                      </a:r>
                      <a:endParaRPr lang="tr-TR" sz="10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545911">
                <a:tc>
                  <a:txBody>
                    <a:bodyPr/>
                    <a:lstStyle/>
                    <a:p>
                      <a:pPr algn="l" fontAlgn="ctr"/>
                      <a:r>
                        <a:rPr lang="tr-TR" sz="1000" b="1" i="0" u="none" strike="noStrike" dirty="0">
                          <a:solidFill>
                            <a:srgbClr val="0000FF"/>
                          </a:solidFill>
                          <a:latin typeface="Arial"/>
                        </a:rPr>
                        <a:t>İÇ DENETÇİ </a:t>
                      </a:r>
                      <a:endParaRPr lang="tr-TR" sz="1000" b="1" i="0" u="none" strike="noStrike" dirty="0" smtClean="0">
                        <a:solidFill>
                          <a:srgbClr val="0000FF"/>
                        </a:solidFill>
                        <a:latin typeface="Arial"/>
                      </a:endParaRPr>
                    </a:p>
                    <a:p>
                      <a:pPr algn="l" fontAlgn="ctr"/>
                      <a:r>
                        <a:rPr lang="tr-TR" sz="1000" b="1" i="0" u="none" strike="noStrike" dirty="0" smtClean="0">
                          <a:solidFill>
                            <a:srgbClr val="0000FF"/>
                          </a:solidFill>
                          <a:latin typeface="Arial"/>
                        </a:rPr>
                        <a:t>(</a:t>
                      </a:r>
                      <a:r>
                        <a:rPr lang="tr-TR" sz="1000" b="1" i="0" u="none" strike="noStrike" dirty="0">
                          <a:solidFill>
                            <a:srgbClr val="0000FF"/>
                          </a:solidFill>
                          <a:latin typeface="Arial"/>
                        </a:rPr>
                        <a:t>1.Derecede olanlar)</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000" b="1" i="0" u="none" strike="noStrike">
                          <a:solidFill>
                            <a:srgbClr val="FF0000"/>
                          </a:solidFill>
                          <a:latin typeface="Arial"/>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000" b="0" i="0" u="none" strike="noStrike" dirty="0">
                          <a:solidFill>
                            <a:srgbClr val="808000"/>
                          </a:solidFill>
                          <a:latin typeface="Arial"/>
                        </a:rPr>
                        <a:t>6000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000" b="1" i="0" u="none" strike="noStrike" dirty="0">
                          <a:solidFill>
                            <a:srgbClr val="FF0000"/>
                          </a:solidFill>
                          <a:latin typeface="Arial"/>
                        </a:rPr>
                        <a:t>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tr-TR" sz="1000" b="1" i="0" u="none" strike="noStrike" dirty="0">
                          <a:solidFill>
                            <a:srgbClr val="FF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vMerge="1">
                  <a:txBody>
                    <a:bodyPr/>
                    <a:lstStyle/>
                    <a:p>
                      <a:pPr algn="ctr" fontAlgn="ctr"/>
                      <a:endParaRPr lang="tr-TR" sz="10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r>
              <a:tr h="1471683">
                <a:tc gridSpan="6">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tr-TR" sz="1600" b="1" i="1" u="sng" dirty="0" smtClean="0">
                          <a:solidFill>
                            <a:schemeClr val="accent2">
                              <a:lumMod val="50000"/>
                            </a:schemeClr>
                          </a:solidFill>
                          <a:latin typeface="Times New Roman" pitchFamily="18" charset="0"/>
                          <a:cs typeface="Times New Roman" pitchFamily="18" charset="0"/>
                        </a:rPr>
                        <a:t>T</a:t>
                      </a:r>
                      <a:r>
                        <a:rPr lang="tr-TR" sz="1800" b="1" i="1" u="sng" dirty="0" smtClean="0">
                          <a:solidFill>
                            <a:schemeClr val="accent2">
                              <a:lumMod val="50000"/>
                            </a:schemeClr>
                          </a:solidFill>
                          <a:latin typeface="Times New Roman" pitchFamily="18" charset="0"/>
                          <a:cs typeface="Times New Roman" pitchFamily="18" charset="0"/>
                        </a:rPr>
                        <a:t>ıp ve diş hekimliği fakültesinden ek ödeme </a:t>
                      </a:r>
                      <a:r>
                        <a:rPr lang="tr-TR" sz="1800" b="1" i="1" dirty="0" smtClean="0">
                          <a:solidFill>
                            <a:schemeClr val="accent2">
                              <a:lumMod val="50000"/>
                            </a:schemeClr>
                          </a:solidFill>
                          <a:latin typeface="Times New Roman" pitchFamily="18" charset="0"/>
                          <a:cs typeface="Times New Roman" pitchFamily="18" charset="0"/>
                        </a:rPr>
                        <a:t>alanlar ile </a:t>
                      </a:r>
                      <a:r>
                        <a:rPr lang="tr-TR" sz="1800" b="1" i="1" u="sng" dirty="0" smtClean="0">
                          <a:solidFill>
                            <a:schemeClr val="accent2">
                              <a:lumMod val="50000"/>
                            </a:schemeClr>
                          </a:solidFill>
                          <a:latin typeface="Times New Roman" pitchFamily="18" charset="0"/>
                          <a:cs typeface="Times New Roman" pitchFamily="18" charset="0"/>
                        </a:rPr>
                        <a:t>yönetici payı olarak döner sermaye alanlar hariç</a:t>
                      </a:r>
                      <a:r>
                        <a:rPr lang="tr-TR" sz="1800" b="1" i="1" u="sng" dirty="0" smtClean="0">
                          <a:solidFill>
                            <a:schemeClr val="accent4">
                              <a:lumMod val="50000"/>
                            </a:schemeClr>
                          </a:solidFill>
                          <a:latin typeface="Times New Roman" pitchFamily="18" charset="0"/>
                          <a:cs typeface="Times New Roman" pitchFamily="18" charset="0"/>
                        </a:rPr>
                        <a:t>(2547 SK</a:t>
                      </a:r>
                      <a:r>
                        <a:rPr lang="tr-TR" sz="1800" b="1" i="1" u="sng" baseline="0" dirty="0" smtClean="0">
                          <a:solidFill>
                            <a:schemeClr val="accent4">
                              <a:lumMod val="50000"/>
                            </a:schemeClr>
                          </a:solidFill>
                          <a:latin typeface="Times New Roman" pitchFamily="18" charset="0"/>
                          <a:cs typeface="Times New Roman" pitchFamily="18" charset="0"/>
                        </a:rPr>
                        <a:t> 58. md.g fıkrası)</a:t>
                      </a:r>
                      <a:r>
                        <a:rPr lang="tr-TR" sz="1800" b="1" i="1" u="sng" dirty="0" smtClean="0">
                          <a:solidFill>
                            <a:schemeClr val="accent4">
                              <a:lumMod val="50000"/>
                            </a:schemeClr>
                          </a:solidFill>
                          <a:latin typeface="Times New Roman" pitchFamily="18" charset="0"/>
                          <a:cs typeface="Times New Roman" pitchFamily="18" charset="0"/>
                        </a:rPr>
                        <a:t> </a:t>
                      </a:r>
                      <a:r>
                        <a:rPr lang="tr-TR" sz="1800" b="1" i="1" dirty="0" smtClean="0">
                          <a:solidFill>
                            <a:schemeClr val="accent2">
                              <a:lumMod val="50000"/>
                            </a:schemeClr>
                          </a:solidFill>
                          <a:latin typeface="Times New Roman" pitchFamily="18" charset="0"/>
                          <a:cs typeface="Times New Roman" pitchFamily="18" charset="0"/>
                        </a:rPr>
                        <a:t>olmak üzere, ö</a:t>
                      </a:r>
                      <a:r>
                        <a:rPr lang="tr-TR" sz="1800" b="1" i="1" u="none" strike="noStrike" dirty="0" smtClean="0">
                          <a:solidFill>
                            <a:schemeClr val="accent2">
                              <a:lumMod val="50000"/>
                            </a:schemeClr>
                          </a:solidFill>
                          <a:latin typeface="Times New Roman"/>
                        </a:rPr>
                        <a:t>denecek Görev Tazminatı tutarından mahsup edilecek tutarın, görev tazminatının %20'sini geçmesi halinde, görev tazminatının % 80'i asgari görev tazminatı olarak ödenir. </a:t>
                      </a:r>
                      <a:endParaRPr lang="tr-TR" sz="1800" b="1" i="0" u="none" strike="noStrike" dirty="0">
                        <a:solidFill>
                          <a:schemeClr val="accent2">
                            <a:lumMod val="50000"/>
                          </a:schemeClr>
                        </a:solidFill>
                        <a:latin typeface="Arial"/>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3">
                        <a:lumMod val="40000"/>
                        <a:lumOff val="60000"/>
                      </a:schemeClr>
                    </a:solidFill>
                  </a:tcPr>
                </a:tc>
                <a:tc hMerge="1">
                  <a:txBody>
                    <a:bodyPr/>
                    <a:lstStyle/>
                    <a:p>
                      <a:pPr algn="ctr" fontAlgn="ctr"/>
                      <a:endParaRPr lang="tr-TR" sz="1000" b="1" i="0"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fontAlgn="ctr"/>
                      <a:endParaRPr lang="tr-TR" sz="1000" b="0" i="0" u="none" strike="noStrike" dirty="0">
                        <a:solidFill>
                          <a:srgbClr val="808000"/>
                        </a:solidFill>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fontAlgn="ctr"/>
                      <a:endParaRPr lang="tr-TR" sz="10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ctr" fontAlgn="ctr"/>
                      <a:endParaRPr lang="tr-TR" sz="10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marL="0" marR="0" indent="0" algn="just" defTabSz="914400" rtl="0" eaLnBrk="1" fontAlgn="ctr" latinLnBrk="0" hangingPunct="1">
                        <a:lnSpc>
                          <a:spcPct val="100000"/>
                        </a:lnSpc>
                        <a:spcBef>
                          <a:spcPts val="0"/>
                        </a:spcBef>
                        <a:spcAft>
                          <a:spcPts val="0"/>
                        </a:spcAft>
                        <a:buClrTx/>
                        <a:buSzTx/>
                        <a:buFontTx/>
                        <a:buNone/>
                        <a:tabLst/>
                        <a:defRPr/>
                      </a:pPr>
                      <a:endParaRPr lang="tr-TR" sz="1800" b="1" i="0" u="none" strike="noStrike" dirty="0">
                        <a:solidFill>
                          <a:schemeClr val="accent2">
                            <a:lumMod val="50000"/>
                          </a:schemeClr>
                        </a:solidFill>
                        <a:latin typeface="Arial"/>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3">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49377"/>
            <a:ext cx="8305800" cy="443070"/>
          </a:xfrm>
          <a:prstGeom prst="rect">
            <a:avLst/>
          </a:prstGeom>
        </p:spPr>
        <p:txBody>
          <a:bodyPr vert="horz" wrap="square" lIns="0" tIns="12065" rIns="0" bIns="0" rtlCol="0">
            <a:spAutoFit/>
          </a:bodyPr>
          <a:lstStyle/>
          <a:p>
            <a:pPr marL="12700" algn="ctr">
              <a:lnSpc>
                <a:spcPct val="100000"/>
              </a:lnSpc>
              <a:spcBef>
                <a:spcPts val="95"/>
              </a:spcBef>
            </a:pPr>
            <a:r>
              <a:rPr lang="tr-TR" sz="2800" b="1" spc="-5" dirty="0" smtClean="0">
                <a:solidFill>
                  <a:schemeClr val="accent2">
                    <a:lumMod val="50000"/>
                  </a:schemeClr>
                </a:solidFill>
              </a:rPr>
              <a:t>TAZMİNATLAR / yükseköğretim tazminatı</a:t>
            </a:r>
            <a:endParaRPr sz="2800" b="1" spc="-5" dirty="0"/>
          </a:p>
        </p:txBody>
      </p:sp>
      <p:sp>
        <p:nvSpPr>
          <p:cNvPr id="4" name="object 4"/>
          <p:cNvSpPr txBox="1"/>
          <p:nvPr/>
        </p:nvSpPr>
        <p:spPr>
          <a:xfrm>
            <a:off x="413638" y="914400"/>
            <a:ext cx="8150225" cy="3201389"/>
          </a:xfrm>
          <a:prstGeom prst="rect">
            <a:avLst/>
          </a:prstGeom>
        </p:spPr>
        <p:txBody>
          <a:bodyPr vert="horz" wrap="square" lIns="0" tIns="0" rIns="0" bIns="0" rtlCol="0">
            <a:spAutoFit/>
          </a:bodyPr>
          <a:lstStyle/>
          <a:p>
            <a:pPr marL="12700" marR="5080" indent="358140" algn="just">
              <a:lnSpc>
                <a:spcPct val="104200"/>
              </a:lnSpc>
            </a:pPr>
            <a:r>
              <a:rPr sz="2000" b="1" spc="-10" dirty="0">
                <a:solidFill>
                  <a:srgbClr val="FF0000"/>
                </a:solidFill>
                <a:latin typeface="Times New Roman"/>
                <a:cs typeface="Times New Roman"/>
              </a:rPr>
              <a:t>Yükseköğretim </a:t>
            </a:r>
            <a:r>
              <a:rPr sz="2000" b="1" spc="-25" dirty="0">
                <a:solidFill>
                  <a:srgbClr val="FF0000"/>
                </a:solidFill>
                <a:latin typeface="Times New Roman"/>
                <a:cs typeface="Times New Roman"/>
              </a:rPr>
              <a:t>Tazminatı: </a:t>
            </a:r>
            <a:r>
              <a:rPr sz="2000" spc="-5" dirty="0">
                <a:solidFill>
                  <a:srgbClr val="006FC0"/>
                </a:solidFill>
                <a:latin typeface="Times New Roman"/>
                <a:cs typeface="Times New Roman"/>
              </a:rPr>
              <a:t>2914 sayılı </a:t>
            </a:r>
            <a:r>
              <a:rPr sz="2000" dirty="0">
                <a:solidFill>
                  <a:srgbClr val="006FC0"/>
                </a:solidFill>
                <a:latin typeface="Times New Roman"/>
                <a:cs typeface="Times New Roman"/>
              </a:rPr>
              <a:t>Kanunun </a:t>
            </a:r>
            <a:r>
              <a:rPr sz="2000" u="sng" spc="-10" dirty="0">
                <a:solidFill>
                  <a:srgbClr val="996600"/>
                </a:solidFill>
                <a:uFill>
                  <a:solidFill>
                    <a:srgbClr val="996600"/>
                  </a:solidFill>
                </a:uFill>
                <a:latin typeface="Times New Roman"/>
                <a:cs typeface="Times New Roman"/>
              </a:rPr>
              <a:t>ek </a:t>
            </a:r>
            <a:r>
              <a:rPr sz="2000" u="sng" dirty="0">
                <a:solidFill>
                  <a:srgbClr val="996600"/>
                </a:solidFill>
                <a:uFill>
                  <a:solidFill>
                    <a:srgbClr val="996600"/>
                  </a:solidFill>
                </a:uFill>
                <a:latin typeface="Times New Roman"/>
                <a:cs typeface="Times New Roman"/>
              </a:rPr>
              <a:t>3 üncü </a:t>
            </a:r>
            <a:r>
              <a:rPr sz="2000" u="sng" spc="-5" dirty="0">
                <a:solidFill>
                  <a:srgbClr val="996600"/>
                </a:solidFill>
                <a:uFill>
                  <a:solidFill>
                    <a:srgbClr val="996600"/>
                  </a:solidFill>
                </a:uFill>
                <a:latin typeface="Times New Roman"/>
                <a:cs typeface="Times New Roman"/>
              </a:rPr>
              <a:t>madde</a:t>
            </a:r>
            <a:r>
              <a:rPr sz="2000" spc="-5" dirty="0">
                <a:solidFill>
                  <a:srgbClr val="006FC0"/>
                </a:solidFill>
                <a:latin typeface="Times New Roman"/>
                <a:cs typeface="Times New Roman"/>
              </a:rPr>
              <a:t>si  </a:t>
            </a:r>
            <a:r>
              <a:rPr sz="2000" spc="-5" dirty="0" err="1">
                <a:solidFill>
                  <a:srgbClr val="006FC0"/>
                </a:solidFill>
                <a:latin typeface="Times New Roman" pitchFamily="18" charset="0"/>
                <a:cs typeface="Times New Roman" pitchFamily="18" charset="0"/>
              </a:rPr>
              <a:t>gereğince</a:t>
            </a:r>
            <a:r>
              <a:rPr sz="2000" spc="-5" dirty="0">
                <a:solidFill>
                  <a:srgbClr val="006FC0"/>
                </a:solidFill>
                <a:latin typeface="Times New Roman" pitchFamily="18" charset="0"/>
                <a:cs typeface="Times New Roman" pitchFamily="18" charset="0"/>
              </a:rPr>
              <a:t> </a:t>
            </a:r>
            <a:r>
              <a:rPr lang="tr-TR" sz="2000" dirty="0" smtClean="0">
                <a:solidFill>
                  <a:schemeClr val="accent2">
                    <a:lumMod val="75000"/>
                  </a:schemeClr>
                </a:solidFill>
                <a:latin typeface="Times New Roman" pitchFamily="18" charset="0"/>
                <a:cs typeface="Times New Roman" pitchFamily="18" charset="0"/>
              </a:rPr>
              <a:t>Devlet Memurları Kanununa tabi en yüksek Devlet memuru brüt aylık (ek gösterge dâhil) tutarının;</a:t>
            </a:r>
          </a:p>
          <a:p>
            <a:pPr marL="12700" marR="5080" indent="358140" algn="just">
              <a:lnSpc>
                <a:spcPct val="104200"/>
              </a:lnSpc>
            </a:pPr>
            <a:r>
              <a:rPr lang="tr-TR" sz="2000" dirty="0" smtClean="0">
                <a:solidFill>
                  <a:schemeClr val="accent2">
                    <a:lumMod val="75000"/>
                  </a:schemeClr>
                </a:solidFill>
                <a:latin typeface="Times New Roman" pitchFamily="18" charset="0"/>
                <a:cs typeface="Times New Roman" pitchFamily="18" charset="0"/>
              </a:rPr>
              <a:t> a) Profesör kadrosunda bulunanlara %100’ü, </a:t>
            </a:r>
          </a:p>
          <a:p>
            <a:pPr marL="12700" marR="5080" indent="358140" algn="just">
              <a:lnSpc>
                <a:spcPct val="104200"/>
              </a:lnSpc>
            </a:pPr>
            <a:r>
              <a:rPr lang="tr-TR" sz="2000" dirty="0" smtClean="0">
                <a:solidFill>
                  <a:schemeClr val="accent2">
                    <a:lumMod val="75000"/>
                  </a:schemeClr>
                </a:solidFill>
                <a:latin typeface="Times New Roman" pitchFamily="18" charset="0"/>
                <a:cs typeface="Times New Roman" pitchFamily="18" charset="0"/>
              </a:rPr>
              <a:t> b) Doçent kadrosunda bulunanlara %100’ü,</a:t>
            </a:r>
          </a:p>
          <a:p>
            <a:pPr marL="12700" marR="5080" indent="358140" algn="just">
              <a:lnSpc>
                <a:spcPct val="104200"/>
              </a:lnSpc>
            </a:pPr>
            <a:r>
              <a:rPr lang="tr-TR" sz="2000" dirty="0" smtClean="0">
                <a:solidFill>
                  <a:schemeClr val="accent2">
                    <a:lumMod val="75000"/>
                  </a:schemeClr>
                </a:solidFill>
                <a:latin typeface="Times New Roman" pitchFamily="18" charset="0"/>
                <a:cs typeface="Times New Roman" pitchFamily="18" charset="0"/>
              </a:rPr>
              <a:t> c) Doktor Öğretim Üyesi kadrosunda bulunanlara %100’ü, </a:t>
            </a:r>
          </a:p>
          <a:p>
            <a:pPr marL="12700" marR="5080" indent="358140" algn="just">
              <a:lnSpc>
                <a:spcPct val="104200"/>
              </a:lnSpc>
            </a:pPr>
            <a:r>
              <a:rPr lang="tr-TR" sz="2000" dirty="0" smtClean="0">
                <a:solidFill>
                  <a:schemeClr val="accent2">
                    <a:lumMod val="75000"/>
                  </a:schemeClr>
                </a:solidFill>
                <a:latin typeface="Times New Roman" pitchFamily="18" charset="0"/>
                <a:cs typeface="Times New Roman" pitchFamily="18" charset="0"/>
              </a:rPr>
              <a:t> d) Araştırma Görevlisi kadrosunda bulunanlara %115’i, </a:t>
            </a:r>
          </a:p>
          <a:p>
            <a:pPr marL="12700" marR="5080" indent="358140" algn="just">
              <a:lnSpc>
                <a:spcPct val="104200"/>
              </a:lnSpc>
            </a:pPr>
            <a:r>
              <a:rPr lang="tr-TR" sz="2000" dirty="0" smtClean="0">
                <a:solidFill>
                  <a:schemeClr val="accent2">
                    <a:lumMod val="75000"/>
                  </a:schemeClr>
                </a:solidFill>
                <a:latin typeface="Times New Roman" pitchFamily="18" charset="0"/>
                <a:cs typeface="Times New Roman" pitchFamily="18" charset="0"/>
              </a:rPr>
              <a:t>e) Öğretim Görevlisi kadrosunda bulunanlara %115’i,</a:t>
            </a:r>
          </a:p>
          <a:p>
            <a:pPr marL="12700" marR="5080" indent="358140" algn="just">
              <a:lnSpc>
                <a:spcPct val="104200"/>
              </a:lnSpc>
            </a:pPr>
            <a:r>
              <a:rPr lang="tr-TR" sz="2000" dirty="0" smtClean="0">
                <a:solidFill>
                  <a:schemeClr val="accent2">
                    <a:lumMod val="75000"/>
                  </a:schemeClr>
                </a:solidFill>
                <a:latin typeface="Times New Roman" pitchFamily="18" charset="0"/>
                <a:cs typeface="Times New Roman" pitchFamily="18" charset="0"/>
              </a:rPr>
              <a:t>oranında her ay yükseköğretim tazminatı ödenir. </a:t>
            </a:r>
            <a:endParaRPr sz="2000" dirty="0">
              <a:solidFill>
                <a:schemeClr val="accent2">
                  <a:lumMod val="75000"/>
                </a:schemeClr>
              </a:solidFill>
              <a:latin typeface="Times New Roman" pitchFamily="18" charset="0"/>
              <a:cs typeface="Times New Roman" pitchFamily="18" charset="0"/>
            </a:endParaRPr>
          </a:p>
          <a:p>
            <a:pPr marL="12700">
              <a:lnSpc>
                <a:spcPct val="100000"/>
              </a:lnSpc>
              <a:spcBef>
                <a:spcPts val="110"/>
              </a:spcBef>
            </a:pPr>
            <a:endParaRPr sz="2000" dirty="0">
              <a:latin typeface="Times New Roman"/>
              <a:cs typeface="Times New Roman"/>
            </a:endParaRPr>
          </a:p>
        </p:txBody>
      </p:sp>
      <p:sp>
        <p:nvSpPr>
          <p:cNvPr id="16" name="object 16"/>
          <p:cNvSpPr/>
          <p:nvPr/>
        </p:nvSpPr>
        <p:spPr>
          <a:xfrm>
            <a:off x="7239000" y="4038600"/>
            <a:ext cx="1351280" cy="939800"/>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7543800" y="4191000"/>
            <a:ext cx="758190" cy="635635"/>
          </a:xfrm>
          <a:prstGeom prst="rect">
            <a:avLst/>
          </a:prstGeom>
        </p:spPr>
        <p:txBody>
          <a:bodyPr vert="horz" wrap="square" lIns="0" tIns="12700" rIns="0" bIns="0" rtlCol="0">
            <a:spAutoFit/>
          </a:bodyPr>
          <a:lstStyle/>
          <a:p>
            <a:pPr marL="34925" marR="5080" indent="-2286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18" name="object 18"/>
          <p:cNvSpPr/>
          <p:nvPr/>
        </p:nvSpPr>
        <p:spPr>
          <a:xfrm>
            <a:off x="457200" y="4572000"/>
            <a:ext cx="1842885" cy="914400"/>
          </a:xfrm>
          <a:prstGeom prst="rect">
            <a:avLst/>
          </a:prstGeom>
          <a:blipFill>
            <a:blip r:embed="rId3" cstate="print"/>
            <a:stretch>
              <a:fillRect/>
            </a:stretch>
          </a:blipFill>
        </p:spPr>
        <p:txBody>
          <a:bodyPr wrap="square" lIns="0" tIns="0" rIns="0" bIns="0" rtlCol="0"/>
          <a:lstStyle/>
          <a:p>
            <a:endParaRPr dirty="0"/>
          </a:p>
        </p:txBody>
      </p:sp>
      <p:sp>
        <p:nvSpPr>
          <p:cNvPr id="19" name="object 19"/>
          <p:cNvSpPr txBox="1"/>
          <p:nvPr/>
        </p:nvSpPr>
        <p:spPr>
          <a:xfrm>
            <a:off x="609600" y="4724400"/>
            <a:ext cx="1595120" cy="635635"/>
          </a:xfrm>
          <a:prstGeom prst="rect">
            <a:avLst/>
          </a:prstGeom>
        </p:spPr>
        <p:txBody>
          <a:bodyPr vert="horz" wrap="square" lIns="0" tIns="12700" rIns="0" bIns="0" rtlCol="0">
            <a:spAutoFit/>
          </a:bodyPr>
          <a:lstStyle/>
          <a:p>
            <a:pPr marL="325120" marR="5080" indent="-313055">
              <a:lnSpc>
                <a:spcPct val="100000"/>
              </a:lnSpc>
              <a:spcBef>
                <a:spcPts val="100"/>
              </a:spcBef>
            </a:pPr>
            <a:r>
              <a:rPr sz="2000" spc="-5" dirty="0" err="1">
                <a:solidFill>
                  <a:srgbClr val="FF0000"/>
                </a:solidFill>
                <a:latin typeface="Times New Roman"/>
                <a:cs typeface="Times New Roman"/>
              </a:rPr>
              <a:t>Y</a:t>
            </a:r>
            <a:r>
              <a:rPr sz="2000" spc="5" dirty="0" err="1">
                <a:solidFill>
                  <a:srgbClr val="FF0000"/>
                </a:solidFill>
                <a:latin typeface="Times New Roman"/>
                <a:cs typeface="Times New Roman"/>
              </a:rPr>
              <a:t>ü</a:t>
            </a:r>
            <a:r>
              <a:rPr sz="2000" dirty="0" err="1">
                <a:solidFill>
                  <a:srgbClr val="FF0000"/>
                </a:solidFill>
                <a:latin typeface="Times New Roman"/>
                <a:cs typeface="Times New Roman"/>
              </a:rPr>
              <a:t>ksek</a:t>
            </a:r>
            <a:r>
              <a:rPr sz="2000" spc="5" dirty="0" err="1">
                <a:solidFill>
                  <a:srgbClr val="FF0000"/>
                </a:solidFill>
                <a:latin typeface="Times New Roman"/>
                <a:cs typeface="Times New Roman"/>
              </a:rPr>
              <a:t>ö</a:t>
            </a:r>
            <a:r>
              <a:rPr sz="2000" dirty="0" err="1">
                <a:solidFill>
                  <a:srgbClr val="FF0000"/>
                </a:solidFill>
                <a:latin typeface="Times New Roman"/>
                <a:cs typeface="Times New Roman"/>
              </a:rPr>
              <a:t>ğ</a:t>
            </a:r>
            <a:r>
              <a:rPr sz="2000" spc="-15" dirty="0" err="1">
                <a:solidFill>
                  <a:srgbClr val="FF0000"/>
                </a:solidFill>
                <a:latin typeface="Times New Roman"/>
                <a:cs typeface="Times New Roman"/>
              </a:rPr>
              <a:t>r</a:t>
            </a:r>
            <a:r>
              <a:rPr sz="2000" dirty="0" err="1">
                <a:solidFill>
                  <a:srgbClr val="FF0000"/>
                </a:solidFill>
                <a:latin typeface="Times New Roman"/>
                <a:cs typeface="Times New Roman"/>
              </a:rPr>
              <a:t>e</a:t>
            </a:r>
            <a:r>
              <a:rPr sz="2000" spc="-10" dirty="0" err="1">
                <a:solidFill>
                  <a:srgbClr val="FF0000"/>
                </a:solidFill>
                <a:latin typeface="Times New Roman"/>
                <a:cs typeface="Times New Roman"/>
              </a:rPr>
              <a:t>t</a:t>
            </a:r>
            <a:r>
              <a:rPr sz="2000" dirty="0" err="1">
                <a:solidFill>
                  <a:srgbClr val="FF0000"/>
                </a:solidFill>
                <a:latin typeface="Times New Roman"/>
                <a:cs typeface="Times New Roman"/>
              </a:rPr>
              <a:t>im</a:t>
            </a:r>
            <a:r>
              <a:rPr sz="2000" dirty="0">
                <a:solidFill>
                  <a:srgbClr val="FF0000"/>
                </a:solidFill>
                <a:latin typeface="Times New Roman"/>
                <a:cs typeface="Times New Roman"/>
              </a:rPr>
              <a:t>  </a:t>
            </a:r>
            <a:r>
              <a:rPr lang="tr-TR" sz="2000" spc="-5" dirty="0">
                <a:solidFill>
                  <a:srgbClr val="FF0000"/>
                </a:solidFill>
                <a:latin typeface="Times New Roman"/>
                <a:cs typeface="Times New Roman"/>
              </a:rPr>
              <a:t>T</a:t>
            </a:r>
            <a:r>
              <a:rPr sz="2000" spc="-5" dirty="0" err="1" smtClean="0">
                <a:solidFill>
                  <a:srgbClr val="FF0000"/>
                </a:solidFill>
                <a:latin typeface="Times New Roman"/>
                <a:cs typeface="Times New Roman"/>
              </a:rPr>
              <a:t>azminatı</a:t>
            </a:r>
            <a:endParaRPr sz="2000" dirty="0">
              <a:latin typeface="Times New Roman"/>
              <a:cs typeface="Times New Roman"/>
            </a:endParaRPr>
          </a:p>
        </p:txBody>
      </p:sp>
      <p:sp>
        <p:nvSpPr>
          <p:cNvPr id="20" name="object 20"/>
          <p:cNvSpPr/>
          <p:nvPr/>
        </p:nvSpPr>
        <p:spPr>
          <a:xfrm>
            <a:off x="2743200" y="4495800"/>
            <a:ext cx="3073400" cy="939800"/>
          </a:xfrm>
          <a:prstGeom prst="rect">
            <a:avLst/>
          </a:prstGeom>
          <a:blipFill>
            <a:blip r:embed="rId4" cstate="print"/>
            <a:stretch>
              <a:fillRect/>
            </a:stretch>
          </a:blipFill>
        </p:spPr>
        <p:txBody>
          <a:bodyPr wrap="square" lIns="0" tIns="0" rIns="0" bIns="0" rtlCol="0"/>
          <a:lstStyle/>
          <a:p>
            <a:endParaRPr/>
          </a:p>
        </p:txBody>
      </p:sp>
      <p:sp>
        <p:nvSpPr>
          <p:cNvPr id="21" name="object 21"/>
          <p:cNvSpPr txBox="1"/>
          <p:nvPr/>
        </p:nvSpPr>
        <p:spPr>
          <a:xfrm>
            <a:off x="2819400" y="4495800"/>
            <a:ext cx="2887345" cy="940435"/>
          </a:xfrm>
          <a:prstGeom prst="rect">
            <a:avLst/>
          </a:prstGeom>
        </p:spPr>
        <p:txBody>
          <a:bodyPr vert="horz" wrap="square" lIns="0" tIns="12700" rIns="0" bIns="0" rtlCol="0">
            <a:spAutoFit/>
          </a:bodyPr>
          <a:lstStyle/>
          <a:p>
            <a:pPr marL="12700" marR="5080" indent="-4445" algn="ctr">
              <a:lnSpc>
                <a:spcPct val="100000"/>
              </a:lnSpc>
              <a:spcBef>
                <a:spcPts val="100"/>
              </a:spcBef>
            </a:pPr>
            <a:r>
              <a:rPr sz="2000" dirty="0">
                <a:solidFill>
                  <a:srgbClr val="006FC0"/>
                </a:solidFill>
                <a:latin typeface="Times New Roman"/>
                <a:cs typeface="Times New Roman"/>
              </a:rPr>
              <a:t>En yüksek </a:t>
            </a:r>
            <a:r>
              <a:rPr sz="2000" spc="-5" dirty="0">
                <a:solidFill>
                  <a:srgbClr val="006FC0"/>
                </a:solidFill>
                <a:latin typeface="Times New Roman"/>
                <a:cs typeface="Times New Roman"/>
              </a:rPr>
              <a:t>Devlet </a:t>
            </a:r>
            <a:r>
              <a:rPr sz="2000" spc="-10" dirty="0">
                <a:solidFill>
                  <a:srgbClr val="006FC0"/>
                </a:solidFill>
                <a:latin typeface="Times New Roman"/>
                <a:cs typeface="Times New Roman"/>
              </a:rPr>
              <a:t>memuru  </a:t>
            </a:r>
            <a:r>
              <a:rPr sz="2000" dirty="0">
                <a:solidFill>
                  <a:srgbClr val="006FC0"/>
                </a:solidFill>
                <a:latin typeface="Times New Roman"/>
                <a:cs typeface="Times New Roman"/>
              </a:rPr>
              <a:t>brüt </a:t>
            </a:r>
            <a:r>
              <a:rPr sz="2000" spc="-5" dirty="0">
                <a:solidFill>
                  <a:srgbClr val="006FC0"/>
                </a:solidFill>
                <a:latin typeface="Times New Roman"/>
                <a:cs typeface="Times New Roman"/>
              </a:rPr>
              <a:t>aylığı </a:t>
            </a:r>
            <a:r>
              <a:rPr sz="2000" dirty="0">
                <a:solidFill>
                  <a:srgbClr val="006FC0"/>
                </a:solidFill>
                <a:latin typeface="Times New Roman"/>
                <a:cs typeface="Times New Roman"/>
              </a:rPr>
              <a:t>x</a:t>
            </a:r>
            <a:r>
              <a:rPr sz="2000" spc="-180" dirty="0">
                <a:solidFill>
                  <a:srgbClr val="006FC0"/>
                </a:solidFill>
                <a:latin typeface="Times New Roman"/>
                <a:cs typeface="Times New Roman"/>
              </a:rPr>
              <a:t> </a:t>
            </a:r>
            <a:r>
              <a:rPr sz="2000" dirty="0">
                <a:solidFill>
                  <a:srgbClr val="006FC0"/>
                </a:solidFill>
                <a:latin typeface="Times New Roman"/>
                <a:cs typeface="Times New Roman"/>
              </a:rPr>
              <a:t>Yükseköğretim  </a:t>
            </a:r>
            <a:r>
              <a:rPr sz="2000" spc="-5" dirty="0">
                <a:solidFill>
                  <a:srgbClr val="006FC0"/>
                </a:solidFill>
                <a:latin typeface="Times New Roman"/>
                <a:cs typeface="Times New Roman"/>
              </a:rPr>
              <a:t>tazminatı</a:t>
            </a:r>
            <a:r>
              <a:rPr sz="2000" spc="-30" dirty="0">
                <a:solidFill>
                  <a:srgbClr val="006FC0"/>
                </a:solidFill>
                <a:latin typeface="Times New Roman"/>
                <a:cs typeface="Times New Roman"/>
              </a:rPr>
              <a:t> </a:t>
            </a:r>
            <a:r>
              <a:rPr sz="2000" dirty="0">
                <a:solidFill>
                  <a:srgbClr val="006FC0"/>
                </a:solidFill>
                <a:latin typeface="Times New Roman"/>
                <a:cs typeface="Times New Roman"/>
              </a:rPr>
              <a:t>oranı</a:t>
            </a:r>
            <a:endParaRPr sz="2000" dirty="0">
              <a:latin typeface="Times New Roman"/>
              <a:cs typeface="Times New Roman"/>
            </a:endParaRPr>
          </a:p>
        </p:txBody>
      </p:sp>
      <p:sp>
        <p:nvSpPr>
          <p:cNvPr id="22" name="object 22"/>
          <p:cNvSpPr/>
          <p:nvPr/>
        </p:nvSpPr>
        <p:spPr>
          <a:xfrm>
            <a:off x="2362200" y="4724400"/>
            <a:ext cx="304800" cy="609600"/>
          </a:xfrm>
          <a:custGeom>
            <a:avLst/>
            <a:gdLst/>
            <a:ahLst/>
            <a:cxnLst/>
            <a:rect l="l" t="t" r="r" b="b"/>
            <a:pathLst>
              <a:path w="304800" h="609600">
                <a:moveTo>
                  <a:pt x="152400" y="0"/>
                </a:moveTo>
                <a:lnTo>
                  <a:pt x="152400" y="152400"/>
                </a:lnTo>
                <a:lnTo>
                  <a:pt x="0" y="152400"/>
                </a:lnTo>
                <a:lnTo>
                  <a:pt x="0" y="457200"/>
                </a:lnTo>
                <a:lnTo>
                  <a:pt x="152400" y="457200"/>
                </a:lnTo>
                <a:lnTo>
                  <a:pt x="152400" y="609600"/>
                </a:lnTo>
                <a:lnTo>
                  <a:pt x="304800" y="304800"/>
                </a:lnTo>
                <a:lnTo>
                  <a:pt x="152400" y="0"/>
                </a:lnTo>
                <a:close/>
              </a:path>
            </a:pathLst>
          </a:custGeom>
          <a:solidFill>
            <a:srgbClr val="CCFFCC"/>
          </a:solidFill>
        </p:spPr>
        <p:txBody>
          <a:bodyPr wrap="square" lIns="0" tIns="0" rIns="0" bIns="0" rtlCol="0"/>
          <a:lstStyle/>
          <a:p>
            <a:endParaRPr/>
          </a:p>
        </p:txBody>
      </p:sp>
      <p:sp>
        <p:nvSpPr>
          <p:cNvPr id="23" name="object 23"/>
          <p:cNvSpPr/>
          <p:nvPr/>
        </p:nvSpPr>
        <p:spPr>
          <a:xfrm>
            <a:off x="2362200" y="4724400"/>
            <a:ext cx="304800" cy="609600"/>
          </a:xfrm>
          <a:custGeom>
            <a:avLst/>
            <a:gdLst/>
            <a:ahLst/>
            <a:cxnLst/>
            <a:rect l="l" t="t" r="r" b="b"/>
            <a:pathLst>
              <a:path w="304800" h="609600">
                <a:moveTo>
                  <a:pt x="0" y="152400"/>
                </a:moveTo>
                <a:lnTo>
                  <a:pt x="152400" y="152400"/>
                </a:lnTo>
                <a:lnTo>
                  <a:pt x="152400" y="0"/>
                </a:lnTo>
                <a:lnTo>
                  <a:pt x="304800" y="304800"/>
                </a:lnTo>
                <a:lnTo>
                  <a:pt x="152400" y="609600"/>
                </a:lnTo>
                <a:lnTo>
                  <a:pt x="152400" y="457200"/>
                </a:lnTo>
                <a:lnTo>
                  <a:pt x="0" y="457200"/>
                </a:lnTo>
                <a:lnTo>
                  <a:pt x="0" y="152400"/>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4" name="object 24"/>
          <p:cNvSpPr/>
          <p:nvPr/>
        </p:nvSpPr>
        <p:spPr>
          <a:xfrm>
            <a:off x="5867400" y="4572000"/>
            <a:ext cx="1447800" cy="762000"/>
          </a:xfrm>
          <a:custGeom>
            <a:avLst/>
            <a:gdLst/>
            <a:ahLst/>
            <a:cxnLst/>
            <a:rect l="l" t="t" r="r" b="b"/>
            <a:pathLst>
              <a:path w="1447800" h="762000">
                <a:moveTo>
                  <a:pt x="1066800" y="0"/>
                </a:moveTo>
                <a:lnTo>
                  <a:pt x="1066800" y="190500"/>
                </a:lnTo>
                <a:lnTo>
                  <a:pt x="0" y="190500"/>
                </a:lnTo>
                <a:lnTo>
                  <a:pt x="0" y="571500"/>
                </a:lnTo>
                <a:lnTo>
                  <a:pt x="1066800" y="571500"/>
                </a:lnTo>
                <a:lnTo>
                  <a:pt x="1066800" y="762000"/>
                </a:lnTo>
                <a:lnTo>
                  <a:pt x="1447800" y="381000"/>
                </a:lnTo>
                <a:lnTo>
                  <a:pt x="10668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5" name="object 25"/>
          <p:cNvSpPr/>
          <p:nvPr/>
        </p:nvSpPr>
        <p:spPr>
          <a:xfrm>
            <a:off x="5867400" y="4572000"/>
            <a:ext cx="1447800" cy="762000"/>
          </a:xfrm>
          <a:custGeom>
            <a:avLst/>
            <a:gdLst/>
            <a:ahLst/>
            <a:cxnLst/>
            <a:rect l="l" t="t" r="r" b="b"/>
            <a:pathLst>
              <a:path w="1447800" h="762000">
                <a:moveTo>
                  <a:pt x="0" y="190500"/>
                </a:moveTo>
                <a:lnTo>
                  <a:pt x="1066800" y="190500"/>
                </a:lnTo>
                <a:lnTo>
                  <a:pt x="1066800" y="0"/>
                </a:lnTo>
                <a:lnTo>
                  <a:pt x="1447800" y="381000"/>
                </a:lnTo>
                <a:lnTo>
                  <a:pt x="1066800" y="762000"/>
                </a:lnTo>
                <a:lnTo>
                  <a:pt x="1066800" y="571500"/>
                </a:lnTo>
                <a:lnTo>
                  <a:pt x="0" y="571500"/>
                </a:lnTo>
                <a:lnTo>
                  <a:pt x="0" y="190500"/>
                </a:lnTo>
                <a:close/>
              </a:path>
            </a:pathLst>
          </a:custGeom>
          <a:ln w="25400">
            <a:solidFill>
              <a:srgbClr val="946E00"/>
            </a:solidFill>
          </a:ln>
        </p:spPr>
        <p:txBody>
          <a:bodyPr wrap="square" lIns="0" tIns="0" rIns="0" bIns="0" rtlCol="0"/>
          <a:lstStyle/>
          <a:p>
            <a:endParaRPr/>
          </a:p>
        </p:txBody>
      </p:sp>
      <p:sp>
        <p:nvSpPr>
          <p:cNvPr id="26" name="object 26"/>
          <p:cNvSpPr txBox="1"/>
          <p:nvPr/>
        </p:nvSpPr>
        <p:spPr>
          <a:xfrm>
            <a:off x="5943600" y="4800600"/>
            <a:ext cx="102806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0000"/>
                </a:solidFill>
                <a:latin typeface="Times New Roman"/>
                <a:cs typeface="Times New Roman"/>
              </a:rPr>
              <a:t>Kesinti</a:t>
            </a:r>
            <a:r>
              <a:rPr sz="2000" spc="-10" dirty="0">
                <a:solidFill>
                  <a:srgbClr val="FF0000"/>
                </a:solidFill>
                <a:latin typeface="Times New Roman"/>
                <a:cs typeface="Times New Roman"/>
              </a:rPr>
              <a:t>l</a:t>
            </a:r>
            <a:r>
              <a:rPr sz="2000" dirty="0">
                <a:solidFill>
                  <a:srgbClr val="FF0000"/>
                </a:solidFill>
                <a:latin typeface="Times New Roman"/>
                <a:cs typeface="Times New Roman"/>
              </a:rPr>
              <a:t>er</a:t>
            </a:r>
            <a:endParaRPr sz="2000" dirty="0">
              <a:latin typeface="Times New Roman"/>
              <a:cs typeface="Times New Roman"/>
            </a:endParaRPr>
          </a:p>
        </p:txBody>
      </p:sp>
      <p:sp>
        <p:nvSpPr>
          <p:cNvPr id="15" name="14 Metin kutusu"/>
          <p:cNvSpPr txBox="1"/>
          <p:nvPr/>
        </p:nvSpPr>
        <p:spPr>
          <a:xfrm>
            <a:off x="7391400" y="51054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7" name="object 16"/>
          <p:cNvSpPr/>
          <p:nvPr/>
        </p:nvSpPr>
        <p:spPr>
          <a:xfrm>
            <a:off x="7239000" y="5029200"/>
            <a:ext cx="1351280" cy="9398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3003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49377"/>
            <a:ext cx="8001000" cy="473848"/>
          </a:xfrm>
          <a:prstGeom prst="rect">
            <a:avLst/>
          </a:prstGeom>
        </p:spPr>
        <p:txBody>
          <a:bodyPr vert="horz" wrap="square" lIns="0" tIns="12065" rIns="0" bIns="0" rtlCol="0">
            <a:spAutoFit/>
          </a:bodyPr>
          <a:lstStyle/>
          <a:p>
            <a:pPr marL="238760" algn="ctr">
              <a:lnSpc>
                <a:spcPct val="100000"/>
              </a:lnSpc>
              <a:spcBef>
                <a:spcPts val="95"/>
              </a:spcBef>
            </a:pPr>
            <a:r>
              <a:rPr lang="tr-TR" b="1" spc="-5" dirty="0" smtClean="0">
                <a:solidFill>
                  <a:schemeClr val="accent2">
                    <a:lumMod val="50000"/>
                  </a:schemeClr>
                </a:solidFill>
              </a:rPr>
              <a:t>TAZMİNATLAR / yan ödeme</a:t>
            </a:r>
            <a:endParaRPr sz="3000" spc="-5" dirty="0"/>
          </a:p>
        </p:txBody>
      </p:sp>
      <p:sp>
        <p:nvSpPr>
          <p:cNvPr id="17" name="object 17"/>
          <p:cNvSpPr txBox="1">
            <a:spLocks noGrp="1"/>
          </p:cNvSpPr>
          <p:nvPr>
            <p:ph type="sldNum" sz="quarter" idx="15"/>
          </p:nvPr>
        </p:nvSpPr>
        <p:spPr>
          <a:xfrm>
            <a:off x="444500" y="6057289"/>
            <a:ext cx="8267700" cy="610234"/>
          </a:xfrm>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37</a:t>
            </a:fld>
            <a:r>
              <a:rPr strike="sngStrike" spc="120" dirty="0"/>
              <a:t> </a:t>
            </a:r>
          </a:p>
        </p:txBody>
      </p:sp>
      <p:sp>
        <p:nvSpPr>
          <p:cNvPr id="3" name="object 3"/>
          <p:cNvSpPr/>
          <p:nvPr/>
        </p:nvSpPr>
        <p:spPr>
          <a:xfrm>
            <a:off x="457200" y="3962400"/>
            <a:ext cx="2438400" cy="457200"/>
          </a:xfrm>
          <a:prstGeom prst="rect">
            <a:avLst/>
          </a:prstGeom>
          <a:blipFill>
            <a:blip r:embed="rId2" cstate="print"/>
            <a:stretch>
              <a:fillRect/>
            </a:stretch>
          </a:blipFill>
        </p:spPr>
        <p:txBody>
          <a:bodyPr wrap="square" lIns="0" tIns="0" rIns="0" bIns="0" rtlCol="0" anchor="ctr"/>
          <a:lstStyle/>
          <a:p>
            <a:pPr algn="ctr"/>
            <a:r>
              <a:rPr lang="tr-TR" spc="-65" dirty="0" smtClean="0">
                <a:solidFill>
                  <a:srgbClr val="FF0000"/>
                </a:solidFill>
                <a:latin typeface="Times New Roman"/>
                <a:cs typeface="Times New Roman"/>
              </a:rPr>
              <a:t>Yan</a:t>
            </a:r>
            <a:r>
              <a:rPr lang="tr-TR" spc="-5" dirty="0" smtClean="0">
                <a:solidFill>
                  <a:srgbClr val="FF0000"/>
                </a:solidFill>
                <a:latin typeface="Times New Roman"/>
                <a:cs typeface="Times New Roman"/>
              </a:rPr>
              <a:t> ödeme</a:t>
            </a:r>
            <a:r>
              <a:rPr lang="tr-TR" spc="10" dirty="0" smtClean="0">
                <a:solidFill>
                  <a:srgbClr val="FF0000"/>
                </a:solidFill>
                <a:latin typeface="Times New Roman"/>
                <a:cs typeface="Times New Roman"/>
              </a:rPr>
              <a:t> </a:t>
            </a:r>
            <a:r>
              <a:rPr lang="tr-TR" spc="-5" dirty="0" smtClean="0">
                <a:solidFill>
                  <a:srgbClr val="FF0000"/>
                </a:solidFill>
                <a:latin typeface="Times New Roman"/>
                <a:cs typeface="Times New Roman"/>
              </a:rPr>
              <a:t>aylığı</a:t>
            </a:r>
            <a:endParaRPr dirty="0"/>
          </a:p>
        </p:txBody>
      </p:sp>
      <p:sp>
        <p:nvSpPr>
          <p:cNvPr id="4" name="object 4"/>
          <p:cNvSpPr/>
          <p:nvPr/>
        </p:nvSpPr>
        <p:spPr>
          <a:xfrm>
            <a:off x="3024251" y="4151376"/>
            <a:ext cx="598805" cy="265430"/>
          </a:xfrm>
          <a:custGeom>
            <a:avLst/>
            <a:gdLst/>
            <a:ahLst/>
            <a:cxnLst/>
            <a:rect l="l" t="t" r="r" b="b"/>
            <a:pathLst>
              <a:path w="598804" h="265429">
                <a:moveTo>
                  <a:pt x="465836" y="0"/>
                </a:moveTo>
                <a:lnTo>
                  <a:pt x="465836" y="66167"/>
                </a:lnTo>
                <a:lnTo>
                  <a:pt x="0" y="66167"/>
                </a:lnTo>
                <a:lnTo>
                  <a:pt x="0" y="198755"/>
                </a:lnTo>
                <a:lnTo>
                  <a:pt x="465836" y="198755"/>
                </a:lnTo>
                <a:lnTo>
                  <a:pt x="465836" y="265049"/>
                </a:lnTo>
                <a:lnTo>
                  <a:pt x="598424" y="132461"/>
                </a:lnTo>
                <a:lnTo>
                  <a:pt x="465836" y="0"/>
                </a:lnTo>
                <a:close/>
              </a:path>
            </a:pathLst>
          </a:custGeom>
          <a:solidFill>
            <a:srgbClr val="CCFFCC"/>
          </a:solidFill>
        </p:spPr>
        <p:txBody>
          <a:bodyPr wrap="square" lIns="0" tIns="0" rIns="0" bIns="0" rtlCol="0"/>
          <a:lstStyle/>
          <a:p>
            <a:endParaRPr/>
          </a:p>
        </p:txBody>
      </p:sp>
      <p:sp>
        <p:nvSpPr>
          <p:cNvPr id="5" name="object 5"/>
          <p:cNvSpPr/>
          <p:nvPr/>
        </p:nvSpPr>
        <p:spPr>
          <a:xfrm>
            <a:off x="3024251" y="4151376"/>
            <a:ext cx="598805" cy="265430"/>
          </a:xfrm>
          <a:custGeom>
            <a:avLst/>
            <a:gdLst/>
            <a:ahLst/>
            <a:cxnLst/>
            <a:rect l="l" t="t" r="r" b="b"/>
            <a:pathLst>
              <a:path w="598804" h="265429">
                <a:moveTo>
                  <a:pt x="0" y="66167"/>
                </a:moveTo>
                <a:lnTo>
                  <a:pt x="465836" y="66167"/>
                </a:lnTo>
                <a:lnTo>
                  <a:pt x="465836" y="0"/>
                </a:lnTo>
                <a:lnTo>
                  <a:pt x="598424" y="132461"/>
                </a:lnTo>
                <a:lnTo>
                  <a:pt x="465836" y="265049"/>
                </a:lnTo>
                <a:lnTo>
                  <a:pt x="465836" y="198755"/>
                </a:lnTo>
                <a:lnTo>
                  <a:pt x="0" y="198755"/>
                </a:lnTo>
                <a:lnTo>
                  <a:pt x="0" y="66167"/>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6" name="object 6"/>
          <p:cNvSpPr/>
          <p:nvPr/>
        </p:nvSpPr>
        <p:spPr>
          <a:xfrm>
            <a:off x="3733800" y="3962400"/>
            <a:ext cx="4504182" cy="57899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228600" y="685800"/>
            <a:ext cx="8568817" cy="3713837"/>
          </a:xfrm>
          <a:prstGeom prst="rect">
            <a:avLst/>
          </a:prstGeom>
        </p:spPr>
        <p:txBody>
          <a:bodyPr vert="horz" wrap="square" lIns="0" tIns="0" rIns="0" bIns="0" rtlCol="0">
            <a:spAutoFit/>
          </a:bodyPr>
          <a:lstStyle/>
          <a:p>
            <a:pPr marL="369570" marR="5080" algn="just">
              <a:lnSpc>
                <a:spcPct val="100000"/>
              </a:lnSpc>
              <a:spcBef>
                <a:spcPts val="105"/>
              </a:spcBef>
              <a:tabLst>
                <a:tab pos="978535" algn="l"/>
                <a:tab pos="979805" algn="l"/>
                <a:tab pos="1772920" algn="l"/>
                <a:tab pos="2745740" algn="l"/>
                <a:tab pos="3890010" algn="l"/>
                <a:tab pos="5485765" algn="l"/>
                <a:tab pos="6936740" algn="l"/>
                <a:tab pos="7990205" algn="l"/>
                <a:tab pos="9430385" algn="l"/>
                <a:tab pos="10098405" algn="l"/>
                <a:tab pos="10939145" algn="l"/>
              </a:tabLst>
            </a:pPr>
            <a:r>
              <a:rPr sz="1600" b="1" spc="-5" dirty="0" err="1" smtClean="0">
                <a:solidFill>
                  <a:srgbClr val="FF0000"/>
                </a:solidFill>
                <a:latin typeface="Times New Roman"/>
                <a:cs typeface="Times New Roman"/>
              </a:rPr>
              <a:t>Zamlar</a:t>
            </a:r>
            <a:r>
              <a:rPr sz="1600" b="1" spc="-5" dirty="0" smtClean="0">
                <a:solidFill>
                  <a:srgbClr val="FF0000"/>
                </a:solidFill>
                <a:latin typeface="Times New Roman"/>
                <a:cs typeface="Times New Roman"/>
              </a:rPr>
              <a:t> </a:t>
            </a:r>
            <a:r>
              <a:rPr sz="1600" b="1" spc="-55" dirty="0" smtClean="0">
                <a:solidFill>
                  <a:srgbClr val="FF0000"/>
                </a:solidFill>
                <a:latin typeface="Times New Roman"/>
                <a:cs typeface="Times New Roman"/>
              </a:rPr>
              <a:t>(Yan </a:t>
            </a:r>
            <a:r>
              <a:rPr sz="1600" b="1" spc="-5" dirty="0" err="1" smtClean="0">
                <a:solidFill>
                  <a:srgbClr val="FF0000"/>
                </a:solidFill>
                <a:latin typeface="Times New Roman"/>
                <a:cs typeface="Times New Roman"/>
              </a:rPr>
              <a:t>Ödeme</a:t>
            </a:r>
            <a:r>
              <a:rPr sz="1600" b="1" spc="-5" dirty="0" smtClean="0">
                <a:solidFill>
                  <a:srgbClr val="FF0000"/>
                </a:solidFill>
                <a:latin typeface="Times New Roman"/>
                <a:cs typeface="Times New Roman"/>
              </a:rPr>
              <a:t> </a:t>
            </a:r>
            <a:r>
              <a:rPr sz="1600" b="1" spc="-25" dirty="0" err="1" smtClean="0">
                <a:solidFill>
                  <a:srgbClr val="FF0000"/>
                </a:solidFill>
                <a:latin typeface="Times New Roman"/>
                <a:cs typeface="Times New Roman"/>
              </a:rPr>
              <a:t>Aylığı</a:t>
            </a:r>
            <a:r>
              <a:rPr sz="1600" b="1" spc="-25" dirty="0" smtClean="0">
                <a:solidFill>
                  <a:srgbClr val="FF0000"/>
                </a:solidFill>
                <a:latin typeface="Times New Roman"/>
                <a:cs typeface="Times New Roman"/>
              </a:rPr>
              <a:t>): </a:t>
            </a:r>
            <a:r>
              <a:rPr lang="tr-TR" sz="1600" spc="5" dirty="0" smtClean="0">
                <a:solidFill>
                  <a:schemeClr val="accent2">
                    <a:lumMod val="75000"/>
                  </a:schemeClr>
                </a:solidFill>
                <a:latin typeface="Times New Roman" pitchFamily="18" charset="0"/>
                <a:cs typeface="Times New Roman" pitchFamily="18" charset="0"/>
              </a:rPr>
              <a:t>65</a:t>
            </a:r>
            <a:r>
              <a:rPr lang="tr-TR" sz="1600" dirty="0" smtClean="0">
                <a:solidFill>
                  <a:schemeClr val="accent2">
                    <a:lumMod val="75000"/>
                  </a:schemeClr>
                </a:solidFill>
                <a:latin typeface="Times New Roman" pitchFamily="18" charset="0"/>
                <a:cs typeface="Times New Roman" pitchFamily="18" charset="0"/>
              </a:rPr>
              <a:t>7 s</a:t>
            </a:r>
            <a:r>
              <a:rPr lang="tr-TR" sz="1600" spc="-10" dirty="0" smtClean="0">
                <a:solidFill>
                  <a:schemeClr val="accent2">
                    <a:lumMod val="75000"/>
                  </a:schemeClr>
                </a:solidFill>
                <a:latin typeface="Times New Roman" pitchFamily="18" charset="0"/>
                <a:cs typeface="Times New Roman" pitchFamily="18" charset="0"/>
              </a:rPr>
              <a:t>a</a:t>
            </a:r>
            <a:r>
              <a:rPr lang="tr-TR" sz="1600" spc="-5" dirty="0" smtClean="0">
                <a:solidFill>
                  <a:schemeClr val="accent2">
                    <a:lumMod val="75000"/>
                  </a:schemeClr>
                </a:solidFill>
                <a:latin typeface="Times New Roman" pitchFamily="18" charset="0"/>
                <a:cs typeface="Times New Roman" pitchFamily="18" charset="0"/>
              </a:rPr>
              <a:t>yı</a:t>
            </a:r>
            <a:r>
              <a:rPr lang="tr-TR" sz="1600" spc="-15" dirty="0" smtClean="0">
                <a:solidFill>
                  <a:schemeClr val="accent2">
                    <a:lumMod val="75000"/>
                  </a:schemeClr>
                </a:solidFill>
                <a:latin typeface="Times New Roman" pitchFamily="18" charset="0"/>
                <a:cs typeface="Times New Roman" pitchFamily="18" charset="0"/>
              </a:rPr>
              <a:t>l</a:t>
            </a:r>
            <a:r>
              <a:rPr lang="tr-TR" sz="1600" dirty="0" smtClean="0">
                <a:solidFill>
                  <a:schemeClr val="accent2">
                    <a:lumMod val="75000"/>
                  </a:schemeClr>
                </a:solidFill>
                <a:latin typeface="Times New Roman" pitchFamily="18" charset="0"/>
                <a:cs typeface="Times New Roman" pitchFamily="18" charset="0"/>
              </a:rPr>
              <a:t>ı </a:t>
            </a:r>
            <a:r>
              <a:rPr lang="tr-TR" sz="1600" spc="-15" dirty="0" smtClean="0">
                <a:solidFill>
                  <a:schemeClr val="accent2">
                    <a:lumMod val="75000"/>
                  </a:schemeClr>
                </a:solidFill>
                <a:latin typeface="Times New Roman" pitchFamily="18" charset="0"/>
                <a:cs typeface="Times New Roman" pitchFamily="18" charset="0"/>
              </a:rPr>
              <a:t>D</a:t>
            </a:r>
            <a:r>
              <a:rPr lang="tr-TR" sz="1600" spc="-5" dirty="0" smtClean="0">
                <a:solidFill>
                  <a:schemeClr val="accent2">
                    <a:lumMod val="75000"/>
                  </a:schemeClr>
                </a:solidFill>
                <a:latin typeface="Times New Roman" pitchFamily="18" charset="0"/>
                <a:cs typeface="Times New Roman" pitchFamily="18" charset="0"/>
              </a:rPr>
              <a:t>e</a:t>
            </a:r>
            <a:r>
              <a:rPr lang="tr-TR" sz="1600" spc="5" dirty="0" smtClean="0">
                <a:solidFill>
                  <a:schemeClr val="accent2">
                    <a:lumMod val="75000"/>
                  </a:schemeClr>
                </a:solidFill>
                <a:latin typeface="Times New Roman" pitchFamily="18" charset="0"/>
                <a:cs typeface="Times New Roman" pitchFamily="18" charset="0"/>
              </a:rPr>
              <a:t>v</a:t>
            </a:r>
            <a:r>
              <a:rPr lang="tr-TR" sz="1600" spc="-15" dirty="0" smtClean="0">
                <a:solidFill>
                  <a:schemeClr val="accent2">
                    <a:lumMod val="75000"/>
                  </a:schemeClr>
                </a:solidFill>
                <a:latin typeface="Times New Roman" pitchFamily="18" charset="0"/>
                <a:cs typeface="Times New Roman" pitchFamily="18" charset="0"/>
              </a:rPr>
              <a:t>l</a:t>
            </a:r>
            <a:r>
              <a:rPr lang="tr-TR" sz="1600" spc="-5" dirty="0" smtClean="0">
                <a:solidFill>
                  <a:schemeClr val="accent2">
                    <a:lumMod val="75000"/>
                  </a:schemeClr>
                </a:solidFill>
                <a:latin typeface="Times New Roman" pitchFamily="18" charset="0"/>
                <a:cs typeface="Times New Roman" pitchFamily="18" charset="0"/>
              </a:rPr>
              <a:t>e</a:t>
            </a:r>
            <a:r>
              <a:rPr lang="tr-TR" sz="1600" dirty="0" smtClean="0">
                <a:solidFill>
                  <a:schemeClr val="accent2">
                    <a:lumMod val="75000"/>
                  </a:schemeClr>
                </a:solidFill>
                <a:latin typeface="Times New Roman" pitchFamily="18" charset="0"/>
                <a:cs typeface="Times New Roman" pitchFamily="18" charset="0"/>
              </a:rPr>
              <a:t>t M</a:t>
            </a:r>
            <a:r>
              <a:rPr lang="tr-TR" sz="1600" spc="-15" dirty="0" smtClean="0">
                <a:solidFill>
                  <a:schemeClr val="accent2">
                    <a:lumMod val="75000"/>
                  </a:schemeClr>
                </a:solidFill>
                <a:latin typeface="Times New Roman" pitchFamily="18" charset="0"/>
                <a:cs typeface="Times New Roman" pitchFamily="18" charset="0"/>
              </a:rPr>
              <a:t>e</a:t>
            </a:r>
            <a:r>
              <a:rPr lang="tr-TR" sz="1600" dirty="0" smtClean="0">
                <a:solidFill>
                  <a:schemeClr val="accent2">
                    <a:lumMod val="75000"/>
                  </a:schemeClr>
                </a:solidFill>
                <a:latin typeface="Times New Roman" pitchFamily="18" charset="0"/>
                <a:cs typeface="Times New Roman" pitchFamily="18" charset="0"/>
              </a:rPr>
              <a:t>mu</a:t>
            </a:r>
            <a:r>
              <a:rPr lang="tr-TR" sz="1600" spc="-10" dirty="0" smtClean="0">
                <a:solidFill>
                  <a:schemeClr val="accent2">
                    <a:lumMod val="75000"/>
                  </a:schemeClr>
                </a:solidFill>
                <a:latin typeface="Times New Roman" pitchFamily="18" charset="0"/>
                <a:cs typeface="Times New Roman" pitchFamily="18" charset="0"/>
              </a:rPr>
              <a:t>r</a:t>
            </a:r>
            <a:r>
              <a:rPr lang="tr-TR" sz="1600" dirty="0" smtClean="0">
                <a:solidFill>
                  <a:schemeClr val="accent2">
                    <a:lumMod val="75000"/>
                  </a:schemeClr>
                </a:solidFill>
                <a:latin typeface="Times New Roman" pitchFamily="18" charset="0"/>
                <a:cs typeface="Times New Roman" pitchFamily="18" charset="0"/>
              </a:rPr>
              <a:t>la</a:t>
            </a:r>
            <a:r>
              <a:rPr lang="tr-TR" sz="1600" spc="-10" dirty="0" smtClean="0">
                <a:solidFill>
                  <a:schemeClr val="accent2">
                    <a:lumMod val="75000"/>
                  </a:schemeClr>
                </a:solidFill>
                <a:latin typeface="Times New Roman" pitchFamily="18" charset="0"/>
                <a:cs typeface="Times New Roman" pitchFamily="18" charset="0"/>
              </a:rPr>
              <a:t>r</a:t>
            </a:r>
            <a:r>
              <a:rPr lang="tr-TR" sz="1600" dirty="0" smtClean="0">
                <a:solidFill>
                  <a:schemeClr val="accent2">
                    <a:lumMod val="75000"/>
                  </a:schemeClr>
                </a:solidFill>
                <a:latin typeface="Times New Roman" pitchFamily="18" charset="0"/>
                <a:cs typeface="Times New Roman" pitchFamily="18" charset="0"/>
              </a:rPr>
              <a:t>ı </a:t>
            </a:r>
            <a:r>
              <a:rPr lang="tr-TR" sz="1600" spc="-5" dirty="0" smtClean="0">
                <a:solidFill>
                  <a:schemeClr val="accent2">
                    <a:lumMod val="75000"/>
                  </a:schemeClr>
                </a:solidFill>
                <a:latin typeface="Times New Roman" pitchFamily="18" charset="0"/>
                <a:cs typeface="Times New Roman" pitchFamily="18" charset="0"/>
              </a:rPr>
              <a:t>K</a:t>
            </a:r>
            <a:r>
              <a:rPr lang="tr-TR" sz="1600" spc="-15" dirty="0" smtClean="0">
                <a:solidFill>
                  <a:schemeClr val="accent2">
                    <a:lumMod val="75000"/>
                  </a:schemeClr>
                </a:solidFill>
                <a:latin typeface="Times New Roman" pitchFamily="18" charset="0"/>
                <a:cs typeface="Times New Roman" pitchFamily="18" charset="0"/>
              </a:rPr>
              <a:t>a</a:t>
            </a:r>
            <a:r>
              <a:rPr lang="tr-TR" sz="1600" spc="-5" dirty="0" smtClean="0">
                <a:solidFill>
                  <a:schemeClr val="accent2">
                    <a:lumMod val="75000"/>
                  </a:schemeClr>
                </a:solidFill>
                <a:latin typeface="Times New Roman" pitchFamily="18" charset="0"/>
                <a:cs typeface="Times New Roman" pitchFamily="18" charset="0"/>
              </a:rPr>
              <a:t>nu</a:t>
            </a:r>
            <a:r>
              <a:rPr lang="tr-TR" sz="1600" spc="-10" dirty="0" smtClean="0">
                <a:solidFill>
                  <a:schemeClr val="accent2">
                    <a:lumMod val="75000"/>
                  </a:schemeClr>
                </a:solidFill>
                <a:latin typeface="Times New Roman" pitchFamily="18" charset="0"/>
                <a:cs typeface="Times New Roman" pitchFamily="18" charset="0"/>
              </a:rPr>
              <a:t>n</a:t>
            </a:r>
            <a:r>
              <a:rPr lang="tr-TR" sz="1600" spc="-5" dirty="0" smtClean="0">
                <a:solidFill>
                  <a:schemeClr val="accent2">
                    <a:lumMod val="75000"/>
                  </a:schemeClr>
                </a:solidFill>
                <a:latin typeface="Times New Roman" pitchFamily="18" charset="0"/>
                <a:cs typeface="Times New Roman" pitchFamily="18" charset="0"/>
              </a:rPr>
              <a:t>u</a:t>
            </a:r>
            <a:r>
              <a:rPr lang="tr-TR" sz="1600" dirty="0" smtClean="0">
                <a:solidFill>
                  <a:schemeClr val="accent2">
                    <a:lumMod val="75000"/>
                  </a:schemeClr>
                </a:solidFill>
                <a:latin typeface="Times New Roman" pitchFamily="18" charset="0"/>
                <a:cs typeface="Times New Roman" pitchFamily="18" charset="0"/>
              </a:rPr>
              <a:t>n </a:t>
            </a:r>
            <a:r>
              <a:rPr lang="tr-TR" sz="1600" spc="5" dirty="0" smtClean="0">
                <a:solidFill>
                  <a:schemeClr val="accent2">
                    <a:lumMod val="75000"/>
                  </a:schemeClr>
                </a:solidFill>
                <a:latin typeface="Times New Roman" pitchFamily="18" charset="0"/>
                <a:cs typeface="Times New Roman" pitchFamily="18" charset="0"/>
              </a:rPr>
              <a:t>15</a:t>
            </a:r>
            <a:r>
              <a:rPr lang="tr-TR" sz="1600" spc="-5" dirty="0" smtClean="0">
                <a:solidFill>
                  <a:schemeClr val="accent2">
                    <a:lumMod val="75000"/>
                  </a:schemeClr>
                </a:solidFill>
                <a:latin typeface="Times New Roman" pitchFamily="18" charset="0"/>
                <a:cs typeface="Times New Roman" pitchFamily="18" charset="0"/>
              </a:rPr>
              <a:t>2</a:t>
            </a:r>
            <a:r>
              <a:rPr lang="tr-TR" sz="1600" dirty="0" smtClean="0">
                <a:solidFill>
                  <a:schemeClr val="accent2">
                    <a:lumMod val="75000"/>
                  </a:schemeClr>
                </a:solidFill>
                <a:latin typeface="Times New Roman" pitchFamily="18" charset="0"/>
                <a:cs typeface="Times New Roman" pitchFamily="18" charset="0"/>
              </a:rPr>
              <a:t>/1. mad</a:t>
            </a:r>
            <a:r>
              <a:rPr lang="tr-TR" sz="1600" spc="-10" dirty="0" smtClean="0">
                <a:solidFill>
                  <a:schemeClr val="accent2">
                    <a:lumMod val="75000"/>
                  </a:schemeClr>
                </a:solidFill>
                <a:latin typeface="Times New Roman" pitchFamily="18" charset="0"/>
                <a:cs typeface="Times New Roman" pitchFamily="18" charset="0"/>
              </a:rPr>
              <a:t>d</a:t>
            </a:r>
            <a:r>
              <a:rPr lang="tr-TR" sz="1600" spc="-15" dirty="0" smtClean="0">
                <a:solidFill>
                  <a:schemeClr val="accent2">
                    <a:lumMod val="75000"/>
                  </a:schemeClr>
                </a:solidFill>
                <a:latin typeface="Times New Roman" pitchFamily="18" charset="0"/>
                <a:cs typeface="Times New Roman" pitchFamily="18" charset="0"/>
              </a:rPr>
              <a:t>e</a:t>
            </a:r>
            <a:r>
              <a:rPr lang="tr-TR" sz="1600" dirty="0" smtClean="0">
                <a:solidFill>
                  <a:schemeClr val="accent2">
                    <a:lumMod val="75000"/>
                  </a:schemeClr>
                </a:solidFill>
                <a:latin typeface="Times New Roman" pitchFamily="18" charset="0"/>
                <a:cs typeface="Times New Roman" pitchFamily="18" charset="0"/>
              </a:rPr>
              <a:t>si </a:t>
            </a:r>
            <a:r>
              <a:rPr lang="tr-TR" sz="1600" spc="-10" dirty="0" smtClean="0">
                <a:solidFill>
                  <a:schemeClr val="accent2">
                    <a:lumMod val="75000"/>
                  </a:schemeClr>
                </a:solidFill>
                <a:latin typeface="Times New Roman" pitchFamily="18" charset="0"/>
                <a:cs typeface="Times New Roman" pitchFamily="18" charset="0"/>
              </a:rPr>
              <a:t>v</a:t>
            </a:r>
            <a:r>
              <a:rPr lang="tr-TR" sz="1600" dirty="0" smtClean="0">
                <a:solidFill>
                  <a:schemeClr val="accent2">
                    <a:lumMod val="75000"/>
                  </a:schemeClr>
                </a:solidFill>
                <a:latin typeface="Times New Roman" pitchFamily="18" charset="0"/>
                <a:cs typeface="Times New Roman" pitchFamily="18" charset="0"/>
              </a:rPr>
              <a:t>e </a:t>
            </a:r>
            <a:r>
              <a:rPr lang="tr-TR" sz="1600" spc="-5" dirty="0" smtClean="0">
                <a:solidFill>
                  <a:schemeClr val="accent2">
                    <a:lumMod val="75000"/>
                  </a:schemeClr>
                </a:solidFill>
                <a:latin typeface="Times New Roman" pitchFamily="18" charset="0"/>
                <a:cs typeface="Times New Roman" pitchFamily="18" charset="0"/>
              </a:rPr>
              <a:t>Y</a:t>
            </a:r>
            <a:r>
              <a:rPr lang="tr-TR" sz="1600" spc="-15" dirty="0" smtClean="0">
                <a:solidFill>
                  <a:schemeClr val="accent2">
                    <a:lumMod val="75000"/>
                  </a:schemeClr>
                </a:solidFill>
                <a:latin typeface="Times New Roman" pitchFamily="18" charset="0"/>
                <a:cs typeface="Times New Roman" pitchFamily="18" charset="0"/>
              </a:rPr>
              <a:t>a</a:t>
            </a:r>
            <a:r>
              <a:rPr lang="tr-TR" sz="1600" dirty="0" smtClean="0">
                <a:solidFill>
                  <a:schemeClr val="accent2">
                    <a:lumMod val="75000"/>
                  </a:schemeClr>
                </a:solidFill>
                <a:latin typeface="Times New Roman" pitchFamily="18" charset="0"/>
                <a:cs typeface="Times New Roman" pitchFamily="18" charset="0"/>
              </a:rPr>
              <a:t>n Ö</a:t>
            </a:r>
            <a:r>
              <a:rPr lang="tr-TR" sz="1600" spc="-20" dirty="0" smtClean="0">
                <a:solidFill>
                  <a:schemeClr val="accent2">
                    <a:lumMod val="75000"/>
                  </a:schemeClr>
                </a:solidFill>
                <a:latin typeface="Times New Roman" pitchFamily="18" charset="0"/>
                <a:cs typeface="Times New Roman" pitchFamily="18" charset="0"/>
              </a:rPr>
              <a:t>d</a:t>
            </a:r>
            <a:r>
              <a:rPr lang="tr-TR" sz="1600" spc="-15" dirty="0" smtClean="0">
                <a:solidFill>
                  <a:schemeClr val="accent2">
                    <a:lumMod val="75000"/>
                  </a:schemeClr>
                </a:solidFill>
                <a:latin typeface="Times New Roman" pitchFamily="18" charset="0"/>
                <a:cs typeface="Times New Roman" pitchFamily="18" charset="0"/>
              </a:rPr>
              <a:t>em</a:t>
            </a:r>
            <a:r>
              <a:rPr lang="tr-TR" sz="1600" dirty="0" smtClean="0">
                <a:solidFill>
                  <a:schemeClr val="accent2">
                    <a:lumMod val="75000"/>
                  </a:schemeClr>
                </a:solidFill>
                <a:latin typeface="Times New Roman" pitchFamily="18" charset="0"/>
                <a:cs typeface="Times New Roman" pitchFamily="18" charset="0"/>
              </a:rPr>
              <a:t>e </a:t>
            </a:r>
            <a:r>
              <a:rPr lang="tr-TR" sz="1600" spc="-5" dirty="0" smtClean="0">
                <a:solidFill>
                  <a:schemeClr val="accent2">
                    <a:lumMod val="75000"/>
                  </a:schemeClr>
                </a:solidFill>
                <a:latin typeface="Times New Roman" pitchFamily="18" charset="0"/>
                <a:cs typeface="Times New Roman" pitchFamily="18" charset="0"/>
              </a:rPr>
              <a:t>Kararnamesi</a:t>
            </a:r>
            <a:r>
              <a:rPr lang="tr-TR" sz="1600" dirty="0" smtClean="0">
                <a:solidFill>
                  <a:schemeClr val="accent2">
                    <a:lumMod val="75000"/>
                  </a:schemeClr>
                </a:solidFill>
                <a:latin typeface="Times New Roman" pitchFamily="18" charset="0"/>
                <a:cs typeface="Times New Roman" pitchFamily="18" charset="0"/>
              </a:rPr>
              <a:t>(2006/10344</a:t>
            </a:r>
            <a:r>
              <a:rPr lang="tr-TR" sz="1600" spc="350" dirty="0" smtClean="0">
                <a:solidFill>
                  <a:schemeClr val="accent2">
                    <a:lumMod val="75000"/>
                  </a:schemeClr>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sayılı</a:t>
            </a:r>
            <a:r>
              <a:rPr lang="tr-TR" sz="1600" spc="330" dirty="0" smtClean="0">
                <a:solidFill>
                  <a:schemeClr val="accent2">
                    <a:lumMod val="75000"/>
                  </a:schemeClr>
                </a:solidFill>
                <a:latin typeface="Times New Roman" pitchFamily="18" charset="0"/>
                <a:cs typeface="Times New Roman" pitchFamily="18" charset="0"/>
              </a:rPr>
              <a:t> </a:t>
            </a:r>
            <a:r>
              <a:rPr lang="tr-TR" sz="1600" dirty="0" smtClean="0">
                <a:solidFill>
                  <a:schemeClr val="accent2">
                    <a:lumMod val="75000"/>
                  </a:schemeClr>
                </a:solidFill>
                <a:latin typeface="Times New Roman" pitchFamily="18" charset="0"/>
                <a:cs typeface="Times New Roman" pitchFamily="18" charset="0"/>
              </a:rPr>
              <a:t>B.K.K I sayılı cetvel)</a:t>
            </a:r>
            <a:r>
              <a:rPr lang="tr-TR" sz="1600" spc="335" dirty="0" smtClean="0">
                <a:solidFill>
                  <a:schemeClr val="accent2">
                    <a:lumMod val="75000"/>
                  </a:schemeClr>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hükümleri</a:t>
            </a:r>
            <a:r>
              <a:rPr lang="tr-TR" sz="1600" spc="340" dirty="0" smtClean="0">
                <a:solidFill>
                  <a:schemeClr val="accent2">
                    <a:lumMod val="75000"/>
                  </a:schemeClr>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gereği</a:t>
            </a:r>
            <a:r>
              <a:rPr lang="tr-TR" sz="1600" spc="330" dirty="0" smtClean="0">
                <a:solidFill>
                  <a:schemeClr val="accent2">
                    <a:lumMod val="75000"/>
                  </a:schemeClr>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sınıf,</a:t>
            </a:r>
            <a:r>
              <a:rPr lang="tr-TR" sz="1600" spc="345" dirty="0" smtClean="0">
                <a:solidFill>
                  <a:schemeClr val="accent2">
                    <a:lumMod val="75000"/>
                  </a:schemeClr>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unvan,</a:t>
            </a:r>
            <a:r>
              <a:rPr lang="tr-TR" sz="1600" spc="340" dirty="0" smtClean="0">
                <a:solidFill>
                  <a:schemeClr val="accent2">
                    <a:lumMod val="75000"/>
                  </a:schemeClr>
                </a:solidFill>
                <a:latin typeface="Times New Roman" pitchFamily="18" charset="0"/>
                <a:cs typeface="Times New Roman" pitchFamily="18" charset="0"/>
              </a:rPr>
              <a:t> </a:t>
            </a:r>
            <a:r>
              <a:rPr lang="tr-TR" sz="1600" spc="-10" dirty="0" smtClean="0">
                <a:solidFill>
                  <a:schemeClr val="accent2">
                    <a:lumMod val="75000"/>
                  </a:schemeClr>
                </a:solidFill>
                <a:latin typeface="Times New Roman" pitchFamily="18" charset="0"/>
                <a:cs typeface="Times New Roman" pitchFamily="18" charset="0"/>
              </a:rPr>
              <a:t>derece,</a:t>
            </a:r>
            <a:r>
              <a:rPr lang="tr-TR" sz="1600" spc="350" dirty="0" smtClean="0">
                <a:solidFill>
                  <a:schemeClr val="accent2">
                    <a:lumMod val="75000"/>
                  </a:schemeClr>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görev</a:t>
            </a:r>
            <a:r>
              <a:rPr lang="tr-TR" sz="1600" spc="350" dirty="0" smtClean="0">
                <a:solidFill>
                  <a:schemeClr val="accent2">
                    <a:lumMod val="75000"/>
                  </a:schemeClr>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yeri</a:t>
            </a:r>
            <a:r>
              <a:rPr lang="tr-TR" sz="1600" spc="345" dirty="0" smtClean="0">
                <a:solidFill>
                  <a:schemeClr val="accent2">
                    <a:lumMod val="75000"/>
                  </a:schemeClr>
                </a:solidFill>
                <a:latin typeface="Times New Roman" pitchFamily="18" charset="0"/>
                <a:cs typeface="Times New Roman" pitchFamily="18" charset="0"/>
              </a:rPr>
              <a:t> </a:t>
            </a:r>
            <a:r>
              <a:rPr lang="tr-TR" sz="1600" dirty="0" smtClean="0">
                <a:solidFill>
                  <a:schemeClr val="accent2">
                    <a:lumMod val="75000"/>
                  </a:schemeClr>
                </a:solidFill>
                <a:latin typeface="Times New Roman" pitchFamily="18" charset="0"/>
                <a:cs typeface="Times New Roman" pitchFamily="18" charset="0"/>
              </a:rPr>
              <a:t>vb. </a:t>
            </a:r>
            <a:r>
              <a:rPr lang="tr-TR" sz="1600" spc="-5" dirty="0" smtClean="0">
                <a:solidFill>
                  <a:schemeClr val="accent2">
                    <a:lumMod val="75000"/>
                  </a:schemeClr>
                </a:solidFill>
                <a:latin typeface="Times New Roman" pitchFamily="18" charset="0"/>
                <a:cs typeface="Times New Roman" pitchFamily="18" charset="0"/>
              </a:rPr>
              <a:t>niteliklere göre </a:t>
            </a:r>
            <a:r>
              <a:rPr lang="tr-TR" sz="1600" dirty="0" smtClean="0">
                <a:solidFill>
                  <a:schemeClr val="accent2">
                    <a:lumMod val="75000"/>
                  </a:schemeClr>
                </a:solidFill>
                <a:latin typeface="Times New Roman" pitchFamily="18" charset="0"/>
                <a:cs typeface="Times New Roman" pitchFamily="18" charset="0"/>
              </a:rPr>
              <a:t>tespit</a:t>
            </a:r>
            <a:r>
              <a:rPr lang="tr-TR" sz="1600" spc="-55" dirty="0" smtClean="0">
                <a:solidFill>
                  <a:schemeClr val="accent2">
                    <a:lumMod val="75000"/>
                  </a:schemeClr>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edilen,</a:t>
            </a:r>
            <a:endParaRPr lang="tr-TR" sz="1600" spc="-25" dirty="0" smtClean="0">
              <a:solidFill>
                <a:schemeClr val="accent2">
                  <a:lumMod val="75000"/>
                </a:schemeClr>
              </a:solidFill>
              <a:latin typeface="Times New Roman" pitchFamily="18" charset="0"/>
              <a:cs typeface="Times New Roman" pitchFamily="18" charset="0"/>
            </a:endParaRPr>
          </a:p>
          <a:p>
            <a:pPr marL="369570" marR="5080" indent="133985">
              <a:lnSpc>
                <a:spcPct val="100000"/>
              </a:lnSpc>
              <a:spcBef>
                <a:spcPts val="105"/>
              </a:spcBef>
              <a:buFont typeface="+mj-lt"/>
              <a:buAutoNum type="arabicPeriod"/>
              <a:tabLst>
                <a:tab pos="978535" algn="l"/>
                <a:tab pos="979805" algn="l"/>
                <a:tab pos="1772920" algn="l"/>
                <a:tab pos="2745740" algn="l"/>
                <a:tab pos="3890010" algn="l"/>
                <a:tab pos="5485765" algn="l"/>
                <a:tab pos="6936740" algn="l"/>
                <a:tab pos="7990205" algn="l"/>
                <a:tab pos="9430385" algn="l"/>
                <a:tab pos="10098405" algn="l"/>
                <a:tab pos="10939145" algn="l"/>
              </a:tabLst>
            </a:pPr>
            <a:r>
              <a:rPr lang="tr-TR" sz="1600" dirty="0" smtClean="0">
                <a:solidFill>
                  <a:schemeClr val="accent2">
                    <a:lumMod val="75000"/>
                  </a:schemeClr>
                </a:solidFill>
                <a:latin typeface="Times New Roman" pitchFamily="18" charset="0"/>
                <a:cs typeface="Times New Roman" pitchFamily="18" charset="0"/>
              </a:rPr>
              <a:t>İş</a:t>
            </a:r>
            <a:r>
              <a:rPr lang="tr-TR" sz="1600" spc="-5" dirty="0" smtClean="0">
                <a:solidFill>
                  <a:schemeClr val="accent2">
                    <a:lumMod val="75000"/>
                  </a:schemeClr>
                </a:solidFill>
                <a:latin typeface="Times New Roman" pitchFamily="18" charset="0"/>
                <a:cs typeface="Times New Roman" pitchFamily="18" charset="0"/>
              </a:rPr>
              <a:t> Güçlüğü,</a:t>
            </a:r>
          </a:p>
          <a:p>
            <a:pPr marL="369570" marR="5080" indent="133985">
              <a:lnSpc>
                <a:spcPct val="100000"/>
              </a:lnSpc>
              <a:spcBef>
                <a:spcPts val="105"/>
              </a:spcBef>
              <a:buFont typeface="+mj-lt"/>
              <a:buAutoNum type="arabicPeriod"/>
              <a:tabLst>
                <a:tab pos="978535" algn="l"/>
                <a:tab pos="979805" algn="l"/>
                <a:tab pos="1772920" algn="l"/>
                <a:tab pos="2745740" algn="l"/>
                <a:tab pos="3890010" algn="l"/>
                <a:tab pos="5485765" algn="l"/>
                <a:tab pos="6936740" algn="l"/>
                <a:tab pos="7990205" algn="l"/>
                <a:tab pos="9430385" algn="l"/>
                <a:tab pos="10098405" algn="l"/>
                <a:tab pos="10939145" algn="l"/>
              </a:tabLst>
            </a:pPr>
            <a:r>
              <a:rPr lang="tr-TR" sz="1600" dirty="0" smtClean="0">
                <a:solidFill>
                  <a:schemeClr val="accent2">
                    <a:lumMod val="75000"/>
                  </a:schemeClr>
                </a:solidFill>
                <a:latin typeface="Times New Roman" pitchFamily="18" charset="0"/>
                <a:cs typeface="Times New Roman" pitchFamily="18" charset="0"/>
              </a:rPr>
              <a:t>iş</a:t>
            </a:r>
            <a:r>
              <a:rPr lang="tr-TR" sz="1600" spc="-5" dirty="0" smtClean="0">
                <a:solidFill>
                  <a:schemeClr val="accent2">
                    <a:lumMod val="75000"/>
                  </a:schemeClr>
                </a:solidFill>
                <a:latin typeface="Times New Roman" pitchFamily="18" charset="0"/>
                <a:cs typeface="Times New Roman" pitchFamily="18" charset="0"/>
              </a:rPr>
              <a:t> Riski,</a:t>
            </a:r>
          </a:p>
          <a:p>
            <a:pPr marL="369570" marR="5080" indent="133985">
              <a:lnSpc>
                <a:spcPct val="100000"/>
              </a:lnSpc>
              <a:spcBef>
                <a:spcPts val="105"/>
              </a:spcBef>
              <a:buFont typeface="+mj-lt"/>
              <a:buAutoNum type="arabicPeriod"/>
              <a:tabLst>
                <a:tab pos="978535" algn="l"/>
                <a:tab pos="979805" algn="l"/>
                <a:tab pos="1772920" algn="l"/>
                <a:tab pos="2745740" algn="l"/>
                <a:tab pos="3890010" algn="l"/>
                <a:tab pos="5485765" algn="l"/>
                <a:tab pos="6936740" algn="l"/>
                <a:tab pos="7990205" algn="l"/>
                <a:tab pos="9430385" algn="l"/>
                <a:tab pos="10098405" algn="l"/>
                <a:tab pos="10939145" algn="l"/>
              </a:tabLst>
            </a:pPr>
            <a:r>
              <a:rPr lang="tr-TR" sz="1600" dirty="0" smtClean="0">
                <a:solidFill>
                  <a:schemeClr val="accent2">
                    <a:lumMod val="75000"/>
                  </a:schemeClr>
                </a:solidFill>
                <a:latin typeface="Times New Roman" pitchFamily="18" charset="0"/>
                <a:cs typeface="Times New Roman" pitchFamily="18" charset="0"/>
              </a:rPr>
              <a:t>Teminde</a:t>
            </a:r>
            <a:r>
              <a:rPr lang="tr-TR" sz="1600" spc="-40" dirty="0" smtClean="0">
                <a:solidFill>
                  <a:schemeClr val="accent2">
                    <a:lumMod val="75000"/>
                  </a:schemeClr>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Güçlük,</a:t>
            </a:r>
          </a:p>
          <a:p>
            <a:pPr marL="369570" marR="5080" indent="133985">
              <a:lnSpc>
                <a:spcPct val="100000"/>
              </a:lnSpc>
              <a:spcBef>
                <a:spcPts val="105"/>
              </a:spcBef>
              <a:buFont typeface="+mj-lt"/>
              <a:buAutoNum type="arabicPeriod"/>
              <a:tabLst>
                <a:tab pos="978535" algn="l"/>
                <a:tab pos="979805" algn="l"/>
                <a:tab pos="1772920" algn="l"/>
                <a:tab pos="2745740" algn="l"/>
                <a:tab pos="3890010" algn="l"/>
                <a:tab pos="5485765" algn="l"/>
                <a:tab pos="6936740" algn="l"/>
                <a:tab pos="7990205" algn="l"/>
                <a:tab pos="9430385" algn="l"/>
                <a:tab pos="10098405" algn="l"/>
                <a:tab pos="10939145" algn="l"/>
              </a:tabLst>
            </a:pPr>
            <a:r>
              <a:rPr lang="tr-TR" sz="1600" dirty="0" smtClean="0">
                <a:solidFill>
                  <a:schemeClr val="accent2">
                    <a:lumMod val="75000"/>
                  </a:schemeClr>
                </a:solidFill>
                <a:latin typeface="Times New Roman" pitchFamily="18" charset="0"/>
                <a:cs typeface="Times New Roman" pitchFamily="18" charset="0"/>
              </a:rPr>
              <a:t>Mali Sorumluluk Tazminatı</a:t>
            </a:r>
          </a:p>
          <a:p>
            <a:pPr marL="544830">
              <a:lnSpc>
                <a:spcPct val="100000"/>
              </a:lnSpc>
              <a:spcBef>
                <a:spcPts val="5"/>
              </a:spcBef>
            </a:pPr>
            <a:r>
              <a:rPr lang="tr-TR" sz="1600" spc="-5" dirty="0" smtClean="0">
                <a:solidFill>
                  <a:schemeClr val="accent2">
                    <a:lumMod val="75000"/>
                  </a:schemeClr>
                </a:solidFill>
                <a:latin typeface="Times New Roman" pitchFamily="18" charset="0"/>
                <a:cs typeface="Times New Roman" pitchFamily="18" charset="0"/>
              </a:rPr>
              <a:t>puanlarının yan ödeme katsayısı </a:t>
            </a:r>
            <a:r>
              <a:rPr lang="tr-TR" sz="1600" dirty="0" smtClean="0">
                <a:solidFill>
                  <a:schemeClr val="accent2">
                    <a:lumMod val="75000"/>
                  </a:schemeClr>
                </a:solidFill>
                <a:latin typeface="Times New Roman" pitchFamily="18" charset="0"/>
                <a:cs typeface="Times New Roman" pitchFamily="18" charset="0"/>
              </a:rPr>
              <a:t>ile </a:t>
            </a:r>
            <a:r>
              <a:rPr lang="tr-TR" sz="1600" spc="-5" dirty="0" smtClean="0">
                <a:solidFill>
                  <a:schemeClr val="accent2">
                    <a:lumMod val="75000"/>
                  </a:schemeClr>
                </a:solidFill>
                <a:latin typeface="Times New Roman" pitchFamily="18" charset="0"/>
                <a:cs typeface="Times New Roman" pitchFamily="18" charset="0"/>
              </a:rPr>
              <a:t>çarpılması sonucu bulunacak</a:t>
            </a:r>
            <a:r>
              <a:rPr lang="tr-TR" sz="1600" spc="-60" dirty="0" smtClean="0">
                <a:solidFill>
                  <a:schemeClr val="accent2">
                    <a:lumMod val="75000"/>
                  </a:schemeClr>
                </a:solidFill>
                <a:latin typeface="Times New Roman" pitchFamily="18" charset="0"/>
                <a:cs typeface="Times New Roman" pitchFamily="18" charset="0"/>
              </a:rPr>
              <a:t> </a:t>
            </a:r>
            <a:r>
              <a:rPr lang="tr-TR" sz="1600" dirty="0" smtClean="0">
                <a:solidFill>
                  <a:schemeClr val="accent2">
                    <a:lumMod val="75000"/>
                  </a:schemeClr>
                </a:solidFill>
                <a:latin typeface="Times New Roman" pitchFamily="18" charset="0"/>
                <a:cs typeface="Times New Roman" pitchFamily="18" charset="0"/>
              </a:rPr>
              <a:t>tutar</a:t>
            </a:r>
            <a:r>
              <a:rPr lang="tr-TR" sz="1600" b="1" dirty="0" smtClean="0">
                <a:solidFill>
                  <a:schemeClr val="accent2">
                    <a:lumMod val="75000"/>
                  </a:schemeClr>
                </a:solidFill>
                <a:latin typeface="Times New Roman" pitchFamily="18" charset="0"/>
                <a:cs typeface="Times New Roman" pitchFamily="18" charset="0"/>
              </a:rPr>
              <a:t>.</a:t>
            </a:r>
          </a:p>
          <a:p>
            <a:pPr marL="544830" algn="just">
              <a:spcBef>
                <a:spcPts val="5"/>
              </a:spcBef>
              <a:buFont typeface="Wingdings" pitchFamily="2" charset="2"/>
              <a:buChar char="Ø"/>
            </a:pPr>
            <a:r>
              <a:rPr lang="tr-TR" sz="1600" dirty="0" smtClean="0">
                <a:solidFill>
                  <a:schemeClr val="accent2">
                    <a:lumMod val="75000"/>
                  </a:schemeClr>
                </a:solidFill>
              </a:rPr>
              <a:t>Bir takvim yılı içinde kullanılan hastalık izin süreleri toplamının 7 günü aşması (sağlık kurulu raporları ve yatarak tedavi süreleri hariç) halinde,  aşan günlere isabet eden zam ve tazminatlar %25 eksik ödenir.</a:t>
            </a:r>
          </a:p>
          <a:p>
            <a:pPr marL="544830" algn="just">
              <a:spcBef>
                <a:spcPts val="5"/>
              </a:spcBef>
              <a:buFont typeface="Wingdings" pitchFamily="2" charset="2"/>
              <a:buChar char="Ø"/>
            </a:pPr>
            <a:endParaRPr lang="tr-TR" sz="1600" dirty="0" smtClean="0">
              <a:solidFill>
                <a:schemeClr val="accent2">
                  <a:lumMod val="75000"/>
                </a:schemeClr>
              </a:solidFill>
            </a:endParaRPr>
          </a:p>
          <a:p>
            <a:pPr>
              <a:lnSpc>
                <a:spcPct val="100000"/>
              </a:lnSpc>
              <a:spcBef>
                <a:spcPts val="10"/>
              </a:spcBef>
            </a:pPr>
            <a:endParaRPr sz="2600" dirty="0">
              <a:latin typeface="Times New Roman"/>
              <a:cs typeface="Times New Roman"/>
            </a:endParaRPr>
          </a:p>
          <a:p>
            <a:pPr marL="362585">
              <a:lnSpc>
                <a:spcPct val="100000"/>
              </a:lnSpc>
              <a:tabLst>
                <a:tab pos="3293110" algn="l"/>
              </a:tabLst>
            </a:pPr>
            <a:r>
              <a:rPr sz="2000" spc="-5" dirty="0">
                <a:solidFill>
                  <a:srgbClr val="FF0000"/>
                </a:solidFill>
                <a:latin typeface="Times New Roman"/>
                <a:cs typeface="Times New Roman"/>
              </a:rPr>
              <a:t>	</a:t>
            </a:r>
            <a:endParaRPr sz="2000" dirty="0">
              <a:latin typeface="Times New Roman"/>
              <a:cs typeface="Times New Roman"/>
            </a:endParaRPr>
          </a:p>
        </p:txBody>
      </p:sp>
      <p:sp>
        <p:nvSpPr>
          <p:cNvPr id="8" name="object 8"/>
          <p:cNvSpPr/>
          <p:nvPr/>
        </p:nvSpPr>
        <p:spPr>
          <a:xfrm>
            <a:off x="4351401" y="4587875"/>
            <a:ext cx="2583180" cy="1050925"/>
          </a:xfrm>
          <a:custGeom>
            <a:avLst/>
            <a:gdLst/>
            <a:ahLst/>
            <a:cxnLst/>
            <a:rect l="l" t="t" r="r" b="b"/>
            <a:pathLst>
              <a:path w="2583179" h="1050925">
                <a:moveTo>
                  <a:pt x="2582799" y="520700"/>
                </a:moveTo>
                <a:lnTo>
                  <a:pt x="0" y="520700"/>
                </a:lnTo>
                <a:lnTo>
                  <a:pt x="1291336" y="1050925"/>
                </a:lnTo>
                <a:lnTo>
                  <a:pt x="2582799" y="520700"/>
                </a:lnTo>
                <a:close/>
              </a:path>
              <a:path w="2583179" h="1050925">
                <a:moveTo>
                  <a:pt x="1937131" y="0"/>
                </a:moveTo>
                <a:lnTo>
                  <a:pt x="645668" y="0"/>
                </a:lnTo>
                <a:lnTo>
                  <a:pt x="645668" y="520700"/>
                </a:lnTo>
                <a:lnTo>
                  <a:pt x="1937131" y="520700"/>
                </a:lnTo>
                <a:lnTo>
                  <a:pt x="1937131" y="0"/>
                </a:lnTo>
                <a:close/>
              </a:path>
            </a:pathLst>
          </a:custGeom>
          <a:solidFill>
            <a:srgbClr val="CCFFCC"/>
          </a:solidFill>
        </p:spPr>
        <p:txBody>
          <a:bodyPr wrap="square" lIns="0" tIns="0" rIns="0" bIns="0" rtlCol="0"/>
          <a:lstStyle/>
          <a:p>
            <a:endParaRPr/>
          </a:p>
        </p:txBody>
      </p:sp>
      <p:sp>
        <p:nvSpPr>
          <p:cNvPr id="9" name="object 9"/>
          <p:cNvSpPr/>
          <p:nvPr/>
        </p:nvSpPr>
        <p:spPr>
          <a:xfrm>
            <a:off x="4351401" y="4587875"/>
            <a:ext cx="2583180" cy="1050925"/>
          </a:xfrm>
          <a:custGeom>
            <a:avLst/>
            <a:gdLst/>
            <a:ahLst/>
            <a:cxnLst/>
            <a:rect l="l" t="t" r="r" b="b"/>
            <a:pathLst>
              <a:path w="2583179" h="1050925">
                <a:moveTo>
                  <a:pt x="0" y="520700"/>
                </a:moveTo>
                <a:lnTo>
                  <a:pt x="645668" y="520700"/>
                </a:lnTo>
                <a:lnTo>
                  <a:pt x="645668" y="0"/>
                </a:lnTo>
                <a:lnTo>
                  <a:pt x="1937131" y="0"/>
                </a:lnTo>
                <a:lnTo>
                  <a:pt x="1937131" y="520700"/>
                </a:lnTo>
                <a:lnTo>
                  <a:pt x="2582799" y="520700"/>
                </a:lnTo>
                <a:lnTo>
                  <a:pt x="1291336" y="1050925"/>
                </a:lnTo>
                <a:lnTo>
                  <a:pt x="0" y="520700"/>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0" name="object 10"/>
          <p:cNvSpPr txBox="1"/>
          <p:nvPr/>
        </p:nvSpPr>
        <p:spPr>
          <a:xfrm>
            <a:off x="5203316" y="4841240"/>
            <a:ext cx="880744" cy="269240"/>
          </a:xfrm>
          <a:prstGeom prst="rect">
            <a:avLst/>
          </a:prstGeom>
        </p:spPr>
        <p:txBody>
          <a:bodyPr vert="horz" wrap="square" lIns="0" tIns="12065" rIns="0" bIns="0" rtlCol="0">
            <a:spAutoFit/>
          </a:bodyPr>
          <a:lstStyle/>
          <a:p>
            <a:pPr marL="12700">
              <a:lnSpc>
                <a:spcPct val="100000"/>
              </a:lnSpc>
              <a:spcBef>
                <a:spcPts val="95"/>
              </a:spcBef>
            </a:pPr>
            <a:r>
              <a:rPr sz="1600" b="1" spc="-15" dirty="0">
                <a:solidFill>
                  <a:srgbClr val="FF0000"/>
                </a:solidFill>
                <a:latin typeface="Times New Roman"/>
                <a:cs typeface="Times New Roman"/>
              </a:rPr>
              <a:t>K</a:t>
            </a:r>
            <a:r>
              <a:rPr sz="1600" b="1" spc="-5" dirty="0">
                <a:solidFill>
                  <a:srgbClr val="FF0000"/>
                </a:solidFill>
                <a:latin typeface="Times New Roman"/>
                <a:cs typeface="Times New Roman"/>
              </a:rPr>
              <a:t>esintiler</a:t>
            </a:r>
            <a:endParaRPr sz="1600" dirty="0">
              <a:latin typeface="Times New Roman"/>
              <a:cs typeface="Times New Roman"/>
            </a:endParaRPr>
          </a:p>
        </p:txBody>
      </p:sp>
      <p:sp>
        <p:nvSpPr>
          <p:cNvPr id="11" name="object 11"/>
          <p:cNvSpPr/>
          <p:nvPr/>
        </p:nvSpPr>
        <p:spPr>
          <a:xfrm>
            <a:off x="3962400" y="5466460"/>
            <a:ext cx="1447800" cy="713740"/>
          </a:xfrm>
          <a:custGeom>
            <a:avLst/>
            <a:gdLst/>
            <a:ahLst/>
            <a:cxnLst/>
            <a:rect l="l" t="t" r="r" b="b"/>
            <a:pathLst>
              <a:path w="1447800" h="713739">
                <a:moveTo>
                  <a:pt x="723900" y="0"/>
                </a:moveTo>
                <a:lnTo>
                  <a:pt x="661439" y="1308"/>
                </a:lnTo>
                <a:lnTo>
                  <a:pt x="600454" y="5162"/>
                </a:lnTo>
                <a:lnTo>
                  <a:pt x="541161" y="11455"/>
                </a:lnTo>
                <a:lnTo>
                  <a:pt x="483779" y="20080"/>
                </a:lnTo>
                <a:lnTo>
                  <a:pt x="428524" y="30930"/>
                </a:lnTo>
                <a:lnTo>
                  <a:pt x="375613" y="43897"/>
                </a:lnTo>
                <a:lnTo>
                  <a:pt x="325264" y="58876"/>
                </a:lnTo>
                <a:lnTo>
                  <a:pt x="277694" y="75759"/>
                </a:lnTo>
                <a:lnTo>
                  <a:pt x="233121" y="94438"/>
                </a:lnTo>
                <a:lnTo>
                  <a:pt x="191762" y="114808"/>
                </a:lnTo>
                <a:lnTo>
                  <a:pt x="153833" y="136762"/>
                </a:lnTo>
                <a:lnTo>
                  <a:pt x="119553" y="160191"/>
                </a:lnTo>
                <a:lnTo>
                  <a:pt x="89139" y="184990"/>
                </a:lnTo>
                <a:lnTo>
                  <a:pt x="40776" y="238269"/>
                </a:lnTo>
                <a:lnTo>
                  <a:pt x="10483" y="295741"/>
                </a:lnTo>
                <a:lnTo>
                  <a:pt x="0" y="356552"/>
                </a:lnTo>
                <a:lnTo>
                  <a:pt x="2657" y="387324"/>
                </a:lnTo>
                <a:lnTo>
                  <a:pt x="23262" y="446579"/>
                </a:lnTo>
                <a:lnTo>
                  <a:pt x="62807" y="502069"/>
                </a:lnTo>
                <a:lnTo>
                  <a:pt x="119553" y="552938"/>
                </a:lnTo>
                <a:lnTo>
                  <a:pt x="153833" y="576372"/>
                </a:lnTo>
                <a:lnTo>
                  <a:pt x="191762" y="598330"/>
                </a:lnTo>
                <a:lnTo>
                  <a:pt x="233121" y="618704"/>
                </a:lnTo>
                <a:lnTo>
                  <a:pt x="277694" y="637388"/>
                </a:lnTo>
                <a:lnTo>
                  <a:pt x="325264" y="654275"/>
                </a:lnTo>
                <a:lnTo>
                  <a:pt x="375613" y="669258"/>
                </a:lnTo>
                <a:lnTo>
                  <a:pt x="428524" y="682229"/>
                </a:lnTo>
                <a:lnTo>
                  <a:pt x="483779" y="693082"/>
                </a:lnTo>
                <a:lnTo>
                  <a:pt x="541161" y="701709"/>
                </a:lnTo>
                <a:lnTo>
                  <a:pt x="600454" y="708004"/>
                </a:lnTo>
                <a:lnTo>
                  <a:pt x="661439" y="711859"/>
                </a:lnTo>
                <a:lnTo>
                  <a:pt x="723900" y="713168"/>
                </a:lnTo>
                <a:lnTo>
                  <a:pt x="786360" y="711859"/>
                </a:lnTo>
                <a:lnTo>
                  <a:pt x="847345" y="708004"/>
                </a:lnTo>
                <a:lnTo>
                  <a:pt x="906638" y="701709"/>
                </a:lnTo>
                <a:lnTo>
                  <a:pt x="964020" y="693082"/>
                </a:lnTo>
                <a:lnTo>
                  <a:pt x="1019275" y="682229"/>
                </a:lnTo>
                <a:lnTo>
                  <a:pt x="1072186" y="669258"/>
                </a:lnTo>
                <a:lnTo>
                  <a:pt x="1122535" y="654275"/>
                </a:lnTo>
                <a:lnTo>
                  <a:pt x="1170105" y="637388"/>
                </a:lnTo>
                <a:lnTo>
                  <a:pt x="1214678" y="618704"/>
                </a:lnTo>
                <a:lnTo>
                  <a:pt x="1256037" y="598330"/>
                </a:lnTo>
                <a:lnTo>
                  <a:pt x="1293966" y="576372"/>
                </a:lnTo>
                <a:lnTo>
                  <a:pt x="1328246" y="552938"/>
                </a:lnTo>
                <a:lnTo>
                  <a:pt x="1358660" y="528134"/>
                </a:lnTo>
                <a:lnTo>
                  <a:pt x="1407023" y="474848"/>
                </a:lnTo>
                <a:lnTo>
                  <a:pt x="1437316" y="417368"/>
                </a:lnTo>
                <a:lnTo>
                  <a:pt x="1447800" y="356552"/>
                </a:lnTo>
                <a:lnTo>
                  <a:pt x="1445142" y="325783"/>
                </a:lnTo>
                <a:lnTo>
                  <a:pt x="1424537" y="266534"/>
                </a:lnTo>
                <a:lnTo>
                  <a:pt x="1384992" y="211052"/>
                </a:lnTo>
                <a:lnTo>
                  <a:pt x="1328246" y="160191"/>
                </a:lnTo>
                <a:lnTo>
                  <a:pt x="1293966" y="136762"/>
                </a:lnTo>
                <a:lnTo>
                  <a:pt x="1256037" y="114808"/>
                </a:lnTo>
                <a:lnTo>
                  <a:pt x="1214678" y="94438"/>
                </a:lnTo>
                <a:lnTo>
                  <a:pt x="1170105" y="75759"/>
                </a:lnTo>
                <a:lnTo>
                  <a:pt x="1122535" y="58876"/>
                </a:lnTo>
                <a:lnTo>
                  <a:pt x="1072186" y="43897"/>
                </a:lnTo>
                <a:lnTo>
                  <a:pt x="1019275" y="30930"/>
                </a:lnTo>
                <a:lnTo>
                  <a:pt x="964020" y="20080"/>
                </a:lnTo>
                <a:lnTo>
                  <a:pt x="906638" y="11455"/>
                </a:lnTo>
                <a:lnTo>
                  <a:pt x="847345" y="5162"/>
                </a:lnTo>
                <a:lnTo>
                  <a:pt x="786360" y="1308"/>
                </a:lnTo>
                <a:lnTo>
                  <a:pt x="723900" y="0"/>
                </a:lnTo>
                <a:close/>
              </a:path>
            </a:pathLst>
          </a:custGeom>
          <a:solidFill>
            <a:srgbClr val="FFFFFF"/>
          </a:solidFill>
        </p:spPr>
        <p:txBody>
          <a:bodyPr wrap="square" lIns="0" tIns="0" rIns="0" bIns="0" rtlCol="0"/>
          <a:lstStyle/>
          <a:p>
            <a:endParaRPr/>
          </a:p>
        </p:txBody>
      </p:sp>
      <p:sp>
        <p:nvSpPr>
          <p:cNvPr id="12" name="object 12"/>
          <p:cNvSpPr/>
          <p:nvPr/>
        </p:nvSpPr>
        <p:spPr>
          <a:xfrm>
            <a:off x="3352800" y="5257800"/>
            <a:ext cx="1473200" cy="737870"/>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3615056" y="5257800"/>
            <a:ext cx="902716" cy="628377"/>
          </a:xfrm>
          <a:prstGeom prst="rect">
            <a:avLst/>
          </a:prstGeom>
        </p:spPr>
        <p:txBody>
          <a:bodyPr vert="horz" wrap="square" lIns="0" tIns="12700" rIns="0" bIns="0" rtlCol="0">
            <a:spAutoFit/>
          </a:bodyPr>
          <a:lstStyle/>
          <a:p>
            <a:pPr marL="12700" marR="5080" indent="83820">
              <a:lnSpc>
                <a:spcPct val="100000"/>
              </a:lnSpc>
              <a:spcBef>
                <a:spcPts val="100"/>
              </a:spcBef>
            </a:pPr>
            <a:r>
              <a:rPr sz="2000" spc="-5" dirty="0" err="1">
                <a:solidFill>
                  <a:srgbClr val="006FC0"/>
                </a:solidFill>
                <a:latin typeface="Times New Roman"/>
                <a:cs typeface="Times New Roman"/>
              </a:rPr>
              <a:t>Gelir</a:t>
            </a:r>
            <a:r>
              <a:rPr sz="2000" spc="-5" dirty="0">
                <a:solidFill>
                  <a:srgbClr val="006FC0"/>
                </a:solidFill>
                <a:latin typeface="Times New Roman"/>
                <a:cs typeface="Times New Roman"/>
              </a:rPr>
              <a:t>  </a:t>
            </a:r>
            <a:r>
              <a:rPr lang="tr-TR" sz="2000" dirty="0">
                <a:solidFill>
                  <a:srgbClr val="006FC0"/>
                </a:solidFill>
                <a:latin typeface="Times New Roman"/>
                <a:cs typeface="Times New Roman"/>
              </a:rPr>
              <a:t>V</a:t>
            </a:r>
            <a:r>
              <a:rPr sz="2000" dirty="0" err="1" smtClean="0">
                <a:solidFill>
                  <a:srgbClr val="006FC0"/>
                </a:solidFill>
                <a:latin typeface="Times New Roman"/>
                <a:cs typeface="Times New Roman"/>
              </a:rPr>
              <a:t>e</a:t>
            </a:r>
            <a:r>
              <a:rPr sz="2000" spc="-30" dirty="0" err="1" smtClean="0">
                <a:solidFill>
                  <a:srgbClr val="006FC0"/>
                </a:solidFill>
                <a:latin typeface="Times New Roman"/>
                <a:cs typeface="Times New Roman"/>
              </a:rPr>
              <a:t>r</a:t>
            </a:r>
            <a:r>
              <a:rPr sz="2000" dirty="0" err="1" smtClean="0">
                <a:solidFill>
                  <a:srgbClr val="006FC0"/>
                </a:solidFill>
                <a:latin typeface="Times New Roman"/>
                <a:cs typeface="Times New Roman"/>
              </a:rPr>
              <a:t>gisi</a:t>
            </a:r>
            <a:endParaRPr sz="2000" dirty="0">
              <a:latin typeface="Times New Roman"/>
              <a:cs typeface="Times New Roman"/>
            </a:endParaRPr>
          </a:p>
        </p:txBody>
      </p:sp>
      <p:sp>
        <p:nvSpPr>
          <p:cNvPr id="14" name="object 14"/>
          <p:cNvSpPr/>
          <p:nvPr/>
        </p:nvSpPr>
        <p:spPr>
          <a:xfrm>
            <a:off x="5838571" y="5485510"/>
            <a:ext cx="1308735" cy="713740"/>
          </a:xfrm>
          <a:custGeom>
            <a:avLst/>
            <a:gdLst/>
            <a:ahLst/>
            <a:cxnLst/>
            <a:rect l="l" t="t" r="r" b="b"/>
            <a:pathLst>
              <a:path w="1308734" h="713739">
                <a:moveTo>
                  <a:pt x="654303" y="0"/>
                </a:moveTo>
                <a:lnTo>
                  <a:pt x="594756" y="1457"/>
                </a:lnTo>
                <a:lnTo>
                  <a:pt x="536704" y="5745"/>
                </a:lnTo>
                <a:lnTo>
                  <a:pt x="480380" y="12738"/>
                </a:lnTo>
                <a:lnTo>
                  <a:pt x="426015" y="22311"/>
                </a:lnTo>
                <a:lnTo>
                  <a:pt x="373839" y="34336"/>
                </a:lnTo>
                <a:lnTo>
                  <a:pt x="324085" y="48688"/>
                </a:lnTo>
                <a:lnTo>
                  <a:pt x="276982" y="65242"/>
                </a:lnTo>
                <a:lnTo>
                  <a:pt x="232763" y="83872"/>
                </a:lnTo>
                <a:lnTo>
                  <a:pt x="191658" y="104451"/>
                </a:lnTo>
                <a:lnTo>
                  <a:pt x="153899" y="126853"/>
                </a:lnTo>
                <a:lnTo>
                  <a:pt x="119716" y="150953"/>
                </a:lnTo>
                <a:lnTo>
                  <a:pt x="89342" y="176625"/>
                </a:lnTo>
                <a:lnTo>
                  <a:pt x="40940" y="232181"/>
                </a:lnTo>
                <a:lnTo>
                  <a:pt x="10543" y="292514"/>
                </a:lnTo>
                <a:lnTo>
                  <a:pt x="0" y="356616"/>
                </a:lnTo>
                <a:lnTo>
                  <a:pt x="2674" y="389075"/>
                </a:lnTo>
                <a:lnTo>
                  <a:pt x="23375" y="451417"/>
                </a:lnTo>
                <a:lnTo>
                  <a:pt x="63006" y="509488"/>
                </a:lnTo>
                <a:lnTo>
                  <a:pt x="119716" y="562278"/>
                </a:lnTo>
                <a:lnTo>
                  <a:pt x="153899" y="586378"/>
                </a:lnTo>
                <a:lnTo>
                  <a:pt x="191658" y="608780"/>
                </a:lnTo>
                <a:lnTo>
                  <a:pt x="232763" y="629359"/>
                </a:lnTo>
                <a:lnTo>
                  <a:pt x="276982" y="647989"/>
                </a:lnTo>
                <a:lnTo>
                  <a:pt x="324085" y="664543"/>
                </a:lnTo>
                <a:lnTo>
                  <a:pt x="373839" y="678895"/>
                </a:lnTo>
                <a:lnTo>
                  <a:pt x="426015" y="690920"/>
                </a:lnTo>
                <a:lnTo>
                  <a:pt x="480380" y="700493"/>
                </a:lnTo>
                <a:lnTo>
                  <a:pt x="536704" y="707486"/>
                </a:lnTo>
                <a:lnTo>
                  <a:pt x="594756" y="711774"/>
                </a:lnTo>
                <a:lnTo>
                  <a:pt x="654303" y="713232"/>
                </a:lnTo>
                <a:lnTo>
                  <a:pt x="713872" y="711774"/>
                </a:lnTo>
                <a:lnTo>
                  <a:pt x="771941" y="707486"/>
                </a:lnTo>
                <a:lnTo>
                  <a:pt x="828281" y="700493"/>
                </a:lnTo>
                <a:lnTo>
                  <a:pt x="882660" y="690920"/>
                </a:lnTo>
                <a:lnTo>
                  <a:pt x="934847" y="678895"/>
                </a:lnTo>
                <a:lnTo>
                  <a:pt x="984612" y="664543"/>
                </a:lnTo>
                <a:lnTo>
                  <a:pt x="1031723" y="647989"/>
                </a:lnTo>
                <a:lnTo>
                  <a:pt x="1075949" y="629359"/>
                </a:lnTo>
                <a:lnTo>
                  <a:pt x="1117060" y="608780"/>
                </a:lnTo>
                <a:lnTo>
                  <a:pt x="1154824" y="586378"/>
                </a:lnTo>
                <a:lnTo>
                  <a:pt x="1189010" y="562278"/>
                </a:lnTo>
                <a:lnTo>
                  <a:pt x="1219388" y="536606"/>
                </a:lnTo>
                <a:lnTo>
                  <a:pt x="1267793" y="481050"/>
                </a:lnTo>
                <a:lnTo>
                  <a:pt x="1298191" y="420717"/>
                </a:lnTo>
                <a:lnTo>
                  <a:pt x="1308734" y="356616"/>
                </a:lnTo>
                <a:lnTo>
                  <a:pt x="1306060" y="324156"/>
                </a:lnTo>
                <a:lnTo>
                  <a:pt x="1285358" y="261814"/>
                </a:lnTo>
                <a:lnTo>
                  <a:pt x="1245726" y="203743"/>
                </a:lnTo>
                <a:lnTo>
                  <a:pt x="1189010" y="150953"/>
                </a:lnTo>
                <a:lnTo>
                  <a:pt x="1154824" y="126853"/>
                </a:lnTo>
                <a:lnTo>
                  <a:pt x="1117060" y="104451"/>
                </a:lnTo>
                <a:lnTo>
                  <a:pt x="1075949" y="83872"/>
                </a:lnTo>
                <a:lnTo>
                  <a:pt x="1031723" y="65242"/>
                </a:lnTo>
                <a:lnTo>
                  <a:pt x="984612" y="48688"/>
                </a:lnTo>
                <a:lnTo>
                  <a:pt x="934847" y="34336"/>
                </a:lnTo>
                <a:lnTo>
                  <a:pt x="882660" y="22311"/>
                </a:lnTo>
                <a:lnTo>
                  <a:pt x="828281" y="12738"/>
                </a:lnTo>
                <a:lnTo>
                  <a:pt x="771941" y="5745"/>
                </a:lnTo>
                <a:lnTo>
                  <a:pt x="713872" y="1457"/>
                </a:lnTo>
                <a:lnTo>
                  <a:pt x="654303" y="0"/>
                </a:lnTo>
                <a:close/>
              </a:path>
            </a:pathLst>
          </a:custGeom>
          <a:solidFill>
            <a:srgbClr val="FFFFFF"/>
          </a:solidFill>
        </p:spPr>
        <p:txBody>
          <a:bodyPr wrap="square" lIns="0" tIns="0" rIns="0" bIns="0" rtlCol="0"/>
          <a:lstStyle/>
          <a:p>
            <a:endParaRPr/>
          </a:p>
        </p:txBody>
      </p:sp>
      <p:sp>
        <p:nvSpPr>
          <p:cNvPr id="15" name="object 15"/>
          <p:cNvSpPr/>
          <p:nvPr/>
        </p:nvSpPr>
        <p:spPr>
          <a:xfrm>
            <a:off x="6248400" y="5410200"/>
            <a:ext cx="1334134" cy="737870"/>
          </a:xfrm>
          <a:prstGeom prst="rect">
            <a:avLst/>
          </a:prstGeom>
          <a:blipFill>
            <a:blip r:embed="rId5" cstate="print"/>
            <a:stretch>
              <a:fillRect/>
            </a:stretch>
          </a:blipFill>
        </p:spPr>
        <p:txBody>
          <a:bodyPr wrap="square" lIns="0" tIns="0" rIns="0" bIns="0" rtlCol="0"/>
          <a:lstStyle/>
          <a:p>
            <a:endParaRPr/>
          </a:p>
        </p:txBody>
      </p:sp>
      <p:sp>
        <p:nvSpPr>
          <p:cNvPr id="16" name="object 16"/>
          <p:cNvSpPr txBox="1"/>
          <p:nvPr/>
        </p:nvSpPr>
        <p:spPr>
          <a:xfrm>
            <a:off x="6477000" y="5486400"/>
            <a:ext cx="758190" cy="635635"/>
          </a:xfrm>
          <a:prstGeom prst="rect">
            <a:avLst/>
          </a:prstGeom>
        </p:spPr>
        <p:txBody>
          <a:bodyPr vert="horz" wrap="square" lIns="0" tIns="12700" rIns="0" bIns="0" rtlCol="0">
            <a:spAutoFit/>
          </a:bodyPr>
          <a:lstStyle/>
          <a:p>
            <a:pPr marL="33655" marR="5080" indent="-2159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18" name="17 Metin kutusu"/>
          <p:cNvSpPr txBox="1"/>
          <p:nvPr/>
        </p:nvSpPr>
        <p:spPr>
          <a:xfrm>
            <a:off x="3810000" y="4038600"/>
            <a:ext cx="4419600" cy="369332"/>
          </a:xfrm>
          <a:prstGeom prst="rect">
            <a:avLst/>
          </a:prstGeom>
          <a:noFill/>
        </p:spPr>
        <p:txBody>
          <a:bodyPr wrap="square" rtlCol="0" anchor="ctr">
            <a:spAutoFit/>
          </a:bodyPr>
          <a:lstStyle/>
          <a:p>
            <a:pPr algn="ctr"/>
            <a:r>
              <a:rPr lang="tr-TR" spc="-65" dirty="0" smtClean="0">
                <a:solidFill>
                  <a:srgbClr val="006FC0"/>
                </a:solidFill>
                <a:latin typeface="Times New Roman"/>
                <a:cs typeface="Times New Roman"/>
              </a:rPr>
              <a:t>Yan </a:t>
            </a:r>
            <a:r>
              <a:rPr lang="tr-TR" spc="-5" dirty="0" smtClean="0">
                <a:solidFill>
                  <a:srgbClr val="006FC0"/>
                </a:solidFill>
                <a:latin typeface="Times New Roman"/>
                <a:cs typeface="Times New Roman"/>
              </a:rPr>
              <a:t>ödeme </a:t>
            </a:r>
            <a:r>
              <a:rPr lang="tr-TR" dirty="0" smtClean="0">
                <a:solidFill>
                  <a:srgbClr val="006FC0"/>
                </a:solidFill>
                <a:latin typeface="Times New Roman"/>
                <a:cs typeface="Times New Roman"/>
              </a:rPr>
              <a:t>puanı x </a:t>
            </a:r>
            <a:r>
              <a:rPr lang="tr-TR" spc="-65" dirty="0" smtClean="0">
                <a:solidFill>
                  <a:srgbClr val="006FC0"/>
                </a:solidFill>
                <a:latin typeface="Times New Roman"/>
                <a:cs typeface="Times New Roman"/>
              </a:rPr>
              <a:t>Yan </a:t>
            </a:r>
            <a:r>
              <a:rPr lang="tr-TR" spc="-5" dirty="0" smtClean="0">
                <a:solidFill>
                  <a:srgbClr val="006FC0"/>
                </a:solidFill>
                <a:latin typeface="Times New Roman"/>
                <a:cs typeface="Times New Roman"/>
              </a:rPr>
              <a:t>ödeme</a:t>
            </a:r>
            <a:r>
              <a:rPr lang="tr-TR" spc="-10" dirty="0" smtClean="0">
                <a:solidFill>
                  <a:srgbClr val="006FC0"/>
                </a:solidFill>
                <a:latin typeface="Times New Roman"/>
                <a:cs typeface="Times New Roman"/>
              </a:rPr>
              <a:t> </a:t>
            </a:r>
            <a:r>
              <a:rPr lang="tr-TR" spc="-5" dirty="0" smtClean="0">
                <a:solidFill>
                  <a:srgbClr val="006FC0"/>
                </a:solidFill>
                <a:latin typeface="Times New Roman"/>
                <a:cs typeface="Times New Roman"/>
              </a:rPr>
              <a:t>katsayısı</a:t>
            </a:r>
            <a:endParaRPr lang="tr-TR" dirty="0"/>
          </a:p>
        </p:txBody>
      </p:sp>
      <p:sp>
        <p:nvSpPr>
          <p:cNvPr id="19" name="18 Metin kutusu"/>
          <p:cNvSpPr txBox="1"/>
          <p:nvPr/>
        </p:nvSpPr>
        <p:spPr>
          <a:xfrm>
            <a:off x="762000" y="3505200"/>
            <a:ext cx="7950200"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69570" marR="5080" indent="133985" algn="just">
              <a:lnSpc>
                <a:spcPct val="100000"/>
              </a:lnSpc>
              <a:spcBef>
                <a:spcPts val="105"/>
              </a:spcBef>
              <a:tabLst>
                <a:tab pos="978535" algn="l"/>
                <a:tab pos="979805" algn="l"/>
                <a:tab pos="1772920" algn="l"/>
                <a:tab pos="2745740" algn="l"/>
                <a:tab pos="3890010" algn="l"/>
                <a:tab pos="5485765" algn="l"/>
                <a:tab pos="6936740" algn="l"/>
                <a:tab pos="7990205" algn="l"/>
                <a:tab pos="9430385" algn="l"/>
                <a:tab pos="10098405" algn="l"/>
                <a:tab pos="10939145" algn="l"/>
              </a:tabLst>
            </a:pPr>
            <a:r>
              <a:rPr lang="tr-TR" sz="1600" dirty="0" smtClean="0">
                <a:solidFill>
                  <a:srgbClr val="FF0000"/>
                </a:solidFill>
                <a:latin typeface="Times New Roman" pitchFamily="18" charset="0"/>
                <a:cs typeface="Times New Roman" pitchFamily="18" charset="0"/>
              </a:rPr>
              <a:t>Rapor Kesintisi hesaplama </a:t>
            </a:r>
            <a:r>
              <a:rPr lang="tr-TR" sz="1600" dirty="0" smtClean="0">
                <a:solidFill>
                  <a:schemeClr val="accent2">
                    <a:lumMod val="75000"/>
                  </a:schemeClr>
                </a:solidFill>
                <a:latin typeface="Times New Roman" pitchFamily="18" charset="0"/>
                <a:cs typeface="Times New Roman" pitchFamily="18" charset="0"/>
              </a:rPr>
              <a:t>= (Tazminat tutarı x%25)/Ay gün sayısı*Raporlu gün sayısı </a:t>
            </a:r>
            <a:endParaRPr lang="tr-TR" sz="1600" dirty="0">
              <a:solidFill>
                <a:schemeClr val="accent2">
                  <a:lumMod val="75000"/>
                </a:schemeClr>
              </a:solidFill>
              <a:latin typeface="Times New Roman" pitchFamily="18" charset="0"/>
              <a:cs typeface="Times New Roman" pitchFamily="18" charset="0"/>
            </a:endParaRPr>
          </a:p>
        </p:txBody>
      </p:sp>
      <p:sp>
        <p:nvSpPr>
          <p:cNvPr id="20" name="19 Metin kutusu"/>
          <p:cNvSpPr txBox="1"/>
          <p:nvPr/>
        </p:nvSpPr>
        <p:spPr>
          <a:xfrm>
            <a:off x="4953000" y="58674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1" name="object 15"/>
          <p:cNvSpPr/>
          <p:nvPr/>
        </p:nvSpPr>
        <p:spPr>
          <a:xfrm>
            <a:off x="4800600" y="5867400"/>
            <a:ext cx="1334134" cy="73787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304800"/>
            <a:ext cx="8001000" cy="473848"/>
          </a:xfrm>
          <a:prstGeom prst="rect">
            <a:avLst/>
          </a:prstGeom>
        </p:spPr>
        <p:txBody>
          <a:bodyPr vert="horz" wrap="square" lIns="0" tIns="12065" rIns="0" bIns="0" rtlCol="0">
            <a:spAutoFit/>
          </a:bodyPr>
          <a:lstStyle/>
          <a:p>
            <a:pPr marL="238760" algn="ctr">
              <a:lnSpc>
                <a:spcPct val="100000"/>
              </a:lnSpc>
              <a:spcBef>
                <a:spcPts val="95"/>
              </a:spcBef>
            </a:pPr>
            <a:r>
              <a:rPr lang="tr-TR" b="1" spc="-5" dirty="0" smtClean="0">
                <a:solidFill>
                  <a:schemeClr val="accent2">
                    <a:lumMod val="50000"/>
                  </a:schemeClr>
                </a:solidFill>
              </a:rPr>
              <a:t>TAZMİNATLAR /özel hizmet tazminatı</a:t>
            </a:r>
            <a:endParaRPr spc="-5" dirty="0"/>
          </a:p>
        </p:txBody>
      </p:sp>
      <p:sp>
        <p:nvSpPr>
          <p:cNvPr id="24" name="object 24"/>
          <p:cNvSpPr txBox="1">
            <a:spLocks noGrp="1"/>
          </p:cNvSpPr>
          <p:nvPr>
            <p:ph type="sldNum" sz="quarter" idx="15"/>
          </p:nvPr>
        </p:nvSpPr>
        <p:spPr>
          <a:xfrm>
            <a:off x="444500" y="6057289"/>
            <a:ext cx="8267700" cy="610234"/>
          </a:xfrm>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38</a:t>
            </a:fld>
            <a:r>
              <a:rPr strike="sngStrike" spc="120" dirty="0"/>
              <a:t> </a:t>
            </a:r>
          </a:p>
        </p:txBody>
      </p:sp>
      <p:sp>
        <p:nvSpPr>
          <p:cNvPr id="3" name="object 3"/>
          <p:cNvSpPr/>
          <p:nvPr/>
        </p:nvSpPr>
        <p:spPr>
          <a:xfrm>
            <a:off x="673100" y="3803269"/>
            <a:ext cx="1854200" cy="552831"/>
          </a:xfrm>
          <a:prstGeom prst="rect">
            <a:avLst/>
          </a:prstGeom>
          <a:blipFill>
            <a:blip r:embed="rId2" cstate="print"/>
            <a:stretch>
              <a:fillRect/>
            </a:stretch>
          </a:blipFill>
        </p:spPr>
        <p:txBody>
          <a:bodyPr wrap="square" lIns="0" tIns="0" rIns="0" bIns="0" rtlCol="0" anchor="ctr"/>
          <a:lstStyle/>
          <a:p>
            <a:pPr algn="ctr"/>
            <a:r>
              <a:rPr lang="tr-TR" spc="-20" dirty="0" smtClean="0">
                <a:solidFill>
                  <a:srgbClr val="FF0000"/>
                </a:solidFill>
                <a:latin typeface="Times New Roman"/>
                <a:cs typeface="Times New Roman"/>
              </a:rPr>
              <a:t>Tazminat</a:t>
            </a:r>
            <a:r>
              <a:rPr lang="tr-TR" spc="5" dirty="0" smtClean="0">
                <a:solidFill>
                  <a:srgbClr val="FF0000"/>
                </a:solidFill>
                <a:latin typeface="Times New Roman"/>
                <a:cs typeface="Times New Roman"/>
              </a:rPr>
              <a:t> </a:t>
            </a:r>
            <a:r>
              <a:rPr lang="tr-TR" spc="-5" dirty="0" smtClean="0">
                <a:solidFill>
                  <a:srgbClr val="FF0000"/>
                </a:solidFill>
                <a:latin typeface="Times New Roman"/>
                <a:cs typeface="Times New Roman"/>
              </a:rPr>
              <a:t>tutarı</a:t>
            </a:r>
            <a:endParaRPr dirty="0"/>
          </a:p>
        </p:txBody>
      </p:sp>
      <p:sp>
        <p:nvSpPr>
          <p:cNvPr id="4" name="object 4"/>
          <p:cNvSpPr/>
          <p:nvPr/>
        </p:nvSpPr>
        <p:spPr>
          <a:xfrm>
            <a:off x="2579751" y="3816350"/>
            <a:ext cx="367030" cy="527050"/>
          </a:xfrm>
          <a:custGeom>
            <a:avLst/>
            <a:gdLst/>
            <a:ahLst/>
            <a:cxnLst/>
            <a:rect l="l" t="t" r="r" b="b"/>
            <a:pathLst>
              <a:path w="367030" h="527050">
                <a:moveTo>
                  <a:pt x="183261" y="0"/>
                </a:moveTo>
                <a:lnTo>
                  <a:pt x="183261" y="131825"/>
                </a:lnTo>
                <a:lnTo>
                  <a:pt x="0" y="131825"/>
                </a:lnTo>
                <a:lnTo>
                  <a:pt x="0" y="395350"/>
                </a:lnTo>
                <a:lnTo>
                  <a:pt x="183261" y="395350"/>
                </a:lnTo>
                <a:lnTo>
                  <a:pt x="183261" y="527050"/>
                </a:lnTo>
                <a:lnTo>
                  <a:pt x="366649" y="263525"/>
                </a:lnTo>
                <a:lnTo>
                  <a:pt x="183261"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5" name="object 5"/>
          <p:cNvSpPr/>
          <p:nvPr/>
        </p:nvSpPr>
        <p:spPr>
          <a:xfrm>
            <a:off x="2596521" y="3823640"/>
            <a:ext cx="367030" cy="527050"/>
          </a:xfrm>
          <a:custGeom>
            <a:avLst/>
            <a:gdLst/>
            <a:ahLst/>
            <a:cxnLst/>
            <a:rect l="l" t="t" r="r" b="b"/>
            <a:pathLst>
              <a:path w="367030" h="527050">
                <a:moveTo>
                  <a:pt x="0" y="131825"/>
                </a:moveTo>
                <a:lnTo>
                  <a:pt x="183261" y="131825"/>
                </a:lnTo>
                <a:lnTo>
                  <a:pt x="183261" y="0"/>
                </a:lnTo>
                <a:lnTo>
                  <a:pt x="366649" y="263525"/>
                </a:lnTo>
                <a:lnTo>
                  <a:pt x="183261" y="527050"/>
                </a:lnTo>
                <a:lnTo>
                  <a:pt x="183261" y="395350"/>
                </a:lnTo>
                <a:lnTo>
                  <a:pt x="0" y="395350"/>
                </a:lnTo>
                <a:lnTo>
                  <a:pt x="0" y="131825"/>
                </a:lnTo>
                <a:close/>
              </a:path>
            </a:pathLst>
          </a:custGeom>
          <a:ln w="25400">
            <a:solidFill>
              <a:srgbClr val="946E00"/>
            </a:solidFill>
          </a:ln>
        </p:spPr>
        <p:txBody>
          <a:bodyPr wrap="square" lIns="0" tIns="0" rIns="0" bIns="0" rtlCol="0"/>
          <a:lstStyle/>
          <a:p>
            <a:endParaRPr/>
          </a:p>
        </p:txBody>
      </p:sp>
      <p:sp>
        <p:nvSpPr>
          <p:cNvPr id="6" name="object 6"/>
          <p:cNvSpPr/>
          <p:nvPr/>
        </p:nvSpPr>
        <p:spPr>
          <a:xfrm>
            <a:off x="3036189" y="3803269"/>
            <a:ext cx="5809488" cy="552831"/>
          </a:xfrm>
          <a:prstGeom prst="rect">
            <a:avLst/>
          </a:prstGeom>
          <a:blipFill>
            <a:blip r:embed="rId3" cstate="print"/>
            <a:stretch>
              <a:fillRect/>
            </a:stretch>
          </a:blipFill>
        </p:spPr>
        <p:txBody>
          <a:bodyPr wrap="square" lIns="0" tIns="0" rIns="0" bIns="0" rtlCol="0" anchor="ctr"/>
          <a:lstStyle/>
          <a:p>
            <a:pPr algn="ctr"/>
            <a:r>
              <a:rPr lang="tr-TR" dirty="0" smtClean="0">
                <a:solidFill>
                  <a:srgbClr val="006FC0"/>
                </a:solidFill>
                <a:latin typeface="Times New Roman"/>
                <a:cs typeface="Times New Roman"/>
              </a:rPr>
              <a:t>En yüksek </a:t>
            </a:r>
            <a:r>
              <a:rPr lang="tr-TR" spc="-5" dirty="0" smtClean="0">
                <a:solidFill>
                  <a:srgbClr val="006FC0"/>
                </a:solidFill>
                <a:latin typeface="Times New Roman"/>
                <a:cs typeface="Times New Roman"/>
              </a:rPr>
              <a:t>Devlet </a:t>
            </a:r>
            <a:r>
              <a:rPr lang="tr-TR" spc="-10" dirty="0" smtClean="0">
                <a:solidFill>
                  <a:srgbClr val="006FC0"/>
                </a:solidFill>
                <a:latin typeface="Times New Roman"/>
                <a:cs typeface="Times New Roman"/>
              </a:rPr>
              <a:t>memuru </a:t>
            </a:r>
            <a:r>
              <a:rPr lang="tr-TR" dirty="0" smtClean="0">
                <a:solidFill>
                  <a:srgbClr val="006FC0"/>
                </a:solidFill>
                <a:latin typeface="Times New Roman"/>
                <a:cs typeface="Times New Roman"/>
              </a:rPr>
              <a:t>brüt </a:t>
            </a:r>
            <a:r>
              <a:rPr lang="tr-TR" spc="-5" dirty="0" smtClean="0">
                <a:solidFill>
                  <a:srgbClr val="006FC0"/>
                </a:solidFill>
                <a:latin typeface="Times New Roman"/>
                <a:cs typeface="Times New Roman"/>
              </a:rPr>
              <a:t>aylığı </a:t>
            </a:r>
            <a:r>
              <a:rPr lang="tr-TR" dirty="0" smtClean="0">
                <a:solidFill>
                  <a:srgbClr val="006FC0"/>
                </a:solidFill>
                <a:latin typeface="Times New Roman"/>
                <a:cs typeface="Times New Roman"/>
              </a:rPr>
              <a:t>x </a:t>
            </a:r>
            <a:r>
              <a:rPr lang="tr-TR" spc="-20" dirty="0" smtClean="0">
                <a:solidFill>
                  <a:srgbClr val="006FC0"/>
                </a:solidFill>
                <a:latin typeface="Times New Roman"/>
                <a:cs typeface="Times New Roman"/>
              </a:rPr>
              <a:t>Tazminat</a:t>
            </a:r>
            <a:r>
              <a:rPr lang="tr-TR" spc="-100" dirty="0" smtClean="0">
                <a:solidFill>
                  <a:srgbClr val="006FC0"/>
                </a:solidFill>
                <a:latin typeface="Times New Roman"/>
                <a:cs typeface="Times New Roman"/>
              </a:rPr>
              <a:t> </a:t>
            </a:r>
            <a:r>
              <a:rPr lang="tr-TR" dirty="0" smtClean="0">
                <a:solidFill>
                  <a:srgbClr val="006FC0"/>
                </a:solidFill>
                <a:latin typeface="Times New Roman"/>
                <a:cs typeface="Times New Roman"/>
              </a:rPr>
              <a:t>oranı</a:t>
            </a:r>
            <a:endParaRPr dirty="0"/>
          </a:p>
        </p:txBody>
      </p:sp>
      <p:sp>
        <p:nvSpPr>
          <p:cNvPr id="7" name="object 7"/>
          <p:cNvSpPr txBox="1"/>
          <p:nvPr/>
        </p:nvSpPr>
        <p:spPr>
          <a:xfrm>
            <a:off x="228600" y="838200"/>
            <a:ext cx="8534400" cy="2271776"/>
          </a:xfrm>
          <a:prstGeom prst="rect">
            <a:avLst/>
          </a:prstGeom>
        </p:spPr>
        <p:txBody>
          <a:bodyPr vert="horz" wrap="square" lIns="0" tIns="29845" rIns="0" bIns="0" rtlCol="0">
            <a:spAutoFit/>
          </a:bodyPr>
          <a:lstStyle/>
          <a:p>
            <a:pPr marL="369570" marR="5080" indent="133985" algn="just">
              <a:lnSpc>
                <a:spcPct val="100000"/>
              </a:lnSpc>
              <a:spcBef>
                <a:spcPts val="105"/>
              </a:spcBef>
              <a:tabLst>
                <a:tab pos="978535" algn="l"/>
                <a:tab pos="979805" algn="l"/>
                <a:tab pos="1772920" algn="l"/>
                <a:tab pos="2745740" algn="l"/>
                <a:tab pos="3890010" algn="l"/>
                <a:tab pos="5485765" algn="l"/>
                <a:tab pos="6936740" algn="l"/>
                <a:tab pos="7990205" algn="l"/>
                <a:tab pos="9430385" algn="l"/>
                <a:tab pos="10098405" algn="l"/>
                <a:tab pos="10939145" algn="l"/>
              </a:tabLst>
            </a:pPr>
            <a:r>
              <a:rPr lang="tr-TR" sz="1600" b="1" spc="-20" dirty="0" smtClean="0">
                <a:solidFill>
                  <a:srgbClr val="FF0000"/>
                </a:solidFill>
                <a:latin typeface="Times New Roman"/>
                <a:cs typeface="Times New Roman"/>
              </a:rPr>
              <a:t>Özel Hizmet</a:t>
            </a:r>
            <a:r>
              <a:rPr sz="1600" b="1" spc="-20" dirty="0" err="1" smtClean="0">
                <a:solidFill>
                  <a:srgbClr val="FF0000"/>
                </a:solidFill>
                <a:latin typeface="Times New Roman"/>
                <a:cs typeface="Times New Roman"/>
              </a:rPr>
              <a:t>Tazminatlar</a:t>
            </a:r>
            <a:r>
              <a:rPr sz="1600" b="1" spc="-20" dirty="0">
                <a:solidFill>
                  <a:srgbClr val="FF0000"/>
                </a:solidFill>
                <a:latin typeface="Times New Roman"/>
                <a:cs typeface="Times New Roman"/>
              </a:rPr>
              <a:t>: </a:t>
            </a:r>
            <a:r>
              <a:rPr lang="tr-TR" sz="1600" spc="-5" dirty="0" smtClean="0">
                <a:solidFill>
                  <a:schemeClr val="accent2">
                    <a:lumMod val="75000"/>
                  </a:schemeClr>
                </a:solidFill>
                <a:latin typeface="Times New Roman" pitchFamily="18" charset="0"/>
                <a:cs typeface="Times New Roman" pitchFamily="18" charset="0"/>
              </a:rPr>
              <a:t>657 Sayılı Devlet </a:t>
            </a:r>
            <a:r>
              <a:rPr lang="tr-TR" sz="1600" dirty="0" smtClean="0">
                <a:solidFill>
                  <a:schemeClr val="accent2">
                    <a:lumMod val="75000"/>
                  </a:schemeClr>
                </a:solidFill>
                <a:latin typeface="Times New Roman" pitchFamily="18" charset="0"/>
                <a:cs typeface="Times New Roman" pitchFamily="18" charset="0"/>
              </a:rPr>
              <a:t>Memurları </a:t>
            </a:r>
            <a:r>
              <a:rPr lang="tr-TR" sz="1600" spc="-5" dirty="0" smtClean="0">
                <a:solidFill>
                  <a:schemeClr val="accent2">
                    <a:lumMod val="75000"/>
                  </a:schemeClr>
                </a:solidFill>
                <a:latin typeface="Times New Roman" pitchFamily="18" charset="0"/>
                <a:cs typeface="Times New Roman" pitchFamily="18" charset="0"/>
              </a:rPr>
              <a:t>Kanunun </a:t>
            </a:r>
            <a:r>
              <a:rPr lang="tr-TR" sz="1600" u="sng" spc="-5" dirty="0" smtClean="0">
                <a:solidFill>
                  <a:schemeClr val="accent4">
                    <a:lumMod val="50000"/>
                  </a:schemeClr>
                </a:solidFill>
                <a:latin typeface="Times New Roman" pitchFamily="18" charset="0"/>
                <a:cs typeface="Times New Roman" pitchFamily="18" charset="0"/>
              </a:rPr>
              <a:t>152/2 maddesi </a:t>
            </a:r>
            <a:r>
              <a:rPr lang="tr-TR" sz="1600" spc="5" dirty="0" smtClean="0">
                <a:solidFill>
                  <a:schemeClr val="accent2">
                    <a:lumMod val="75000"/>
                  </a:schemeClr>
                </a:solidFill>
                <a:latin typeface="Times New Roman" pitchFamily="18" charset="0"/>
                <a:cs typeface="Times New Roman" pitchFamily="18" charset="0"/>
              </a:rPr>
              <a:t>ve  </a:t>
            </a:r>
            <a:r>
              <a:rPr lang="tr-TR" sz="1600" spc="-5" dirty="0" smtClean="0">
                <a:solidFill>
                  <a:schemeClr val="accent2">
                    <a:lumMod val="75000"/>
                  </a:schemeClr>
                </a:solidFill>
                <a:latin typeface="Times New Roman" pitchFamily="18" charset="0"/>
                <a:cs typeface="Times New Roman" pitchFamily="18" charset="0"/>
              </a:rPr>
              <a:t>Yan </a:t>
            </a:r>
            <a:r>
              <a:rPr lang="tr-TR" sz="1600" dirty="0" smtClean="0">
                <a:solidFill>
                  <a:schemeClr val="accent2">
                    <a:lumMod val="75000"/>
                  </a:schemeClr>
                </a:solidFill>
                <a:latin typeface="Times New Roman" pitchFamily="18" charset="0"/>
                <a:cs typeface="Times New Roman" pitchFamily="18" charset="0"/>
              </a:rPr>
              <a:t>Ödeme </a:t>
            </a:r>
            <a:r>
              <a:rPr lang="tr-TR" sz="1600" spc="-5" dirty="0" smtClean="0">
                <a:solidFill>
                  <a:schemeClr val="accent2">
                    <a:lumMod val="75000"/>
                  </a:schemeClr>
                </a:solidFill>
                <a:latin typeface="Times New Roman" pitchFamily="18" charset="0"/>
                <a:cs typeface="Times New Roman" pitchFamily="18" charset="0"/>
              </a:rPr>
              <a:t>Kararnamesi </a:t>
            </a:r>
            <a:r>
              <a:rPr lang="tr-TR" sz="1600" u="sng" spc="-5" dirty="0" smtClean="0">
                <a:solidFill>
                  <a:schemeClr val="accent4">
                    <a:lumMod val="50000"/>
                  </a:schemeClr>
                </a:solidFill>
                <a:latin typeface="Times New Roman" pitchFamily="18" charset="0"/>
                <a:cs typeface="Times New Roman" pitchFamily="18" charset="0"/>
              </a:rPr>
              <a:t>(2006/10344 </a:t>
            </a:r>
            <a:r>
              <a:rPr lang="tr-TR" sz="1600" u="sng" dirty="0" smtClean="0">
                <a:solidFill>
                  <a:schemeClr val="accent4">
                    <a:lumMod val="50000"/>
                  </a:schemeClr>
                </a:solidFill>
                <a:latin typeface="Times New Roman" pitchFamily="18" charset="0"/>
                <a:cs typeface="Times New Roman" pitchFamily="18" charset="0"/>
              </a:rPr>
              <a:t>sayılı B.K.K II,III say. Cetvel)</a:t>
            </a:r>
            <a:r>
              <a:rPr lang="tr-TR" sz="1600" dirty="0" smtClean="0">
                <a:solidFill>
                  <a:schemeClr val="accent4">
                    <a:lumMod val="50000"/>
                  </a:schemeClr>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gereği  görevin </a:t>
            </a:r>
            <a:r>
              <a:rPr lang="tr-TR" sz="1600" dirty="0" smtClean="0">
                <a:solidFill>
                  <a:schemeClr val="accent2">
                    <a:lumMod val="75000"/>
                  </a:schemeClr>
                </a:solidFill>
                <a:latin typeface="Times New Roman" pitchFamily="18" charset="0"/>
                <a:cs typeface="Times New Roman" pitchFamily="18" charset="0"/>
              </a:rPr>
              <a:t>önem, </a:t>
            </a:r>
            <a:r>
              <a:rPr lang="tr-TR" sz="1600" spc="-5" dirty="0" smtClean="0">
                <a:solidFill>
                  <a:schemeClr val="accent2">
                    <a:lumMod val="75000"/>
                  </a:schemeClr>
                </a:solidFill>
                <a:latin typeface="Times New Roman" pitchFamily="18" charset="0"/>
                <a:cs typeface="Times New Roman" pitchFamily="18" charset="0"/>
              </a:rPr>
              <a:t>sorumluluk </a:t>
            </a:r>
            <a:r>
              <a:rPr lang="tr-TR" sz="1600" dirty="0" smtClean="0">
                <a:solidFill>
                  <a:schemeClr val="accent2">
                    <a:lumMod val="75000"/>
                  </a:schemeClr>
                </a:solidFill>
                <a:latin typeface="Times New Roman" pitchFamily="18" charset="0"/>
                <a:cs typeface="Times New Roman" pitchFamily="18" charset="0"/>
              </a:rPr>
              <a:t>ve </a:t>
            </a:r>
            <a:r>
              <a:rPr lang="tr-TR" sz="1600" spc="-10" dirty="0" smtClean="0">
                <a:solidFill>
                  <a:schemeClr val="accent2">
                    <a:lumMod val="75000"/>
                  </a:schemeClr>
                </a:solidFill>
                <a:latin typeface="Times New Roman" pitchFamily="18" charset="0"/>
                <a:cs typeface="Times New Roman" pitchFamily="18" charset="0"/>
              </a:rPr>
              <a:t>niteliği, </a:t>
            </a:r>
            <a:r>
              <a:rPr lang="tr-TR" sz="1600" spc="-5" dirty="0" smtClean="0">
                <a:solidFill>
                  <a:schemeClr val="accent2">
                    <a:lumMod val="75000"/>
                  </a:schemeClr>
                </a:solidFill>
                <a:latin typeface="Times New Roman" pitchFamily="18" charset="0"/>
                <a:cs typeface="Times New Roman" pitchFamily="18" charset="0"/>
              </a:rPr>
              <a:t>görev yerinin özelliği,  hizmet </a:t>
            </a:r>
            <a:r>
              <a:rPr lang="tr-TR" sz="1600" dirty="0" smtClean="0">
                <a:solidFill>
                  <a:schemeClr val="accent2">
                    <a:lumMod val="75000"/>
                  </a:schemeClr>
                </a:solidFill>
                <a:latin typeface="Times New Roman" pitchFamily="18" charset="0"/>
                <a:cs typeface="Times New Roman" pitchFamily="18" charset="0"/>
              </a:rPr>
              <a:t>süresi, </a:t>
            </a:r>
            <a:r>
              <a:rPr lang="tr-TR" sz="1600" spc="-5" dirty="0" smtClean="0">
                <a:solidFill>
                  <a:schemeClr val="accent2">
                    <a:lumMod val="75000"/>
                  </a:schemeClr>
                </a:solidFill>
                <a:latin typeface="Times New Roman" pitchFamily="18" charset="0"/>
                <a:cs typeface="Times New Roman" pitchFamily="18" charset="0"/>
              </a:rPr>
              <a:t>kadro unvan </a:t>
            </a:r>
            <a:r>
              <a:rPr lang="tr-TR" sz="1600" dirty="0" smtClean="0">
                <a:solidFill>
                  <a:schemeClr val="accent2">
                    <a:lumMod val="75000"/>
                  </a:schemeClr>
                </a:solidFill>
                <a:latin typeface="Times New Roman" pitchFamily="18" charset="0"/>
                <a:cs typeface="Times New Roman" pitchFamily="18" charset="0"/>
              </a:rPr>
              <a:t>ve </a:t>
            </a:r>
            <a:r>
              <a:rPr lang="tr-TR" sz="1600" spc="-5" dirty="0" smtClean="0">
                <a:solidFill>
                  <a:schemeClr val="accent2">
                    <a:lumMod val="75000"/>
                  </a:schemeClr>
                </a:solidFill>
                <a:latin typeface="Times New Roman" pitchFamily="18" charset="0"/>
                <a:cs typeface="Times New Roman" pitchFamily="18" charset="0"/>
              </a:rPr>
              <a:t>derecesi ve eğitim seviyesi  gibi hususlar göz önüne alınarak, </a:t>
            </a:r>
            <a:r>
              <a:rPr lang="tr-TR" sz="1600" dirty="0" smtClean="0">
                <a:solidFill>
                  <a:schemeClr val="accent2">
                    <a:lumMod val="75000"/>
                  </a:schemeClr>
                </a:solidFill>
                <a:latin typeface="Times New Roman" pitchFamily="18" charset="0"/>
                <a:cs typeface="Times New Roman" pitchFamily="18" charset="0"/>
              </a:rPr>
              <a:t>bu </a:t>
            </a:r>
            <a:r>
              <a:rPr lang="tr-TR" sz="1600" spc="-5" dirty="0" smtClean="0">
                <a:solidFill>
                  <a:schemeClr val="accent2">
                    <a:lumMod val="75000"/>
                  </a:schemeClr>
                </a:solidFill>
                <a:latin typeface="Times New Roman" pitchFamily="18" charset="0"/>
                <a:cs typeface="Times New Roman" pitchFamily="18" charset="0"/>
              </a:rPr>
              <a:t>Kanunda belirtilen </a:t>
            </a:r>
            <a:r>
              <a:rPr lang="tr-TR" sz="1600" spc="15" dirty="0" smtClean="0">
                <a:solidFill>
                  <a:schemeClr val="accent2">
                    <a:lumMod val="75000"/>
                  </a:schemeClr>
                </a:solidFill>
                <a:latin typeface="Times New Roman" pitchFamily="18" charset="0"/>
                <a:cs typeface="Times New Roman" pitchFamily="18" charset="0"/>
              </a:rPr>
              <a:t>en  </a:t>
            </a:r>
            <a:r>
              <a:rPr lang="tr-TR" sz="1600" spc="-5" dirty="0" smtClean="0">
                <a:solidFill>
                  <a:schemeClr val="accent2">
                    <a:lumMod val="75000"/>
                  </a:schemeClr>
                </a:solidFill>
                <a:latin typeface="Times New Roman" pitchFamily="18" charset="0"/>
                <a:cs typeface="Times New Roman" pitchFamily="18" charset="0"/>
              </a:rPr>
              <a:t>yüksek Devlet </a:t>
            </a:r>
            <a:r>
              <a:rPr lang="tr-TR" sz="1600" dirty="0" smtClean="0">
                <a:solidFill>
                  <a:schemeClr val="accent2">
                    <a:lumMod val="75000"/>
                  </a:schemeClr>
                </a:solidFill>
                <a:latin typeface="Times New Roman" pitchFamily="18" charset="0"/>
                <a:cs typeface="Times New Roman" pitchFamily="18" charset="0"/>
              </a:rPr>
              <a:t>memuru </a:t>
            </a:r>
            <a:r>
              <a:rPr lang="tr-TR" sz="1600" spc="-5" dirty="0" smtClean="0">
                <a:solidFill>
                  <a:schemeClr val="accent2">
                    <a:lumMod val="75000"/>
                  </a:schemeClr>
                </a:solidFill>
                <a:latin typeface="Times New Roman" pitchFamily="18" charset="0"/>
                <a:cs typeface="Times New Roman" pitchFamily="18" charset="0"/>
              </a:rPr>
              <a:t>aylığının </a:t>
            </a:r>
            <a:r>
              <a:rPr lang="tr-TR" sz="1600" dirty="0" smtClean="0">
                <a:solidFill>
                  <a:schemeClr val="accent2">
                    <a:lumMod val="75000"/>
                  </a:schemeClr>
                </a:solidFill>
                <a:latin typeface="Times New Roman" pitchFamily="18" charset="0"/>
                <a:cs typeface="Times New Roman" pitchFamily="18" charset="0"/>
              </a:rPr>
              <a:t>(Ek Gösterge </a:t>
            </a:r>
            <a:r>
              <a:rPr lang="tr-TR" sz="1600" spc="-5" dirty="0" smtClean="0">
                <a:solidFill>
                  <a:schemeClr val="accent2">
                    <a:lumMod val="75000"/>
                  </a:schemeClr>
                </a:solidFill>
                <a:latin typeface="Times New Roman" pitchFamily="18" charset="0"/>
                <a:cs typeface="Times New Roman" pitchFamily="18" charset="0"/>
              </a:rPr>
              <a:t>Dahil) brüt  </a:t>
            </a:r>
            <a:r>
              <a:rPr lang="tr-TR" sz="1600" dirty="0" smtClean="0">
                <a:solidFill>
                  <a:schemeClr val="accent2">
                    <a:lumMod val="75000"/>
                  </a:schemeClr>
                </a:solidFill>
                <a:latin typeface="Times New Roman" pitchFamily="18" charset="0"/>
                <a:cs typeface="Times New Roman" pitchFamily="18" charset="0"/>
              </a:rPr>
              <a:t>tutarının tazminat </a:t>
            </a:r>
            <a:r>
              <a:rPr lang="tr-TR" sz="1600" spc="-5" dirty="0" smtClean="0">
                <a:solidFill>
                  <a:schemeClr val="accent2">
                    <a:lumMod val="75000"/>
                  </a:schemeClr>
                </a:solidFill>
                <a:latin typeface="Times New Roman" pitchFamily="18" charset="0"/>
                <a:cs typeface="Times New Roman" pitchFamily="18" charset="0"/>
              </a:rPr>
              <a:t>oranıyla çarpımını </a:t>
            </a:r>
            <a:r>
              <a:rPr lang="tr-TR" sz="1600" dirty="0" smtClean="0">
                <a:solidFill>
                  <a:schemeClr val="accent2">
                    <a:lumMod val="75000"/>
                  </a:schemeClr>
                </a:solidFill>
                <a:latin typeface="Times New Roman" pitchFamily="18" charset="0"/>
                <a:cs typeface="Times New Roman" pitchFamily="18" charset="0"/>
              </a:rPr>
              <a:t>ifade</a:t>
            </a:r>
            <a:r>
              <a:rPr lang="tr-TR" sz="1600" spc="10" dirty="0" smtClean="0">
                <a:solidFill>
                  <a:schemeClr val="accent2">
                    <a:lumMod val="75000"/>
                  </a:schemeClr>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etmektedir</a:t>
            </a:r>
            <a:r>
              <a:rPr lang="tr-TR" sz="1600" spc="-7" baseline="10416" dirty="0" smtClean="0">
                <a:solidFill>
                  <a:schemeClr val="accent2">
                    <a:lumMod val="75000"/>
                  </a:schemeClr>
                </a:solidFill>
                <a:latin typeface="Times New Roman" pitchFamily="18" charset="0"/>
                <a:cs typeface="Times New Roman" pitchFamily="18" charset="0"/>
              </a:rPr>
              <a:t>.</a:t>
            </a:r>
          </a:p>
          <a:p>
            <a:pPr marL="369570" marR="5080" indent="133985" algn="just">
              <a:lnSpc>
                <a:spcPct val="100000"/>
              </a:lnSpc>
              <a:spcBef>
                <a:spcPts val="105"/>
              </a:spcBef>
              <a:tabLst>
                <a:tab pos="978535" algn="l"/>
                <a:tab pos="979805" algn="l"/>
                <a:tab pos="1772920" algn="l"/>
                <a:tab pos="2745740" algn="l"/>
                <a:tab pos="3890010" algn="l"/>
                <a:tab pos="5485765" algn="l"/>
                <a:tab pos="6936740" algn="l"/>
                <a:tab pos="7990205" algn="l"/>
                <a:tab pos="9430385" algn="l"/>
                <a:tab pos="10098405" algn="l"/>
                <a:tab pos="10939145" algn="l"/>
              </a:tabLst>
            </a:pPr>
            <a:r>
              <a:rPr lang="tr-TR" sz="1600" dirty="0" smtClean="0">
                <a:solidFill>
                  <a:schemeClr val="accent2">
                    <a:lumMod val="75000"/>
                  </a:schemeClr>
                </a:solidFill>
              </a:rPr>
              <a:t>Bir takvim yılı içinde kullanılan hastalık izin süreleri toplamının 7 günü aşması (sağlık kurulu raporları ve yatarak tedavi süreleri hariç) halinde,  aşan günlere isabet eden zam ve tazminatlar %25 eksik ödenir.</a:t>
            </a:r>
          </a:p>
          <a:p>
            <a:pPr marL="369570" marR="5080" indent="133985" algn="just">
              <a:lnSpc>
                <a:spcPct val="100000"/>
              </a:lnSpc>
              <a:spcBef>
                <a:spcPts val="105"/>
              </a:spcBef>
              <a:tabLst>
                <a:tab pos="978535" algn="l"/>
                <a:tab pos="979805" algn="l"/>
                <a:tab pos="1772920" algn="l"/>
                <a:tab pos="2745740" algn="l"/>
                <a:tab pos="3890010" algn="l"/>
                <a:tab pos="5485765" algn="l"/>
                <a:tab pos="6936740" algn="l"/>
                <a:tab pos="7990205" algn="l"/>
                <a:tab pos="9430385" algn="l"/>
                <a:tab pos="10098405" algn="l"/>
                <a:tab pos="10939145" algn="l"/>
              </a:tabLst>
            </a:pPr>
            <a:endParaRPr lang="tr-TR" sz="1600" dirty="0" smtClean="0">
              <a:solidFill>
                <a:schemeClr val="accent2">
                  <a:lumMod val="75000"/>
                </a:schemeClr>
              </a:solidFill>
            </a:endParaRPr>
          </a:p>
        </p:txBody>
      </p:sp>
      <p:sp>
        <p:nvSpPr>
          <p:cNvPr id="8" name="object 8"/>
          <p:cNvSpPr/>
          <p:nvPr/>
        </p:nvSpPr>
        <p:spPr>
          <a:xfrm>
            <a:off x="3935476" y="4419600"/>
            <a:ext cx="2465705" cy="1143000"/>
          </a:xfrm>
          <a:custGeom>
            <a:avLst/>
            <a:gdLst/>
            <a:ahLst/>
            <a:cxnLst/>
            <a:rect l="l" t="t" r="r" b="b"/>
            <a:pathLst>
              <a:path w="2465704" h="1143000">
                <a:moveTo>
                  <a:pt x="2465324" y="566419"/>
                </a:moveTo>
                <a:lnTo>
                  <a:pt x="0" y="566419"/>
                </a:lnTo>
                <a:lnTo>
                  <a:pt x="1232662" y="1143000"/>
                </a:lnTo>
                <a:lnTo>
                  <a:pt x="2465324" y="566419"/>
                </a:lnTo>
                <a:close/>
              </a:path>
              <a:path w="2465704" h="1143000">
                <a:moveTo>
                  <a:pt x="1848993" y="0"/>
                </a:moveTo>
                <a:lnTo>
                  <a:pt x="616331" y="0"/>
                </a:lnTo>
                <a:lnTo>
                  <a:pt x="616331" y="566419"/>
                </a:lnTo>
                <a:lnTo>
                  <a:pt x="1848993" y="566419"/>
                </a:lnTo>
                <a:lnTo>
                  <a:pt x="1848993"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9" name="object 9"/>
          <p:cNvSpPr/>
          <p:nvPr/>
        </p:nvSpPr>
        <p:spPr>
          <a:xfrm>
            <a:off x="3935476" y="4419600"/>
            <a:ext cx="2465705" cy="1143000"/>
          </a:xfrm>
          <a:custGeom>
            <a:avLst/>
            <a:gdLst/>
            <a:ahLst/>
            <a:cxnLst/>
            <a:rect l="l" t="t" r="r" b="b"/>
            <a:pathLst>
              <a:path w="2465704" h="1143000">
                <a:moveTo>
                  <a:pt x="0" y="566419"/>
                </a:moveTo>
                <a:lnTo>
                  <a:pt x="616331" y="566419"/>
                </a:lnTo>
                <a:lnTo>
                  <a:pt x="616331" y="0"/>
                </a:lnTo>
                <a:lnTo>
                  <a:pt x="1848993" y="0"/>
                </a:lnTo>
                <a:lnTo>
                  <a:pt x="1848993" y="566419"/>
                </a:lnTo>
                <a:lnTo>
                  <a:pt x="2465324" y="566419"/>
                </a:lnTo>
                <a:lnTo>
                  <a:pt x="1232662" y="1143000"/>
                </a:lnTo>
                <a:lnTo>
                  <a:pt x="0" y="566419"/>
                </a:lnTo>
                <a:close/>
              </a:path>
            </a:pathLst>
          </a:custGeom>
          <a:ln w="25400">
            <a:solidFill>
              <a:srgbClr val="946E00"/>
            </a:solidFill>
          </a:ln>
        </p:spPr>
        <p:txBody>
          <a:bodyPr wrap="square" lIns="0" tIns="0" rIns="0" bIns="0" rtlCol="0"/>
          <a:lstStyle/>
          <a:p>
            <a:endParaRPr/>
          </a:p>
        </p:txBody>
      </p:sp>
      <p:sp>
        <p:nvSpPr>
          <p:cNvPr id="10" name="object 10"/>
          <p:cNvSpPr txBox="1"/>
          <p:nvPr/>
        </p:nvSpPr>
        <p:spPr>
          <a:xfrm>
            <a:off x="4705858" y="4494022"/>
            <a:ext cx="927100" cy="696595"/>
          </a:xfrm>
          <a:prstGeom prst="rect">
            <a:avLst/>
          </a:prstGeom>
        </p:spPr>
        <p:txBody>
          <a:bodyPr vert="horz" wrap="square" lIns="0" tIns="12065" rIns="0" bIns="0" rtlCol="0">
            <a:spAutoFit/>
          </a:bodyPr>
          <a:lstStyle/>
          <a:p>
            <a:pPr marL="12700" marR="5080" indent="24130" algn="just">
              <a:lnSpc>
                <a:spcPct val="100000"/>
              </a:lnSpc>
              <a:spcBef>
                <a:spcPts val="95"/>
              </a:spcBef>
            </a:pPr>
            <a:r>
              <a:rPr sz="1600" b="1" spc="-5" dirty="0">
                <a:solidFill>
                  <a:srgbClr val="FF0000"/>
                </a:solidFill>
                <a:latin typeface="Times New Roman"/>
                <a:cs typeface="Times New Roman"/>
              </a:rPr>
              <a:t>Kesintiler  </a:t>
            </a:r>
            <a:r>
              <a:rPr sz="1400" b="1" dirty="0">
                <a:latin typeface="Times New Roman"/>
                <a:cs typeface="Times New Roman"/>
              </a:rPr>
              <a:t>(Sosyal</a:t>
            </a:r>
            <a:r>
              <a:rPr sz="1400" b="1" spc="-100" dirty="0">
                <a:latin typeface="Times New Roman"/>
                <a:cs typeface="Times New Roman"/>
              </a:rPr>
              <a:t> </a:t>
            </a:r>
            <a:r>
              <a:rPr sz="1400" b="1" spc="-20" dirty="0">
                <a:latin typeface="Times New Roman"/>
                <a:cs typeface="Times New Roman"/>
              </a:rPr>
              <a:t>güv.  </a:t>
            </a:r>
            <a:r>
              <a:rPr sz="1400" b="1" spc="-5" dirty="0">
                <a:latin typeface="Times New Roman"/>
                <a:cs typeface="Times New Roman"/>
              </a:rPr>
              <a:t>açısından)</a:t>
            </a:r>
            <a:endParaRPr sz="1400">
              <a:latin typeface="Times New Roman"/>
              <a:cs typeface="Times New Roman"/>
            </a:endParaRPr>
          </a:p>
        </p:txBody>
      </p:sp>
      <p:sp>
        <p:nvSpPr>
          <p:cNvPr id="11" name="object 11"/>
          <p:cNvSpPr/>
          <p:nvPr/>
        </p:nvSpPr>
        <p:spPr>
          <a:xfrm>
            <a:off x="1752600" y="4648200"/>
            <a:ext cx="1334135" cy="814069"/>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2057400" y="4724400"/>
            <a:ext cx="761365" cy="636270"/>
          </a:xfrm>
          <a:prstGeom prst="rect">
            <a:avLst/>
          </a:prstGeom>
        </p:spPr>
        <p:txBody>
          <a:bodyPr vert="horz" wrap="square" lIns="0" tIns="12700" rIns="0" bIns="0" rtlCol="0">
            <a:spAutoFit/>
          </a:bodyPr>
          <a:lstStyle/>
          <a:p>
            <a:pPr algn="ctr">
              <a:lnSpc>
                <a:spcPct val="100000"/>
              </a:lnSpc>
              <a:spcBef>
                <a:spcPts val="100"/>
              </a:spcBef>
            </a:pPr>
            <a:r>
              <a:rPr sz="2000" dirty="0">
                <a:solidFill>
                  <a:srgbClr val="006FC0"/>
                </a:solidFill>
                <a:latin typeface="Times New Roman"/>
                <a:cs typeface="Times New Roman"/>
              </a:rPr>
              <a:t>Sig</a:t>
            </a:r>
            <a:r>
              <a:rPr sz="2000" spc="5" dirty="0">
                <a:solidFill>
                  <a:srgbClr val="006FC0"/>
                </a:solidFill>
                <a:latin typeface="Times New Roman"/>
                <a:cs typeface="Times New Roman"/>
              </a:rPr>
              <a:t>o</a:t>
            </a:r>
            <a:r>
              <a:rPr sz="2000" dirty="0">
                <a:solidFill>
                  <a:srgbClr val="006FC0"/>
                </a:solidFill>
                <a:latin typeface="Times New Roman"/>
                <a:cs typeface="Times New Roman"/>
              </a:rPr>
              <a:t>rta</a:t>
            </a:r>
            <a:endParaRPr sz="2000" dirty="0">
              <a:latin typeface="Times New Roman"/>
              <a:cs typeface="Times New Roman"/>
            </a:endParaRPr>
          </a:p>
          <a:p>
            <a:pPr algn="ctr">
              <a:lnSpc>
                <a:spcPct val="100000"/>
              </a:lnSpc>
              <a:spcBef>
                <a:spcPts val="5"/>
              </a:spcBef>
            </a:pPr>
            <a:r>
              <a:rPr lang="tr-TR" sz="2000" spc="-5" dirty="0">
                <a:solidFill>
                  <a:srgbClr val="006FC0"/>
                </a:solidFill>
                <a:latin typeface="Times New Roman"/>
                <a:cs typeface="Times New Roman"/>
              </a:rPr>
              <a:t>P</a:t>
            </a:r>
            <a:r>
              <a:rPr sz="2000" spc="-5" dirty="0" err="1" smtClean="0">
                <a:solidFill>
                  <a:srgbClr val="006FC0"/>
                </a:solidFill>
                <a:latin typeface="Times New Roman"/>
                <a:cs typeface="Times New Roman"/>
              </a:rPr>
              <a:t>rimi</a:t>
            </a:r>
            <a:endParaRPr sz="2000" dirty="0">
              <a:latin typeface="Times New Roman"/>
              <a:cs typeface="Times New Roman"/>
            </a:endParaRPr>
          </a:p>
        </p:txBody>
      </p:sp>
      <p:sp>
        <p:nvSpPr>
          <p:cNvPr id="13" name="object 13"/>
          <p:cNvSpPr/>
          <p:nvPr/>
        </p:nvSpPr>
        <p:spPr>
          <a:xfrm>
            <a:off x="7239000" y="4876800"/>
            <a:ext cx="1334134" cy="762000"/>
          </a:xfrm>
          <a:prstGeom prst="rect">
            <a:avLst/>
          </a:prstGeom>
          <a:blipFill>
            <a:blip r:embed="rId5" cstate="print"/>
            <a:stretch>
              <a:fillRect/>
            </a:stretch>
          </a:blipFill>
        </p:spPr>
        <p:txBody>
          <a:bodyPr wrap="square" lIns="0" tIns="0" rIns="0" bIns="0" rtlCol="0"/>
          <a:lstStyle/>
          <a:p>
            <a:endParaRPr/>
          </a:p>
        </p:txBody>
      </p:sp>
      <p:sp>
        <p:nvSpPr>
          <p:cNvPr id="14" name="object 14"/>
          <p:cNvSpPr txBox="1"/>
          <p:nvPr/>
        </p:nvSpPr>
        <p:spPr>
          <a:xfrm>
            <a:off x="7543800" y="4953000"/>
            <a:ext cx="760095" cy="6362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6FC0"/>
                </a:solidFill>
                <a:latin typeface="Times New Roman"/>
                <a:cs typeface="Times New Roman"/>
              </a:rPr>
              <a:t>Da</a:t>
            </a:r>
            <a:r>
              <a:rPr sz="2000" spc="-20" dirty="0">
                <a:solidFill>
                  <a:srgbClr val="006FC0"/>
                </a:solidFill>
                <a:latin typeface="Times New Roman"/>
                <a:cs typeface="Times New Roman"/>
              </a:rPr>
              <a:t>m</a:t>
            </a:r>
            <a:r>
              <a:rPr sz="2000" spc="5" dirty="0">
                <a:solidFill>
                  <a:srgbClr val="006FC0"/>
                </a:solidFill>
                <a:latin typeface="Times New Roman"/>
                <a:cs typeface="Times New Roman"/>
              </a:rPr>
              <a:t>g</a:t>
            </a:r>
            <a:r>
              <a:rPr sz="2000" dirty="0">
                <a:solidFill>
                  <a:srgbClr val="006FC0"/>
                </a:solidFill>
                <a:latin typeface="Times New Roman"/>
                <a:cs typeface="Times New Roman"/>
              </a:rPr>
              <a:t>a</a:t>
            </a:r>
            <a:endParaRPr sz="2000" dirty="0">
              <a:latin typeface="Times New Roman"/>
              <a:cs typeface="Times New Roman"/>
            </a:endParaRPr>
          </a:p>
          <a:p>
            <a:pPr marL="33655">
              <a:lnSpc>
                <a:spcPct val="100000"/>
              </a:lnSpc>
            </a:pP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15" name="object 15"/>
          <p:cNvSpPr/>
          <p:nvPr/>
        </p:nvSpPr>
        <p:spPr>
          <a:xfrm>
            <a:off x="2878201" y="5214873"/>
            <a:ext cx="1917700" cy="957580"/>
          </a:xfrm>
          <a:custGeom>
            <a:avLst/>
            <a:gdLst/>
            <a:ahLst/>
            <a:cxnLst/>
            <a:rect l="l" t="t" r="r" b="b"/>
            <a:pathLst>
              <a:path w="1917700" h="957579">
                <a:moveTo>
                  <a:pt x="478536" y="0"/>
                </a:moveTo>
                <a:lnTo>
                  <a:pt x="0" y="478688"/>
                </a:lnTo>
                <a:lnTo>
                  <a:pt x="478536" y="957326"/>
                </a:lnTo>
                <a:lnTo>
                  <a:pt x="478536" y="718007"/>
                </a:lnTo>
                <a:lnTo>
                  <a:pt x="1917700" y="718007"/>
                </a:lnTo>
                <a:lnTo>
                  <a:pt x="1917700" y="239394"/>
                </a:lnTo>
                <a:lnTo>
                  <a:pt x="478536" y="239394"/>
                </a:lnTo>
                <a:lnTo>
                  <a:pt x="478536" y="0"/>
                </a:lnTo>
                <a:close/>
              </a:path>
            </a:pathLst>
          </a:custGeom>
        </p:spPr>
        <p:style>
          <a:lnRef idx="1">
            <a:schemeClr val="accent2"/>
          </a:lnRef>
          <a:fillRef idx="1001">
            <a:schemeClr val="lt2"/>
          </a:fillRef>
          <a:effectRef idx="1">
            <a:schemeClr val="accent2"/>
          </a:effectRef>
          <a:fontRef idx="minor">
            <a:schemeClr val="dk1"/>
          </a:fontRef>
        </p:style>
        <p:txBody>
          <a:bodyPr wrap="square" lIns="0" tIns="0" rIns="0" bIns="0" rtlCol="0"/>
          <a:lstStyle/>
          <a:p>
            <a:endParaRPr/>
          </a:p>
        </p:txBody>
      </p:sp>
      <p:sp>
        <p:nvSpPr>
          <p:cNvPr id="16" name="object 16"/>
          <p:cNvSpPr/>
          <p:nvPr/>
        </p:nvSpPr>
        <p:spPr>
          <a:xfrm>
            <a:off x="2878201" y="5214873"/>
            <a:ext cx="1917700" cy="957580"/>
          </a:xfrm>
          <a:custGeom>
            <a:avLst/>
            <a:gdLst/>
            <a:ahLst/>
            <a:cxnLst/>
            <a:rect l="l" t="t" r="r" b="b"/>
            <a:pathLst>
              <a:path w="1917700" h="957579">
                <a:moveTo>
                  <a:pt x="0" y="478688"/>
                </a:moveTo>
                <a:lnTo>
                  <a:pt x="478536" y="0"/>
                </a:lnTo>
                <a:lnTo>
                  <a:pt x="478536" y="239394"/>
                </a:lnTo>
                <a:lnTo>
                  <a:pt x="1917700" y="239394"/>
                </a:lnTo>
                <a:lnTo>
                  <a:pt x="1917700" y="718007"/>
                </a:lnTo>
                <a:lnTo>
                  <a:pt x="478536" y="718007"/>
                </a:lnTo>
                <a:lnTo>
                  <a:pt x="478536" y="957326"/>
                </a:lnTo>
                <a:lnTo>
                  <a:pt x="0" y="478688"/>
                </a:lnTo>
                <a:close/>
              </a:path>
            </a:pathLst>
          </a:custGeom>
          <a:ln w="25400">
            <a:solidFill>
              <a:srgbClr val="946E00"/>
            </a:solidFill>
          </a:ln>
        </p:spPr>
        <p:txBody>
          <a:bodyPr wrap="square" lIns="0" tIns="0" rIns="0" bIns="0" rtlCol="0"/>
          <a:lstStyle/>
          <a:p>
            <a:endParaRPr/>
          </a:p>
        </p:txBody>
      </p:sp>
      <p:sp>
        <p:nvSpPr>
          <p:cNvPr id="17" name="object 17"/>
          <p:cNvSpPr txBox="1"/>
          <p:nvPr/>
        </p:nvSpPr>
        <p:spPr>
          <a:xfrm>
            <a:off x="3408679" y="5447487"/>
            <a:ext cx="1096645" cy="482600"/>
          </a:xfrm>
          <a:prstGeom prst="rect">
            <a:avLst/>
          </a:prstGeom>
        </p:spPr>
        <p:txBody>
          <a:bodyPr vert="horz" wrap="square" lIns="0" tIns="12700" rIns="0" bIns="0" rtlCol="0">
            <a:spAutoFit/>
          </a:bodyPr>
          <a:lstStyle/>
          <a:p>
            <a:pPr marL="91440" marR="5080" indent="-79375">
              <a:lnSpc>
                <a:spcPct val="100000"/>
              </a:lnSpc>
              <a:spcBef>
                <a:spcPts val="100"/>
              </a:spcBef>
            </a:pPr>
            <a:r>
              <a:rPr sz="1500" dirty="0">
                <a:solidFill>
                  <a:srgbClr val="FF0000"/>
                </a:solidFill>
                <a:latin typeface="Times New Roman"/>
                <a:cs typeface="Times New Roman"/>
              </a:rPr>
              <a:t>5510 </a:t>
            </a:r>
            <a:r>
              <a:rPr sz="1500" spc="-5" dirty="0">
                <a:solidFill>
                  <a:srgbClr val="FF0000"/>
                </a:solidFill>
                <a:latin typeface="Times New Roman"/>
                <a:cs typeface="Times New Roman"/>
              </a:rPr>
              <a:t>sayılı</a:t>
            </a:r>
            <a:r>
              <a:rPr sz="1500" spc="-125" dirty="0">
                <a:solidFill>
                  <a:srgbClr val="FF0000"/>
                </a:solidFill>
                <a:latin typeface="Times New Roman"/>
                <a:cs typeface="Times New Roman"/>
              </a:rPr>
              <a:t> </a:t>
            </a:r>
            <a:r>
              <a:rPr sz="1500" spc="-5" dirty="0">
                <a:solidFill>
                  <a:srgbClr val="FF0000"/>
                </a:solidFill>
                <a:latin typeface="Times New Roman"/>
                <a:cs typeface="Times New Roman"/>
              </a:rPr>
              <a:t>K.  </a:t>
            </a:r>
            <a:r>
              <a:rPr sz="1500" spc="-35" dirty="0">
                <a:solidFill>
                  <a:srgbClr val="FF0000"/>
                </a:solidFill>
                <a:latin typeface="Times New Roman"/>
                <a:cs typeface="Times New Roman"/>
              </a:rPr>
              <a:t>Tabi</a:t>
            </a:r>
            <a:r>
              <a:rPr sz="1500" spc="-25" dirty="0">
                <a:solidFill>
                  <a:srgbClr val="FF0000"/>
                </a:solidFill>
                <a:latin typeface="Times New Roman"/>
                <a:cs typeface="Times New Roman"/>
              </a:rPr>
              <a:t> </a:t>
            </a:r>
            <a:r>
              <a:rPr sz="1500" spc="-5" dirty="0">
                <a:solidFill>
                  <a:srgbClr val="FF0000"/>
                </a:solidFill>
                <a:latin typeface="Times New Roman"/>
                <a:cs typeface="Times New Roman"/>
              </a:rPr>
              <a:t>olanlar</a:t>
            </a:r>
            <a:endParaRPr sz="1500">
              <a:latin typeface="Times New Roman"/>
              <a:cs typeface="Times New Roman"/>
            </a:endParaRPr>
          </a:p>
        </p:txBody>
      </p:sp>
      <p:sp>
        <p:nvSpPr>
          <p:cNvPr id="18" name="object 18"/>
          <p:cNvSpPr/>
          <p:nvPr/>
        </p:nvSpPr>
        <p:spPr>
          <a:xfrm>
            <a:off x="5527675" y="5214873"/>
            <a:ext cx="1746250" cy="957580"/>
          </a:xfrm>
          <a:custGeom>
            <a:avLst/>
            <a:gdLst/>
            <a:ahLst/>
            <a:cxnLst/>
            <a:rect l="l" t="t" r="r" b="b"/>
            <a:pathLst>
              <a:path w="1746250" h="957579">
                <a:moveTo>
                  <a:pt x="1267586" y="0"/>
                </a:moveTo>
                <a:lnTo>
                  <a:pt x="1267586" y="239394"/>
                </a:lnTo>
                <a:lnTo>
                  <a:pt x="0" y="239394"/>
                </a:lnTo>
                <a:lnTo>
                  <a:pt x="0" y="718007"/>
                </a:lnTo>
                <a:lnTo>
                  <a:pt x="1267586" y="718007"/>
                </a:lnTo>
                <a:lnTo>
                  <a:pt x="1267586" y="957326"/>
                </a:lnTo>
                <a:lnTo>
                  <a:pt x="1746250" y="478688"/>
                </a:lnTo>
                <a:lnTo>
                  <a:pt x="1267586" y="0"/>
                </a:lnTo>
                <a:close/>
              </a:path>
            </a:pathLst>
          </a:custGeom>
          <a:solidFill>
            <a:srgbClr val="CCFFCC"/>
          </a:solidFill>
        </p:spPr>
        <p:txBody>
          <a:bodyPr wrap="square" lIns="0" tIns="0" rIns="0" bIns="0" rtlCol="0"/>
          <a:lstStyle/>
          <a:p>
            <a:endParaRPr/>
          </a:p>
        </p:txBody>
      </p:sp>
      <p:sp>
        <p:nvSpPr>
          <p:cNvPr id="19" name="object 19"/>
          <p:cNvSpPr/>
          <p:nvPr/>
        </p:nvSpPr>
        <p:spPr>
          <a:xfrm>
            <a:off x="5527675" y="5214873"/>
            <a:ext cx="1746250" cy="957580"/>
          </a:xfrm>
          <a:custGeom>
            <a:avLst/>
            <a:gdLst/>
            <a:ahLst/>
            <a:cxnLst/>
            <a:rect l="l" t="t" r="r" b="b"/>
            <a:pathLst>
              <a:path w="1746250" h="957579">
                <a:moveTo>
                  <a:pt x="0" y="239394"/>
                </a:moveTo>
                <a:lnTo>
                  <a:pt x="1267586" y="239394"/>
                </a:lnTo>
                <a:lnTo>
                  <a:pt x="1267586" y="0"/>
                </a:lnTo>
                <a:lnTo>
                  <a:pt x="1746250" y="478688"/>
                </a:lnTo>
                <a:lnTo>
                  <a:pt x="1267586" y="957326"/>
                </a:lnTo>
                <a:lnTo>
                  <a:pt x="1267586" y="718007"/>
                </a:lnTo>
                <a:lnTo>
                  <a:pt x="0" y="718007"/>
                </a:lnTo>
                <a:lnTo>
                  <a:pt x="0" y="239394"/>
                </a:lnTo>
                <a:close/>
              </a:path>
            </a:pathLst>
          </a:custGeom>
          <a:ln/>
        </p:spPr>
        <p:style>
          <a:lnRef idx="1">
            <a:schemeClr val="accent2"/>
          </a:lnRef>
          <a:fillRef idx="1001">
            <a:schemeClr val="lt2"/>
          </a:fillRef>
          <a:effectRef idx="1">
            <a:schemeClr val="accent2"/>
          </a:effectRef>
          <a:fontRef idx="minor">
            <a:schemeClr val="dk1"/>
          </a:fontRef>
        </p:style>
        <p:txBody>
          <a:bodyPr wrap="square" lIns="0" tIns="0" rIns="0" bIns="0" rtlCol="0"/>
          <a:lstStyle/>
          <a:p>
            <a:endParaRPr/>
          </a:p>
        </p:txBody>
      </p:sp>
      <p:sp>
        <p:nvSpPr>
          <p:cNvPr id="20" name="object 20"/>
          <p:cNvSpPr txBox="1"/>
          <p:nvPr/>
        </p:nvSpPr>
        <p:spPr>
          <a:xfrm>
            <a:off x="5734050" y="5447487"/>
            <a:ext cx="1096645" cy="482600"/>
          </a:xfrm>
          <a:prstGeom prst="rect">
            <a:avLst/>
          </a:prstGeom>
        </p:spPr>
        <p:txBody>
          <a:bodyPr vert="horz" wrap="square" lIns="0" tIns="12700" rIns="0" bIns="0" rtlCol="0">
            <a:spAutoFit/>
          </a:bodyPr>
          <a:lstStyle/>
          <a:p>
            <a:pPr marL="91440" marR="5080" indent="-79375">
              <a:lnSpc>
                <a:spcPct val="100000"/>
              </a:lnSpc>
              <a:spcBef>
                <a:spcPts val="100"/>
              </a:spcBef>
            </a:pPr>
            <a:r>
              <a:rPr sz="1500" dirty="0">
                <a:solidFill>
                  <a:srgbClr val="FF0000"/>
                </a:solidFill>
                <a:latin typeface="Times New Roman"/>
                <a:cs typeface="Times New Roman"/>
              </a:rPr>
              <a:t>5434 </a:t>
            </a:r>
            <a:r>
              <a:rPr sz="1500" spc="-5" dirty="0">
                <a:solidFill>
                  <a:srgbClr val="FF0000"/>
                </a:solidFill>
                <a:latin typeface="Times New Roman"/>
                <a:cs typeface="Times New Roman"/>
              </a:rPr>
              <a:t>sayılı</a:t>
            </a:r>
            <a:r>
              <a:rPr sz="1500" spc="-125" dirty="0">
                <a:solidFill>
                  <a:srgbClr val="FF0000"/>
                </a:solidFill>
                <a:latin typeface="Times New Roman"/>
                <a:cs typeface="Times New Roman"/>
              </a:rPr>
              <a:t> </a:t>
            </a:r>
            <a:r>
              <a:rPr sz="1500" spc="-5" dirty="0">
                <a:solidFill>
                  <a:srgbClr val="FF0000"/>
                </a:solidFill>
                <a:latin typeface="Times New Roman"/>
                <a:cs typeface="Times New Roman"/>
              </a:rPr>
              <a:t>K.  </a:t>
            </a:r>
            <a:r>
              <a:rPr sz="1500" spc="-35" dirty="0">
                <a:solidFill>
                  <a:srgbClr val="FF0000"/>
                </a:solidFill>
                <a:latin typeface="Times New Roman"/>
                <a:cs typeface="Times New Roman"/>
              </a:rPr>
              <a:t>Tabi</a:t>
            </a:r>
            <a:r>
              <a:rPr sz="1500" spc="-25" dirty="0">
                <a:solidFill>
                  <a:srgbClr val="FF0000"/>
                </a:solidFill>
                <a:latin typeface="Times New Roman"/>
                <a:cs typeface="Times New Roman"/>
              </a:rPr>
              <a:t> </a:t>
            </a:r>
            <a:r>
              <a:rPr sz="1500" spc="-5" dirty="0">
                <a:solidFill>
                  <a:srgbClr val="FF0000"/>
                </a:solidFill>
                <a:latin typeface="Times New Roman"/>
                <a:cs typeface="Times New Roman"/>
              </a:rPr>
              <a:t>olanlar</a:t>
            </a:r>
            <a:endParaRPr sz="1500">
              <a:latin typeface="Times New Roman"/>
              <a:cs typeface="Times New Roman"/>
            </a:endParaRPr>
          </a:p>
        </p:txBody>
      </p:sp>
      <p:sp>
        <p:nvSpPr>
          <p:cNvPr id="21" name="object 21"/>
          <p:cNvSpPr/>
          <p:nvPr/>
        </p:nvSpPr>
        <p:spPr>
          <a:xfrm>
            <a:off x="1638045" y="5791200"/>
            <a:ext cx="1423670" cy="762000"/>
          </a:xfrm>
          <a:custGeom>
            <a:avLst/>
            <a:gdLst/>
            <a:ahLst/>
            <a:cxnLst/>
            <a:rect l="l" t="t" r="r" b="b"/>
            <a:pathLst>
              <a:path w="1423670" h="762000">
                <a:moveTo>
                  <a:pt x="711708" y="0"/>
                </a:moveTo>
                <a:lnTo>
                  <a:pt x="650299" y="1398"/>
                </a:lnTo>
                <a:lnTo>
                  <a:pt x="590340" y="5517"/>
                </a:lnTo>
                <a:lnTo>
                  <a:pt x="532046" y="12243"/>
                </a:lnTo>
                <a:lnTo>
                  <a:pt x="475630" y="21461"/>
                </a:lnTo>
                <a:lnTo>
                  <a:pt x="421305" y="33057"/>
                </a:lnTo>
                <a:lnTo>
                  <a:pt x="369286" y="46916"/>
                </a:lnTo>
                <a:lnTo>
                  <a:pt x="319785" y="62924"/>
                </a:lnTo>
                <a:lnTo>
                  <a:pt x="273016" y="80966"/>
                </a:lnTo>
                <a:lnTo>
                  <a:pt x="229194" y="100929"/>
                </a:lnTo>
                <a:lnTo>
                  <a:pt x="188531" y="122697"/>
                </a:lnTo>
                <a:lnTo>
                  <a:pt x="151241" y="146157"/>
                </a:lnTo>
                <a:lnTo>
                  <a:pt x="117539" y="171194"/>
                </a:lnTo>
                <a:lnTo>
                  <a:pt x="87637" y="197693"/>
                </a:lnTo>
                <a:lnTo>
                  <a:pt x="40089" y="254622"/>
                </a:lnTo>
                <a:lnTo>
                  <a:pt x="10307" y="316030"/>
                </a:lnTo>
                <a:lnTo>
                  <a:pt x="0" y="381000"/>
                </a:lnTo>
                <a:lnTo>
                  <a:pt x="2612" y="413874"/>
                </a:lnTo>
                <a:lnTo>
                  <a:pt x="22870" y="477180"/>
                </a:lnTo>
                <a:lnTo>
                  <a:pt x="61749" y="536464"/>
                </a:lnTo>
                <a:lnTo>
                  <a:pt x="117539" y="590811"/>
                </a:lnTo>
                <a:lnTo>
                  <a:pt x="151241" y="615847"/>
                </a:lnTo>
                <a:lnTo>
                  <a:pt x="188531" y="639307"/>
                </a:lnTo>
                <a:lnTo>
                  <a:pt x="229194" y="661075"/>
                </a:lnTo>
                <a:lnTo>
                  <a:pt x="273016" y="681037"/>
                </a:lnTo>
                <a:lnTo>
                  <a:pt x="319785" y="699079"/>
                </a:lnTo>
                <a:lnTo>
                  <a:pt x="369286" y="715086"/>
                </a:lnTo>
                <a:lnTo>
                  <a:pt x="421305" y="728944"/>
                </a:lnTo>
                <a:lnTo>
                  <a:pt x="475630" y="740539"/>
                </a:lnTo>
                <a:lnTo>
                  <a:pt x="532046" y="749756"/>
                </a:lnTo>
                <a:lnTo>
                  <a:pt x="590340" y="756482"/>
                </a:lnTo>
                <a:lnTo>
                  <a:pt x="650299" y="760601"/>
                </a:lnTo>
                <a:lnTo>
                  <a:pt x="711708" y="762000"/>
                </a:lnTo>
                <a:lnTo>
                  <a:pt x="773116" y="760601"/>
                </a:lnTo>
                <a:lnTo>
                  <a:pt x="833075" y="756482"/>
                </a:lnTo>
                <a:lnTo>
                  <a:pt x="891369" y="749756"/>
                </a:lnTo>
                <a:lnTo>
                  <a:pt x="947785" y="740539"/>
                </a:lnTo>
                <a:lnTo>
                  <a:pt x="1002110" y="728944"/>
                </a:lnTo>
                <a:lnTo>
                  <a:pt x="1054129" y="715086"/>
                </a:lnTo>
                <a:lnTo>
                  <a:pt x="1103630" y="699079"/>
                </a:lnTo>
                <a:lnTo>
                  <a:pt x="1150399" y="681037"/>
                </a:lnTo>
                <a:lnTo>
                  <a:pt x="1194221" y="661075"/>
                </a:lnTo>
                <a:lnTo>
                  <a:pt x="1234884" y="639307"/>
                </a:lnTo>
                <a:lnTo>
                  <a:pt x="1272174" y="615847"/>
                </a:lnTo>
                <a:lnTo>
                  <a:pt x="1305876" y="590811"/>
                </a:lnTo>
                <a:lnTo>
                  <a:pt x="1335778" y="564311"/>
                </a:lnTo>
                <a:lnTo>
                  <a:pt x="1383326" y="507382"/>
                </a:lnTo>
                <a:lnTo>
                  <a:pt x="1413108" y="445973"/>
                </a:lnTo>
                <a:lnTo>
                  <a:pt x="1423416" y="381000"/>
                </a:lnTo>
                <a:lnTo>
                  <a:pt x="1420803" y="348126"/>
                </a:lnTo>
                <a:lnTo>
                  <a:pt x="1400545" y="284823"/>
                </a:lnTo>
                <a:lnTo>
                  <a:pt x="1361666" y="225541"/>
                </a:lnTo>
                <a:lnTo>
                  <a:pt x="1305876" y="171194"/>
                </a:lnTo>
                <a:lnTo>
                  <a:pt x="1272174" y="146157"/>
                </a:lnTo>
                <a:lnTo>
                  <a:pt x="1234884" y="122697"/>
                </a:lnTo>
                <a:lnTo>
                  <a:pt x="1194221" y="100929"/>
                </a:lnTo>
                <a:lnTo>
                  <a:pt x="1150399" y="80966"/>
                </a:lnTo>
                <a:lnTo>
                  <a:pt x="1103630" y="62924"/>
                </a:lnTo>
                <a:lnTo>
                  <a:pt x="1054129" y="46916"/>
                </a:lnTo>
                <a:lnTo>
                  <a:pt x="1002110" y="33057"/>
                </a:lnTo>
                <a:lnTo>
                  <a:pt x="947785" y="21461"/>
                </a:lnTo>
                <a:lnTo>
                  <a:pt x="891369" y="12243"/>
                </a:lnTo>
                <a:lnTo>
                  <a:pt x="833075" y="5517"/>
                </a:lnTo>
                <a:lnTo>
                  <a:pt x="773116" y="1398"/>
                </a:lnTo>
                <a:lnTo>
                  <a:pt x="711708" y="0"/>
                </a:lnTo>
                <a:close/>
              </a:path>
            </a:pathLst>
          </a:custGeom>
          <a:solidFill>
            <a:srgbClr val="FFFFFF"/>
          </a:solidFill>
        </p:spPr>
        <p:txBody>
          <a:bodyPr wrap="square" lIns="0" tIns="0" rIns="0" bIns="0" rtlCol="0"/>
          <a:lstStyle/>
          <a:p>
            <a:endParaRPr/>
          </a:p>
        </p:txBody>
      </p:sp>
      <p:sp>
        <p:nvSpPr>
          <p:cNvPr id="22" name="object 22"/>
          <p:cNvSpPr/>
          <p:nvPr/>
        </p:nvSpPr>
        <p:spPr>
          <a:xfrm>
            <a:off x="1447800" y="5562600"/>
            <a:ext cx="1448689" cy="787400"/>
          </a:xfrm>
          <a:prstGeom prst="rect">
            <a:avLst/>
          </a:prstGeom>
          <a:blipFill>
            <a:blip r:embed="rId6" cstate="print"/>
            <a:stretch>
              <a:fillRect/>
            </a:stretch>
          </a:blipFill>
        </p:spPr>
        <p:txBody>
          <a:bodyPr wrap="square" lIns="0" tIns="0" rIns="0" bIns="0" rtlCol="0"/>
          <a:lstStyle/>
          <a:p>
            <a:endParaRPr/>
          </a:p>
        </p:txBody>
      </p:sp>
      <p:sp>
        <p:nvSpPr>
          <p:cNvPr id="23" name="object 23"/>
          <p:cNvSpPr txBox="1"/>
          <p:nvPr/>
        </p:nvSpPr>
        <p:spPr>
          <a:xfrm>
            <a:off x="1752600" y="5638800"/>
            <a:ext cx="758190" cy="635635"/>
          </a:xfrm>
          <a:prstGeom prst="rect">
            <a:avLst/>
          </a:prstGeom>
        </p:spPr>
        <p:txBody>
          <a:bodyPr vert="horz" wrap="square" lIns="0" tIns="12700" rIns="0" bIns="0" rtlCol="0">
            <a:spAutoFit/>
          </a:bodyPr>
          <a:lstStyle/>
          <a:p>
            <a:pPr marL="35560" marR="5080" indent="-2286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26" name="25 Metin kutusu"/>
          <p:cNvSpPr txBox="1"/>
          <p:nvPr/>
        </p:nvSpPr>
        <p:spPr>
          <a:xfrm>
            <a:off x="444500" y="2971800"/>
            <a:ext cx="8052434" cy="33855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69570" marR="5080" indent="133985" algn="just">
              <a:lnSpc>
                <a:spcPct val="100000"/>
              </a:lnSpc>
              <a:spcBef>
                <a:spcPts val="105"/>
              </a:spcBef>
              <a:tabLst>
                <a:tab pos="978535" algn="l"/>
                <a:tab pos="979805" algn="l"/>
                <a:tab pos="1772920" algn="l"/>
                <a:tab pos="2745740" algn="l"/>
                <a:tab pos="3890010" algn="l"/>
                <a:tab pos="5485765" algn="l"/>
                <a:tab pos="6936740" algn="l"/>
                <a:tab pos="7990205" algn="l"/>
                <a:tab pos="9430385" algn="l"/>
                <a:tab pos="10098405" algn="l"/>
                <a:tab pos="10939145" algn="l"/>
              </a:tabLst>
            </a:pPr>
            <a:r>
              <a:rPr lang="tr-TR" sz="1600" dirty="0" smtClean="0">
                <a:solidFill>
                  <a:srgbClr val="FF0000"/>
                </a:solidFill>
                <a:latin typeface="Times New Roman" pitchFamily="18" charset="0"/>
                <a:cs typeface="Times New Roman" pitchFamily="18" charset="0"/>
              </a:rPr>
              <a:t>Rapor kesintisi hesaplama</a:t>
            </a:r>
            <a:r>
              <a:rPr lang="tr-TR" sz="1600" dirty="0" smtClean="0">
                <a:solidFill>
                  <a:schemeClr val="accent2">
                    <a:lumMod val="75000"/>
                  </a:schemeClr>
                </a:solidFill>
                <a:latin typeface="Times New Roman" pitchFamily="18" charset="0"/>
                <a:cs typeface="Times New Roman" pitchFamily="18" charset="0"/>
              </a:rPr>
              <a:t> = (Tazminat tutarı x%25)/Ay günü sayısı*Raporlu gün sayısı </a:t>
            </a:r>
            <a:endParaRPr lang="tr-TR" sz="1600" dirty="0">
              <a:solidFill>
                <a:schemeClr val="accent2">
                  <a:lumMod val="75000"/>
                </a:schemeClr>
              </a:solidFill>
              <a:latin typeface="Times New Roman" pitchFamily="18" charset="0"/>
              <a:cs typeface="Times New Roman" pitchFamily="18" charset="0"/>
            </a:endParaRPr>
          </a:p>
        </p:txBody>
      </p:sp>
      <p:sp>
        <p:nvSpPr>
          <p:cNvPr id="27" name="26 Metin kutusu"/>
          <p:cNvSpPr txBox="1"/>
          <p:nvPr/>
        </p:nvSpPr>
        <p:spPr>
          <a:xfrm>
            <a:off x="7315200" y="57912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8" name="27 Metin kutusu"/>
          <p:cNvSpPr txBox="1"/>
          <p:nvPr/>
        </p:nvSpPr>
        <p:spPr>
          <a:xfrm>
            <a:off x="228600" y="59436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9" name="object 13"/>
          <p:cNvSpPr/>
          <p:nvPr/>
        </p:nvSpPr>
        <p:spPr>
          <a:xfrm>
            <a:off x="7162800" y="5791200"/>
            <a:ext cx="1334134" cy="762000"/>
          </a:xfrm>
          <a:prstGeom prst="rect">
            <a:avLst/>
          </a:prstGeom>
          <a:blipFill>
            <a:blip r:embed="rId5" cstate="print"/>
            <a:stretch>
              <a:fillRect/>
            </a:stretch>
          </a:blipFill>
        </p:spPr>
        <p:txBody>
          <a:bodyPr wrap="square" lIns="0" tIns="0" rIns="0" bIns="0" rtlCol="0"/>
          <a:lstStyle/>
          <a:p>
            <a:endParaRPr/>
          </a:p>
        </p:txBody>
      </p:sp>
      <p:sp>
        <p:nvSpPr>
          <p:cNvPr id="30" name="object 13"/>
          <p:cNvSpPr/>
          <p:nvPr/>
        </p:nvSpPr>
        <p:spPr>
          <a:xfrm>
            <a:off x="152400" y="5867400"/>
            <a:ext cx="1334134" cy="762000"/>
          </a:xfrm>
          <a:prstGeom prst="rect">
            <a:avLst/>
          </a:prstGeom>
          <a:blipFill>
            <a:blip r:embed="rId5" cstate="print"/>
            <a:stretch>
              <a:fillRect/>
            </a:stretch>
          </a:blipFill>
        </p:spPr>
        <p:txBody>
          <a:bodyPr wrap="square" lIns="0" tIns="0" rIns="0" bIns="0" rtlCol="0"/>
          <a:lstStyle/>
          <a:p>
            <a:endParaRPr/>
          </a:p>
        </p:txBody>
      </p:sp>
      <p:sp>
        <p:nvSpPr>
          <p:cNvPr id="31" name="object 13"/>
          <p:cNvSpPr/>
          <p:nvPr/>
        </p:nvSpPr>
        <p:spPr>
          <a:xfrm>
            <a:off x="304800" y="4953000"/>
            <a:ext cx="1334134" cy="762000"/>
          </a:xfrm>
          <a:prstGeom prst="rect">
            <a:avLst/>
          </a:prstGeom>
          <a:blipFill>
            <a:blip r:embed="rId5" cstate="print"/>
            <a:stretch>
              <a:fillRect/>
            </a:stretch>
          </a:blipFill>
        </p:spPr>
        <p:txBody>
          <a:bodyPr wrap="square" lIns="0" tIns="0" rIns="0" bIns="0" rtlCol="0"/>
          <a:lstStyle/>
          <a:p>
            <a:endParaRPr/>
          </a:p>
        </p:txBody>
      </p:sp>
      <p:sp>
        <p:nvSpPr>
          <p:cNvPr id="32" name="31 Metin kutusu"/>
          <p:cNvSpPr txBox="1"/>
          <p:nvPr/>
        </p:nvSpPr>
        <p:spPr>
          <a:xfrm>
            <a:off x="304800" y="5029200"/>
            <a:ext cx="1219200" cy="646331"/>
          </a:xfrm>
          <a:prstGeom prst="rect">
            <a:avLst/>
          </a:prstGeom>
          <a:noFill/>
        </p:spPr>
        <p:txBody>
          <a:bodyPr wrap="square" rtlCol="0">
            <a:spAutoFit/>
          </a:bodyPr>
          <a:lstStyle/>
          <a:p>
            <a:pPr algn="ctr"/>
            <a:r>
              <a:rPr lang="tr-TR" dirty="0" smtClean="0">
                <a:solidFill>
                  <a:schemeClr val="accent2">
                    <a:lumMod val="75000"/>
                  </a:schemeClr>
                </a:solidFill>
              </a:rPr>
              <a:t>BES Kesintisi</a:t>
            </a:r>
            <a:endParaRPr lang="tr-TR"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sz="quarter" idx="1"/>
          </p:nvPr>
        </p:nvSpPr>
        <p:spPr>
          <a:xfrm>
            <a:off x="440066" y="1309878"/>
            <a:ext cx="8246733" cy="5243322"/>
          </a:xfrm>
        </p:spPr>
        <p:txBody>
          <a:bodyPr/>
          <a:lstStyle/>
          <a:p>
            <a:endParaRPr lang="tr-TR" dirty="0"/>
          </a:p>
        </p:txBody>
      </p:sp>
      <p:pic>
        <p:nvPicPr>
          <p:cNvPr id="6146" name="Picture 2" descr="Ä°NÅAAT MÃHENDÄ°S RESÄ°M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1" y="808674"/>
            <a:ext cx="3413760" cy="18583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RAZÄ°DE ÃALIÅAN GÃREVLÄ° RESMÄ°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903923"/>
            <a:ext cx="3865892" cy="145827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ARKTA KONTROL GÃREVLÄ°SÄ° RESMÄ° ile ilgili gÃ¶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617" y="2788920"/>
            <a:ext cx="2800983" cy="13335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barajda Ã§alÄ±Åan mÃ¼hendisleri RESMÄ° ile ilgili gÃ¶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7746" y="2533650"/>
            <a:ext cx="2181854" cy="16383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KARAYOLU Ä°NÅAATI RESMÄ°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12" descr="KARAYOLU Ä°NÅAATI RESMÄ°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14" descr="KARAYOLU Ä°NÅAATI RESMÄ°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59" name="Picture 15" descr="C:\Users\EGE\Desktop\RESİ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5700" y="2795028"/>
            <a:ext cx="1932946" cy="134077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7" descr="OFÄ°S ÃALIÅANI RESMÄ° ile ilgili gÃ¶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162" name="Picture 18" descr="C:\Users\EGE\Desktop\RESİ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9073" y="4417349"/>
            <a:ext cx="3810000" cy="2176201"/>
          </a:xfrm>
          <a:prstGeom prst="rect">
            <a:avLst/>
          </a:prstGeom>
          <a:noFill/>
          <a:extLst>
            <a:ext uri="{909E8E84-426E-40DD-AFC4-6F175D3DCCD1}">
              <a14:hiddenFill xmlns:a14="http://schemas.microsoft.com/office/drawing/2010/main">
                <a:solidFill>
                  <a:srgbClr val="FFFFFF"/>
                </a:solidFill>
              </a14:hiddenFill>
            </a:ext>
          </a:extLst>
        </p:spPr>
      </p:pic>
      <p:sp>
        <p:nvSpPr>
          <p:cNvPr id="8" name="Çarpma 7"/>
          <p:cNvSpPr/>
          <p:nvPr/>
        </p:nvSpPr>
        <p:spPr>
          <a:xfrm>
            <a:off x="2895600" y="5029200"/>
            <a:ext cx="2895600" cy="1676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cxnSp>
        <p:nvCxnSpPr>
          <p:cNvPr id="16" name="15 Düz Bağlayıcı"/>
          <p:cNvCxnSpPr/>
          <p:nvPr/>
        </p:nvCxnSpPr>
        <p:spPr>
          <a:xfrm>
            <a:off x="4572000" y="57150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13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15962"/>
          </a:xfrm>
        </p:spPr>
        <p:txBody>
          <a:bodyPr/>
          <a:lstStyle/>
          <a:p>
            <a:pPr algn="ctr"/>
            <a:r>
              <a:rPr lang="tr-TR" b="1" dirty="0" smtClean="0">
                <a:solidFill>
                  <a:schemeClr val="accent2">
                    <a:lumMod val="50000"/>
                  </a:schemeClr>
                </a:solidFill>
              </a:rPr>
              <a:t>GENEL BİLGİ / akademik</a:t>
            </a:r>
            <a:endParaRPr lang="tr-TR" b="1" dirty="0">
              <a:solidFill>
                <a:schemeClr val="accent2">
                  <a:lumMod val="50000"/>
                </a:schemeClr>
              </a:solidFill>
            </a:endParaRPr>
          </a:p>
        </p:txBody>
      </p:sp>
      <p:sp>
        <p:nvSpPr>
          <p:cNvPr id="3" name="İçerik Yer Tutucusu 2"/>
          <p:cNvSpPr>
            <a:spLocks noGrp="1"/>
          </p:cNvSpPr>
          <p:nvPr>
            <p:ph sz="quarter" idx="1"/>
          </p:nvPr>
        </p:nvSpPr>
        <p:spPr>
          <a:xfrm>
            <a:off x="457200" y="1143000"/>
            <a:ext cx="7467600" cy="5330952"/>
          </a:xfrm>
        </p:spPr>
        <p:txBody>
          <a:bodyPr>
            <a:normAutofit fontScale="92500"/>
          </a:bodyPr>
          <a:lstStyle/>
          <a:p>
            <a:pPr algn="just">
              <a:buFont typeface="Wingdings" panose="05000000000000000000" pitchFamily="2" charset="2"/>
              <a:buChar char="Ø"/>
            </a:pPr>
            <a:r>
              <a:rPr lang="tr-TR" sz="2100" spc="-5" dirty="0">
                <a:solidFill>
                  <a:schemeClr val="accent2">
                    <a:lumMod val="75000"/>
                  </a:schemeClr>
                </a:solidFill>
                <a:latin typeface="Times New Roman"/>
                <a:cs typeface="Times New Roman"/>
              </a:rPr>
              <a:t>Öğretim elemanlarının ise </a:t>
            </a:r>
            <a:r>
              <a:rPr lang="tr-TR" sz="2100" spc="-5" dirty="0" smtClean="0">
                <a:solidFill>
                  <a:schemeClr val="accent2">
                    <a:lumMod val="75000"/>
                  </a:schemeClr>
                </a:solidFill>
                <a:latin typeface="Times New Roman"/>
                <a:cs typeface="Times New Roman"/>
              </a:rPr>
              <a:t>maaş ödeme unsurları genel olarak</a:t>
            </a:r>
            <a:r>
              <a:rPr lang="tr-TR" sz="2100" spc="-5" dirty="0">
                <a:solidFill>
                  <a:schemeClr val="accent2">
                    <a:lumMod val="75000"/>
                  </a:schemeClr>
                </a:solidFill>
                <a:latin typeface="Times New Roman"/>
                <a:cs typeface="Times New Roman"/>
              </a:rPr>
              <a:t>; 2914 sayılı  Yükseköğretim Personel Kanunu ile </a:t>
            </a:r>
            <a:r>
              <a:rPr lang="tr-TR" sz="2100" dirty="0">
                <a:solidFill>
                  <a:schemeClr val="accent2">
                    <a:lumMod val="75000"/>
                  </a:schemeClr>
                </a:solidFill>
                <a:latin typeface="Times New Roman"/>
                <a:cs typeface="Times New Roman"/>
              </a:rPr>
              <a:t>375 </a:t>
            </a:r>
            <a:r>
              <a:rPr lang="tr-TR" sz="2100" spc="-5" dirty="0">
                <a:solidFill>
                  <a:schemeClr val="accent2">
                    <a:lumMod val="75000"/>
                  </a:schemeClr>
                </a:solidFill>
                <a:latin typeface="Times New Roman"/>
                <a:cs typeface="Times New Roman"/>
              </a:rPr>
              <a:t>sayılı Kanun </a:t>
            </a:r>
            <a:r>
              <a:rPr lang="tr-TR" sz="2100" spc="-10" dirty="0">
                <a:solidFill>
                  <a:schemeClr val="accent2">
                    <a:lumMod val="75000"/>
                  </a:schemeClr>
                </a:solidFill>
                <a:latin typeface="Times New Roman"/>
                <a:cs typeface="Times New Roman"/>
              </a:rPr>
              <a:t>Hükümde  Kararname </a:t>
            </a:r>
            <a:r>
              <a:rPr lang="tr-TR" sz="2100" dirty="0">
                <a:solidFill>
                  <a:schemeClr val="accent2">
                    <a:lumMod val="75000"/>
                  </a:schemeClr>
                </a:solidFill>
                <a:latin typeface="Times New Roman"/>
                <a:cs typeface="Times New Roman"/>
              </a:rPr>
              <a:t>ve </a:t>
            </a:r>
            <a:r>
              <a:rPr lang="tr-TR" sz="2100" spc="-5" dirty="0">
                <a:solidFill>
                  <a:schemeClr val="accent2">
                    <a:lumMod val="75000"/>
                  </a:schemeClr>
                </a:solidFill>
                <a:latin typeface="Times New Roman"/>
                <a:cs typeface="Times New Roman"/>
              </a:rPr>
              <a:t>diğer ilgili mevzuatta</a:t>
            </a:r>
            <a:r>
              <a:rPr lang="tr-TR" sz="2100" spc="105" dirty="0">
                <a:solidFill>
                  <a:schemeClr val="accent2">
                    <a:lumMod val="75000"/>
                  </a:schemeClr>
                </a:solidFill>
                <a:latin typeface="Times New Roman"/>
                <a:cs typeface="Times New Roman"/>
              </a:rPr>
              <a:t> </a:t>
            </a:r>
            <a:r>
              <a:rPr lang="tr-TR" sz="2100" spc="-55" dirty="0">
                <a:solidFill>
                  <a:schemeClr val="accent2">
                    <a:lumMod val="75000"/>
                  </a:schemeClr>
                </a:solidFill>
                <a:latin typeface="Times New Roman"/>
                <a:cs typeface="Times New Roman"/>
              </a:rPr>
              <a:t>düzenlenmiştir</a:t>
            </a:r>
            <a:r>
              <a:rPr lang="tr-TR" sz="2100" spc="-55" dirty="0" smtClean="0">
                <a:solidFill>
                  <a:schemeClr val="accent2">
                    <a:lumMod val="75000"/>
                  </a:schemeClr>
                </a:solidFill>
                <a:latin typeface="Times New Roman"/>
                <a:cs typeface="Times New Roman"/>
              </a:rPr>
              <a:t>.</a:t>
            </a:r>
          </a:p>
          <a:p>
            <a:pPr marL="0" indent="0" algn="just">
              <a:buNone/>
            </a:pPr>
            <a:endParaRPr lang="tr-TR" sz="2100" spc="-55" dirty="0" smtClean="0">
              <a:solidFill>
                <a:schemeClr val="accent2">
                  <a:lumMod val="75000"/>
                </a:schemeClr>
              </a:solidFill>
              <a:latin typeface="Times New Roman"/>
              <a:cs typeface="Times New Roman"/>
            </a:endParaRPr>
          </a:p>
          <a:p>
            <a:pPr algn="just">
              <a:lnSpc>
                <a:spcPts val="2570"/>
              </a:lnSpc>
              <a:spcBef>
                <a:spcPts val="95"/>
              </a:spcBef>
              <a:buFont typeface="Wingdings" panose="05000000000000000000" pitchFamily="2" charset="2"/>
              <a:buChar char="Ø"/>
              <a:tabLst>
                <a:tab pos="1481455" algn="l"/>
                <a:tab pos="2639695" algn="l"/>
                <a:tab pos="3688079" algn="l"/>
                <a:tab pos="5010150" algn="l"/>
              </a:tabLst>
            </a:pPr>
            <a:r>
              <a:rPr lang="tr-TR" sz="2100" spc="-55" dirty="0" smtClean="0">
                <a:solidFill>
                  <a:schemeClr val="accent2">
                    <a:lumMod val="75000"/>
                  </a:schemeClr>
                </a:solidFill>
                <a:latin typeface="Times New Roman"/>
                <a:cs typeface="Times New Roman"/>
              </a:rPr>
              <a:t>Öğretim elamanları, öğretim üyeleri (</a:t>
            </a:r>
            <a:r>
              <a:rPr lang="tr-TR" sz="2000" spc="-5" dirty="0" smtClean="0">
                <a:solidFill>
                  <a:schemeClr val="accent2">
                    <a:lumMod val="75000"/>
                  </a:schemeClr>
                </a:solidFill>
                <a:latin typeface="Times New Roman"/>
                <a:cs typeface="Times New Roman"/>
              </a:rPr>
              <a:t>profesör, d</a:t>
            </a:r>
            <a:r>
              <a:rPr lang="tr-TR" sz="2000" dirty="0" smtClean="0">
                <a:solidFill>
                  <a:schemeClr val="accent2">
                    <a:lumMod val="75000"/>
                  </a:schemeClr>
                </a:solidFill>
                <a:latin typeface="Times New Roman"/>
                <a:cs typeface="Times New Roman"/>
              </a:rPr>
              <a:t>o</a:t>
            </a:r>
            <a:r>
              <a:rPr lang="tr-TR" sz="2000" spc="-5" dirty="0" smtClean="0">
                <a:solidFill>
                  <a:schemeClr val="accent2">
                    <a:lumMod val="75000"/>
                  </a:schemeClr>
                </a:solidFill>
                <a:latin typeface="Times New Roman"/>
                <a:cs typeface="Times New Roman"/>
              </a:rPr>
              <a:t>çent, doktor öğretim üyesi) öğretim görevlileri </a:t>
            </a:r>
            <a:r>
              <a:rPr lang="tr-TR" sz="2000" dirty="0" smtClean="0">
                <a:solidFill>
                  <a:schemeClr val="accent2">
                    <a:lumMod val="75000"/>
                  </a:schemeClr>
                </a:solidFill>
                <a:latin typeface="Times New Roman"/>
                <a:cs typeface="Times New Roman"/>
              </a:rPr>
              <a:t>ve araştırma görevlilerinden oluşmaktadır.</a:t>
            </a:r>
          </a:p>
          <a:p>
            <a:pPr algn="just">
              <a:lnSpc>
                <a:spcPts val="2570"/>
              </a:lnSpc>
              <a:spcBef>
                <a:spcPts val="95"/>
              </a:spcBef>
              <a:tabLst>
                <a:tab pos="1481455" algn="l"/>
                <a:tab pos="2639695" algn="l"/>
                <a:tab pos="3688079" algn="l"/>
                <a:tab pos="5010150" algn="l"/>
              </a:tabLst>
            </a:pPr>
            <a:endParaRPr lang="tr-TR" sz="2000" dirty="0">
              <a:solidFill>
                <a:schemeClr val="accent2">
                  <a:lumMod val="75000"/>
                </a:schemeClr>
              </a:solidFill>
              <a:latin typeface="Times New Roman"/>
              <a:cs typeface="Times New Roman"/>
            </a:endParaRPr>
          </a:p>
          <a:p>
            <a:pPr algn="just">
              <a:buFont typeface="Wingdings" panose="05000000000000000000" pitchFamily="2" charset="2"/>
              <a:buChar char="Ø"/>
            </a:pPr>
            <a:r>
              <a:rPr lang="tr-TR" sz="2100" spc="-5" dirty="0" smtClean="0">
                <a:solidFill>
                  <a:schemeClr val="accent2">
                    <a:lumMod val="75000"/>
                  </a:schemeClr>
                </a:solidFill>
                <a:latin typeface="Times New Roman"/>
                <a:cs typeface="Times New Roman"/>
              </a:rPr>
              <a:t>Öğretim elemanlarının akademik maaş unsurları </a:t>
            </a:r>
            <a:r>
              <a:rPr lang="tr-TR" sz="2100" b="1" spc="-5" dirty="0" smtClean="0">
                <a:solidFill>
                  <a:schemeClr val="accent2">
                    <a:lumMod val="75000"/>
                  </a:schemeClr>
                </a:solidFill>
                <a:latin typeface="Times New Roman"/>
                <a:cs typeface="Times New Roman"/>
              </a:rPr>
              <a:t>unvana </a:t>
            </a:r>
            <a:r>
              <a:rPr lang="tr-TR" sz="2100" b="1" spc="-5" dirty="0">
                <a:solidFill>
                  <a:schemeClr val="accent2">
                    <a:lumMod val="75000"/>
                  </a:schemeClr>
                </a:solidFill>
                <a:latin typeface="Times New Roman"/>
                <a:cs typeface="Times New Roman"/>
              </a:rPr>
              <a:t>göre </a:t>
            </a:r>
            <a:r>
              <a:rPr lang="tr-TR" sz="2100" spc="-70" dirty="0" smtClean="0">
                <a:solidFill>
                  <a:schemeClr val="accent2">
                    <a:lumMod val="75000"/>
                  </a:schemeClr>
                </a:solidFill>
                <a:latin typeface="Times New Roman"/>
                <a:cs typeface="Times New Roman"/>
              </a:rPr>
              <a:t>belirlenmiş  </a:t>
            </a:r>
            <a:r>
              <a:rPr lang="tr-TR" sz="2100" dirty="0">
                <a:solidFill>
                  <a:schemeClr val="accent2">
                    <a:lumMod val="75000"/>
                  </a:schemeClr>
                </a:solidFill>
                <a:latin typeface="Times New Roman"/>
                <a:cs typeface="Times New Roman"/>
              </a:rPr>
              <a:t>olup, </a:t>
            </a:r>
            <a:r>
              <a:rPr lang="tr-TR" sz="2100" spc="-5" dirty="0">
                <a:solidFill>
                  <a:schemeClr val="accent2">
                    <a:lumMod val="75000"/>
                  </a:schemeClr>
                </a:solidFill>
                <a:latin typeface="Times New Roman"/>
                <a:cs typeface="Times New Roman"/>
              </a:rPr>
              <a:t>buna göre Öğretim elemanlarının </a:t>
            </a:r>
            <a:r>
              <a:rPr lang="tr-TR" sz="2100" spc="-5" dirty="0" smtClean="0">
                <a:solidFill>
                  <a:schemeClr val="accent2">
                    <a:lumMod val="75000"/>
                  </a:schemeClr>
                </a:solidFill>
                <a:latin typeface="Times New Roman"/>
                <a:cs typeface="Times New Roman"/>
              </a:rPr>
              <a:t>maaş </a:t>
            </a:r>
            <a:r>
              <a:rPr lang="tr-TR" sz="2100" spc="-5" dirty="0">
                <a:solidFill>
                  <a:schemeClr val="accent2">
                    <a:lumMod val="75000"/>
                  </a:schemeClr>
                </a:solidFill>
                <a:latin typeface="Times New Roman"/>
                <a:cs typeface="Times New Roman"/>
              </a:rPr>
              <a:t>ödeme unsurları </a:t>
            </a:r>
            <a:r>
              <a:rPr lang="tr-TR" sz="2100" spc="-5" dirty="0" smtClean="0">
                <a:solidFill>
                  <a:schemeClr val="accent2">
                    <a:lumMod val="75000"/>
                  </a:schemeClr>
                </a:solidFill>
                <a:latin typeface="Times New Roman"/>
                <a:cs typeface="Times New Roman"/>
              </a:rPr>
              <a:t> </a:t>
            </a:r>
            <a:r>
              <a:rPr lang="tr-TR" sz="2100" spc="-5" dirty="0">
                <a:solidFill>
                  <a:schemeClr val="accent2">
                    <a:lumMod val="75000"/>
                  </a:schemeClr>
                </a:solidFill>
                <a:latin typeface="Times New Roman"/>
                <a:cs typeface="Times New Roman"/>
              </a:rPr>
              <a:t>genel  olarak; </a:t>
            </a:r>
            <a:r>
              <a:rPr lang="tr-TR" sz="2100" spc="-5" dirty="0" smtClean="0">
                <a:solidFill>
                  <a:schemeClr val="accent2">
                    <a:lumMod val="75000"/>
                  </a:schemeClr>
                </a:solidFill>
                <a:latin typeface="Times New Roman"/>
                <a:cs typeface="Times New Roman"/>
              </a:rPr>
              <a:t>gösterge </a:t>
            </a:r>
            <a:r>
              <a:rPr lang="tr-TR" sz="2100" dirty="0">
                <a:solidFill>
                  <a:schemeClr val="accent2">
                    <a:lumMod val="75000"/>
                  </a:schemeClr>
                </a:solidFill>
                <a:latin typeface="Times New Roman"/>
                <a:cs typeface="Times New Roman"/>
              </a:rPr>
              <a:t>aylığı, </a:t>
            </a:r>
            <a:r>
              <a:rPr lang="tr-TR" sz="2100" spc="-10" dirty="0">
                <a:solidFill>
                  <a:schemeClr val="accent2">
                    <a:lumMod val="75000"/>
                  </a:schemeClr>
                </a:solidFill>
                <a:latin typeface="Times New Roman"/>
                <a:cs typeface="Times New Roman"/>
              </a:rPr>
              <a:t>ek </a:t>
            </a:r>
            <a:r>
              <a:rPr lang="tr-TR" sz="2100" spc="-5" dirty="0">
                <a:solidFill>
                  <a:schemeClr val="accent2">
                    <a:lumMod val="75000"/>
                  </a:schemeClr>
                </a:solidFill>
                <a:latin typeface="Times New Roman"/>
                <a:cs typeface="Times New Roman"/>
              </a:rPr>
              <a:t>gösterge aylığı, taban </a:t>
            </a:r>
            <a:r>
              <a:rPr lang="tr-TR" sz="2100" dirty="0">
                <a:solidFill>
                  <a:schemeClr val="accent2">
                    <a:lumMod val="75000"/>
                  </a:schemeClr>
                </a:solidFill>
                <a:latin typeface="Times New Roman"/>
                <a:cs typeface="Times New Roman"/>
              </a:rPr>
              <a:t>aylığı, </a:t>
            </a:r>
            <a:r>
              <a:rPr lang="tr-TR" sz="2100" spc="-5" dirty="0">
                <a:solidFill>
                  <a:schemeClr val="accent2">
                    <a:lumMod val="75000"/>
                  </a:schemeClr>
                </a:solidFill>
                <a:latin typeface="Times New Roman"/>
                <a:cs typeface="Times New Roman"/>
              </a:rPr>
              <a:t>kıdem aylığı,  üniversite ödeneği, eğitim </a:t>
            </a:r>
            <a:r>
              <a:rPr lang="tr-TR" sz="2100" dirty="0">
                <a:solidFill>
                  <a:schemeClr val="accent2">
                    <a:lumMod val="75000"/>
                  </a:schemeClr>
                </a:solidFill>
                <a:latin typeface="Times New Roman"/>
                <a:cs typeface="Times New Roman"/>
              </a:rPr>
              <a:t>ve </a:t>
            </a:r>
            <a:r>
              <a:rPr lang="tr-TR" sz="2100" spc="-5" dirty="0">
                <a:solidFill>
                  <a:schemeClr val="accent2">
                    <a:lumMod val="75000"/>
                  </a:schemeClr>
                </a:solidFill>
                <a:latin typeface="Times New Roman"/>
                <a:cs typeface="Times New Roman"/>
              </a:rPr>
              <a:t>öğretim ödeneği, idari görev ödeneği,  </a:t>
            </a:r>
            <a:r>
              <a:rPr lang="tr-TR" sz="2100" spc="-80" dirty="0" smtClean="0">
                <a:solidFill>
                  <a:schemeClr val="accent2">
                    <a:lumMod val="75000"/>
                  </a:schemeClr>
                </a:solidFill>
                <a:latin typeface="Times New Roman"/>
                <a:cs typeface="Times New Roman"/>
              </a:rPr>
              <a:t>geliştirme </a:t>
            </a:r>
            <a:r>
              <a:rPr lang="tr-TR" sz="2100" spc="-5" dirty="0">
                <a:solidFill>
                  <a:schemeClr val="accent2">
                    <a:lumMod val="75000"/>
                  </a:schemeClr>
                </a:solidFill>
                <a:latin typeface="Times New Roman"/>
                <a:cs typeface="Times New Roman"/>
              </a:rPr>
              <a:t>ödeneği, </a:t>
            </a:r>
            <a:r>
              <a:rPr lang="tr-TR" sz="2100" spc="-10" dirty="0">
                <a:solidFill>
                  <a:schemeClr val="accent2">
                    <a:lumMod val="75000"/>
                  </a:schemeClr>
                </a:solidFill>
                <a:latin typeface="Times New Roman"/>
                <a:cs typeface="Times New Roman"/>
              </a:rPr>
              <a:t>makam </a:t>
            </a:r>
            <a:r>
              <a:rPr lang="tr-TR" sz="2100" spc="-5" dirty="0">
                <a:solidFill>
                  <a:schemeClr val="accent2">
                    <a:lumMod val="75000"/>
                  </a:schemeClr>
                </a:solidFill>
                <a:latin typeface="Times New Roman"/>
                <a:cs typeface="Times New Roman"/>
              </a:rPr>
              <a:t>tazminatı, temsil tazminatı, görev tazminatı,  ek ödeme, </a:t>
            </a:r>
            <a:r>
              <a:rPr lang="tr-TR" sz="2100" spc="-5" dirty="0" smtClean="0">
                <a:solidFill>
                  <a:schemeClr val="accent2">
                    <a:lumMod val="75000"/>
                  </a:schemeClr>
                </a:solidFill>
                <a:latin typeface="Times New Roman"/>
                <a:cs typeface="Times New Roman"/>
              </a:rPr>
              <a:t>yüksek </a:t>
            </a:r>
            <a:r>
              <a:rPr lang="tr-TR" sz="2100" spc="-5" dirty="0">
                <a:solidFill>
                  <a:schemeClr val="accent2">
                    <a:lumMod val="75000"/>
                  </a:schemeClr>
                </a:solidFill>
                <a:latin typeface="Times New Roman"/>
                <a:cs typeface="Times New Roman"/>
              </a:rPr>
              <a:t>öğretim tazminatı, </a:t>
            </a:r>
            <a:r>
              <a:rPr lang="tr-TR" sz="2100" spc="-5" dirty="0" smtClean="0">
                <a:solidFill>
                  <a:schemeClr val="accent2">
                    <a:lumMod val="75000"/>
                  </a:schemeClr>
                </a:solidFill>
                <a:latin typeface="Times New Roman"/>
                <a:cs typeface="Times New Roman"/>
              </a:rPr>
              <a:t>akademik teşvik ödeneği, </a:t>
            </a:r>
            <a:r>
              <a:rPr lang="tr-TR" sz="2100" spc="-5" dirty="0">
                <a:solidFill>
                  <a:schemeClr val="accent2">
                    <a:lumMod val="75000"/>
                  </a:schemeClr>
                </a:solidFill>
                <a:latin typeface="Times New Roman"/>
                <a:cs typeface="Times New Roman"/>
              </a:rPr>
              <a:t>yabancı dil </a:t>
            </a:r>
            <a:r>
              <a:rPr lang="tr-TR" sz="2100" spc="-5" dirty="0" smtClean="0">
                <a:solidFill>
                  <a:schemeClr val="accent2">
                    <a:lumMod val="75000"/>
                  </a:schemeClr>
                </a:solidFill>
                <a:latin typeface="Times New Roman"/>
                <a:cs typeface="Times New Roman"/>
              </a:rPr>
              <a:t>tazminatı, </a:t>
            </a:r>
            <a:r>
              <a:rPr lang="tr-TR" sz="2000" spc="-5" dirty="0">
                <a:solidFill>
                  <a:srgbClr val="006FC0"/>
                </a:solidFill>
                <a:latin typeface="Times New Roman"/>
                <a:cs typeface="Times New Roman"/>
              </a:rPr>
              <a:t>toplu sözleşme ikramiyesi(sendika ödeneği) </a:t>
            </a:r>
            <a:r>
              <a:rPr lang="tr-TR" sz="2100" dirty="0" smtClean="0">
                <a:solidFill>
                  <a:schemeClr val="accent2">
                    <a:lumMod val="75000"/>
                  </a:schemeClr>
                </a:solidFill>
                <a:latin typeface="Times New Roman"/>
                <a:cs typeface="Times New Roman"/>
              </a:rPr>
              <a:t>ve </a:t>
            </a:r>
            <a:r>
              <a:rPr lang="tr-TR" sz="2100" spc="-5" dirty="0">
                <a:solidFill>
                  <a:schemeClr val="accent2">
                    <a:lumMod val="75000"/>
                  </a:schemeClr>
                </a:solidFill>
                <a:latin typeface="Times New Roman"/>
                <a:cs typeface="Times New Roman"/>
              </a:rPr>
              <a:t>aile  yardımı ödeneği gibi unsurlardan</a:t>
            </a:r>
            <a:r>
              <a:rPr lang="tr-TR" sz="2100" spc="35" dirty="0">
                <a:solidFill>
                  <a:schemeClr val="accent2">
                    <a:lumMod val="75000"/>
                  </a:schemeClr>
                </a:solidFill>
                <a:latin typeface="Times New Roman"/>
                <a:cs typeface="Times New Roman"/>
              </a:rPr>
              <a:t> </a:t>
            </a:r>
            <a:r>
              <a:rPr lang="tr-TR" sz="2100" spc="-60" dirty="0" smtClean="0">
                <a:solidFill>
                  <a:schemeClr val="accent2">
                    <a:lumMod val="75000"/>
                  </a:schemeClr>
                </a:solidFill>
                <a:latin typeface="Times New Roman"/>
                <a:cs typeface="Times New Roman"/>
              </a:rPr>
              <a:t>oluşmaktadır</a:t>
            </a:r>
            <a:r>
              <a:rPr lang="tr-TR" sz="2100" spc="-60" dirty="0">
                <a:solidFill>
                  <a:schemeClr val="accent2">
                    <a:lumMod val="75000"/>
                  </a:schemeClr>
                </a:solidFill>
                <a:latin typeface="Times New Roman"/>
                <a:cs typeface="Times New Roman"/>
              </a:rPr>
              <a:t>.</a:t>
            </a:r>
            <a:endParaRPr lang="tr-TR" sz="2100" dirty="0">
              <a:solidFill>
                <a:schemeClr val="accent2">
                  <a:lumMod val="75000"/>
                </a:schemeClr>
              </a:solidFill>
              <a:latin typeface="Times New Roman"/>
              <a:cs typeface="Times New Roman"/>
            </a:endParaRPr>
          </a:p>
          <a:p>
            <a:pPr marL="0" indent="0">
              <a:buNone/>
            </a:pPr>
            <a:endParaRPr lang="tr-TR" sz="3600" dirty="0">
              <a:latin typeface="Times New Roman"/>
              <a:cs typeface="Times New Roman"/>
            </a:endParaRPr>
          </a:p>
          <a:p>
            <a:endParaRPr lang="tr-TR" dirty="0"/>
          </a:p>
        </p:txBody>
      </p:sp>
    </p:spTree>
    <p:extLst>
      <p:ext uri="{BB962C8B-B14F-4D97-AF65-F5344CB8AC3E}">
        <p14:creationId xmlns:p14="http://schemas.microsoft.com/office/powerpoint/2010/main" val="1341517203"/>
      </p:ext>
    </p:extLst>
  </p:cSld>
  <p:clrMapOvr>
    <a:masterClrMapping/>
  </p:clrMapOvr>
  <p:transition>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487362"/>
          </a:xfrm>
        </p:spPr>
        <p:txBody>
          <a:bodyPr>
            <a:normAutofit fontScale="90000"/>
          </a:bodyPr>
          <a:lstStyle/>
          <a:p>
            <a:pPr algn="ctr"/>
            <a:r>
              <a:rPr lang="tr-TR" b="1" spc="-5" dirty="0" smtClean="0">
                <a:solidFill>
                  <a:schemeClr val="accent2">
                    <a:lumMod val="50000"/>
                  </a:schemeClr>
                </a:solidFill>
              </a:rPr>
              <a:t>TAZMİNATLAR / arazi tazminatı</a:t>
            </a:r>
            <a:endParaRPr lang="tr-TR" b="1" dirty="0"/>
          </a:p>
        </p:txBody>
      </p:sp>
      <p:sp>
        <p:nvSpPr>
          <p:cNvPr id="3" name="2 İçerik Yer Tutucusu"/>
          <p:cNvSpPr>
            <a:spLocks noGrp="1"/>
          </p:cNvSpPr>
          <p:nvPr>
            <p:ph sz="quarter" idx="1"/>
          </p:nvPr>
        </p:nvSpPr>
        <p:spPr>
          <a:xfrm>
            <a:off x="228600" y="762000"/>
            <a:ext cx="8686800" cy="5867400"/>
          </a:xfrm>
        </p:spPr>
        <p:txBody>
          <a:bodyPr>
            <a:normAutofit/>
          </a:bodyPr>
          <a:lstStyle/>
          <a:p>
            <a:pPr algn="just">
              <a:buNone/>
            </a:pPr>
            <a:r>
              <a:rPr lang="tr-TR" sz="1400" dirty="0" smtClean="0">
                <a:solidFill>
                  <a:srgbClr val="FF0000"/>
                </a:solidFill>
                <a:latin typeface="Times New Roman" pitchFamily="18" charset="0"/>
                <a:cs typeface="Times New Roman" pitchFamily="18" charset="0"/>
              </a:rPr>
              <a:t>Arazi Tazminatı;</a:t>
            </a:r>
            <a:r>
              <a:rPr lang="tr-TR" sz="1400" dirty="0" smtClean="0">
                <a:latin typeface="Times New Roman" pitchFamily="18" charset="0"/>
                <a:cs typeface="Times New Roman" pitchFamily="18" charset="0"/>
              </a:rPr>
              <a:t> </a:t>
            </a:r>
            <a:r>
              <a:rPr lang="tr-TR" sz="1400" dirty="0" smtClean="0">
                <a:solidFill>
                  <a:schemeClr val="accent2">
                    <a:lumMod val="75000"/>
                  </a:schemeClr>
                </a:solidFill>
                <a:latin typeface="Times New Roman" pitchFamily="18" charset="0"/>
                <a:cs typeface="Times New Roman" pitchFamily="18" charset="0"/>
              </a:rPr>
              <a:t>Zam ve tazminatları belirleyen </a:t>
            </a:r>
            <a:r>
              <a:rPr lang="tr-TR" sz="1400" u="sng" dirty="0" smtClean="0">
                <a:solidFill>
                  <a:schemeClr val="accent2">
                    <a:lumMod val="75000"/>
                  </a:schemeClr>
                </a:solidFill>
                <a:latin typeface="Times New Roman" pitchFamily="18" charset="0"/>
                <a:cs typeface="Times New Roman" pitchFamily="18" charset="0"/>
              </a:rPr>
              <a:t>2006/10344sayılı Kararnamenin </a:t>
            </a:r>
            <a:r>
              <a:rPr lang="tr-TR" sz="1400" dirty="0" smtClean="0">
                <a:solidFill>
                  <a:schemeClr val="accent2">
                    <a:lumMod val="75000"/>
                  </a:schemeClr>
                </a:solidFill>
                <a:latin typeface="Times New Roman" pitchFamily="18" charset="0"/>
                <a:cs typeface="Times New Roman" pitchFamily="18" charset="0"/>
              </a:rPr>
              <a:t>II sayılı cetvelin (E ) teknik hizmetler bölümünün 6’ncı fıkrasında "Teknik Hizmetler Sınıfına ait kadrolarda bulunan personelden; </a:t>
            </a:r>
            <a:r>
              <a:rPr lang="tr-TR" sz="1400" b="1" dirty="0" smtClean="0">
                <a:solidFill>
                  <a:schemeClr val="accent2">
                    <a:lumMod val="75000"/>
                  </a:schemeClr>
                </a:solidFill>
                <a:latin typeface="Times New Roman" pitchFamily="18" charset="0"/>
                <a:cs typeface="Times New Roman" pitchFamily="18" charset="0"/>
              </a:rPr>
              <a:t>büro, atölye, ısı santralı, laboratuar, tesis (sosyal tesisler dahil), işletme, fabrika ve hizmet binaları dışında olmak şartıyla arazi, şantiye, inşaat, baraj, park, bahçe, maden, açık alanlarda kurulu tarım ve hayvancılık uygulama birimleri ve yol gibi açık çalışma mahallerinde fiilen çalışanlara</a:t>
            </a:r>
            <a:r>
              <a:rPr lang="tr-TR" sz="1400" dirty="0" smtClean="0">
                <a:solidFill>
                  <a:schemeClr val="accent2">
                    <a:lumMod val="75000"/>
                  </a:schemeClr>
                </a:solidFill>
                <a:latin typeface="Times New Roman" pitchFamily="18" charset="0"/>
                <a:cs typeface="Times New Roman" pitchFamily="18" charset="0"/>
              </a:rPr>
              <a:t>, </a:t>
            </a:r>
            <a:r>
              <a:rPr lang="tr-TR" sz="1400" b="1" dirty="0" smtClean="0">
                <a:solidFill>
                  <a:schemeClr val="accent2">
                    <a:lumMod val="75000"/>
                  </a:schemeClr>
                </a:solidFill>
                <a:latin typeface="Times New Roman" pitchFamily="18" charset="0"/>
                <a:cs typeface="Times New Roman" pitchFamily="18" charset="0"/>
              </a:rPr>
              <a:t>çalışılan her gün</a:t>
            </a:r>
            <a:r>
              <a:rPr lang="tr-TR" sz="1400" dirty="0" smtClean="0">
                <a:solidFill>
                  <a:schemeClr val="accent2">
                    <a:lumMod val="75000"/>
                  </a:schemeClr>
                </a:solidFill>
                <a:latin typeface="Times New Roman" pitchFamily="18" charset="0"/>
                <a:cs typeface="Times New Roman" pitchFamily="18" charset="0"/>
              </a:rPr>
              <a:t> için aşağıda gösterilen oranlarda ayrıca özel hizmet tazminatı ödenir. </a:t>
            </a:r>
            <a:r>
              <a:rPr lang="tr-TR" sz="1400" b="1" u="sng" dirty="0" smtClean="0">
                <a:solidFill>
                  <a:srgbClr val="FF0000"/>
                </a:solidFill>
                <a:latin typeface="Times New Roman" pitchFamily="18" charset="0"/>
                <a:cs typeface="Times New Roman" pitchFamily="18" charset="0"/>
              </a:rPr>
              <a:t>Faal durumdaki hizmet binalarının tadilat, bakım ve onarımı işleri açık çalışma mahalli kapsamında değerlendirilmez.</a:t>
            </a:r>
          </a:p>
          <a:p>
            <a:pPr>
              <a:lnSpc>
                <a:spcPts val="1400"/>
              </a:lnSpc>
              <a:buNone/>
            </a:pPr>
            <a:r>
              <a:rPr lang="tr-TR" sz="1400" dirty="0" smtClean="0">
                <a:solidFill>
                  <a:schemeClr val="accent2">
                    <a:lumMod val="75000"/>
                  </a:schemeClr>
                </a:solidFill>
                <a:latin typeface="Times New Roman" pitchFamily="18" charset="0"/>
                <a:cs typeface="Times New Roman" pitchFamily="18" charset="0"/>
              </a:rPr>
              <a:t>                   a) 1/a, b ve c  (mühendis, mimar, jeolog….)  sıralarında sayılanlara .............. :  3,0</a:t>
            </a:r>
          </a:p>
          <a:p>
            <a:pPr>
              <a:lnSpc>
                <a:spcPts val="1400"/>
              </a:lnSpc>
              <a:buNone/>
            </a:pPr>
            <a:r>
              <a:rPr lang="tr-TR" sz="1400" dirty="0" smtClean="0">
                <a:solidFill>
                  <a:schemeClr val="accent2">
                    <a:lumMod val="75000"/>
                  </a:schemeClr>
                </a:solidFill>
                <a:latin typeface="Times New Roman" pitchFamily="18" charset="0"/>
                <a:cs typeface="Times New Roman" pitchFamily="18" charset="0"/>
              </a:rPr>
              <a:t>                   b) 1/d sırası ile 2 </a:t>
            </a:r>
            <a:r>
              <a:rPr lang="tr-TR" sz="1400" dirty="0" err="1" smtClean="0">
                <a:solidFill>
                  <a:schemeClr val="accent2">
                    <a:lumMod val="75000"/>
                  </a:schemeClr>
                </a:solidFill>
                <a:latin typeface="Times New Roman" pitchFamily="18" charset="0"/>
                <a:cs typeface="Times New Roman" pitchFamily="18" charset="0"/>
              </a:rPr>
              <a:t>nci</a:t>
            </a:r>
            <a:r>
              <a:rPr lang="tr-TR" sz="1400" dirty="0" smtClean="0">
                <a:solidFill>
                  <a:schemeClr val="accent2">
                    <a:lumMod val="75000"/>
                  </a:schemeClr>
                </a:solidFill>
                <a:latin typeface="Times New Roman" pitchFamily="18" charset="0"/>
                <a:cs typeface="Times New Roman" pitchFamily="18" charset="0"/>
              </a:rPr>
              <a:t> (tekniker) sırada sayılanlara ..........:                                    2,0</a:t>
            </a:r>
          </a:p>
          <a:p>
            <a:pPr>
              <a:lnSpc>
                <a:spcPts val="1400"/>
              </a:lnSpc>
              <a:buNone/>
            </a:pPr>
            <a:r>
              <a:rPr lang="tr-TR" sz="1400" dirty="0" smtClean="0">
                <a:solidFill>
                  <a:schemeClr val="accent2">
                    <a:lumMod val="75000"/>
                  </a:schemeClr>
                </a:solidFill>
                <a:latin typeface="Times New Roman" pitchFamily="18" charset="0"/>
                <a:cs typeface="Times New Roman" pitchFamily="18" charset="0"/>
              </a:rPr>
              <a:t>                   c) 3 ve 4 üncü (teknisyen) sıralarda sayılanlara ................:                                 1,2</a:t>
            </a:r>
          </a:p>
          <a:p>
            <a:pPr marL="180000" indent="-180000">
              <a:lnSpc>
                <a:spcPts val="1400"/>
              </a:lnSpc>
              <a:buNone/>
            </a:pPr>
            <a:r>
              <a:rPr lang="tr-TR" sz="1400" dirty="0" smtClean="0">
                <a:solidFill>
                  <a:schemeClr val="accent2">
                    <a:lumMod val="75000"/>
                  </a:schemeClr>
                </a:solidFill>
                <a:latin typeface="Times New Roman" pitchFamily="18" charset="0"/>
                <a:cs typeface="Times New Roman" pitchFamily="18" charset="0"/>
              </a:rPr>
              <a:t>   </a:t>
            </a:r>
            <a:r>
              <a:rPr lang="tr-TR" sz="1400" dirty="0" smtClean="0">
                <a:solidFill>
                  <a:srgbClr val="FF0000"/>
                </a:solidFill>
                <a:latin typeface="Times New Roman" pitchFamily="18" charset="0"/>
                <a:cs typeface="Times New Roman" pitchFamily="18" charset="0"/>
              </a:rPr>
              <a:t>Ödemelerde;</a:t>
            </a:r>
          </a:p>
          <a:p>
            <a:pPr marL="180000" indent="-180000">
              <a:lnSpc>
                <a:spcPts val="1400"/>
              </a:lnSpc>
              <a:buFont typeface="Wingdings" pitchFamily="2" charset="2"/>
              <a:buChar char="Ø"/>
            </a:pPr>
            <a:r>
              <a:rPr lang="tr-TR" sz="1400" dirty="0" smtClean="0">
                <a:solidFill>
                  <a:schemeClr val="accent2">
                    <a:lumMod val="75000"/>
                  </a:schemeClr>
                </a:solidFill>
                <a:latin typeface="Times New Roman" pitchFamily="18" charset="0"/>
                <a:cs typeface="Times New Roman" pitchFamily="18" charset="0"/>
              </a:rPr>
              <a:t> </a:t>
            </a:r>
            <a:r>
              <a:rPr lang="tr-TR" sz="1400" b="1" dirty="0" smtClean="0">
                <a:solidFill>
                  <a:schemeClr val="accent2">
                    <a:lumMod val="75000"/>
                  </a:schemeClr>
                </a:solidFill>
                <a:latin typeface="Times New Roman" pitchFamily="18" charset="0"/>
                <a:cs typeface="Times New Roman" pitchFamily="18" charset="0"/>
              </a:rPr>
              <a:t>kadroları esas alınır</a:t>
            </a:r>
            <a:r>
              <a:rPr lang="tr-TR" sz="1400" dirty="0" smtClean="0">
                <a:solidFill>
                  <a:schemeClr val="accent2">
                    <a:lumMod val="75000"/>
                  </a:schemeClr>
                </a:solidFill>
                <a:latin typeface="Times New Roman" pitchFamily="18" charset="0"/>
                <a:cs typeface="Times New Roman" pitchFamily="18" charset="0"/>
              </a:rPr>
              <a:t>. </a:t>
            </a:r>
          </a:p>
          <a:p>
            <a:pPr marL="180000" indent="-180000">
              <a:buFont typeface="Wingdings" pitchFamily="2" charset="2"/>
              <a:buChar char="Ø"/>
            </a:pPr>
            <a:r>
              <a:rPr lang="tr-TR" sz="1400" dirty="0" smtClean="0">
                <a:solidFill>
                  <a:schemeClr val="accent2">
                    <a:lumMod val="75000"/>
                  </a:schemeClr>
                </a:solidFill>
                <a:latin typeface="Times New Roman" pitchFamily="18" charset="0"/>
                <a:cs typeface="Times New Roman" pitchFamily="18" charset="0"/>
              </a:rPr>
              <a:t>Kimlere ödeneceği; iş programları ve çalışma mahallerinin özellikleri dikkate alınarak, </a:t>
            </a:r>
            <a:r>
              <a:rPr lang="tr-TR" sz="1400" b="1" dirty="0" smtClean="0">
                <a:solidFill>
                  <a:schemeClr val="accent2">
                    <a:lumMod val="75000"/>
                  </a:schemeClr>
                </a:solidFill>
                <a:latin typeface="Times New Roman" pitchFamily="18" charset="0"/>
                <a:cs typeface="Times New Roman" pitchFamily="18" charset="0"/>
              </a:rPr>
              <a:t>üçer aylık dönemler</a:t>
            </a:r>
            <a:r>
              <a:rPr lang="tr-TR" sz="1400" dirty="0" smtClean="0">
                <a:solidFill>
                  <a:schemeClr val="accent2">
                    <a:lumMod val="75000"/>
                  </a:schemeClr>
                </a:solidFill>
                <a:latin typeface="Times New Roman" pitchFamily="18" charset="0"/>
                <a:cs typeface="Times New Roman" pitchFamily="18" charset="0"/>
              </a:rPr>
              <a:t> itibarıyla </a:t>
            </a:r>
            <a:r>
              <a:rPr lang="tr-TR" sz="1400" b="1" dirty="0" smtClean="0">
                <a:solidFill>
                  <a:schemeClr val="accent2">
                    <a:lumMod val="75000"/>
                  </a:schemeClr>
                </a:solidFill>
                <a:latin typeface="Times New Roman" pitchFamily="18" charset="0"/>
                <a:cs typeface="Times New Roman" pitchFamily="18" charset="0"/>
              </a:rPr>
              <a:t>ilgili birim amirlerince </a:t>
            </a:r>
            <a:r>
              <a:rPr lang="tr-TR" sz="1400" dirty="0" smtClean="0">
                <a:solidFill>
                  <a:schemeClr val="accent2">
                    <a:lumMod val="75000"/>
                  </a:schemeClr>
                </a:solidFill>
                <a:latin typeface="Times New Roman" pitchFamily="18" charset="0"/>
                <a:cs typeface="Times New Roman" pitchFamily="18" charset="0"/>
              </a:rPr>
              <a:t>belirlenir.  </a:t>
            </a:r>
          </a:p>
          <a:p>
            <a:pPr marL="180000" indent="-180000">
              <a:lnSpc>
                <a:spcPts val="1400"/>
              </a:lnSpc>
              <a:buFont typeface="Wingdings" pitchFamily="2" charset="2"/>
              <a:buChar char="Ø"/>
            </a:pPr>
            <a:r>
              <a:rPr lang="tr-TR" sz="1400" dirty="0" smtClean="0">
                <a:solidFill>
                  <a:schemeClr val="accent2">
                    <a:lumMod val="75000"/>
                  </a:schemeClr>
                </a:solidFill>
                <a:latin typeface="Times New Roman" pitchFamily="18" charset="0"/>
                <a:cs typeface="Times New Roman" pitchFamily="18" charset="0"/>
              </a:rPr>
              <a:t>Görevin filen yerine getirilmesinden sonra </a:t>
            </a:r>
            <a:r>
              <a:rPr lang="tr-TR" sz="1400" b="1" dirty="0" smtClean="0">
                <a:solidFill>
                  <a:schemeClr val="accent2">
                    <a:lumMod val="75000"/>
                  </a:schemeClr>
                </a:solidFill>
                <a:latin typeface="Times New Roman" pitchFamily="18" charset="0"/>
                <a:cs typeface="Times New Roman" pitchFamily="18" charset="0"/>
              </a:rPr>
              <a:t>üçer aylık dönem sonlarında </a:t>
            </a:r>
            <a:r>
              <a:rPr lang="tr-TR" sz="1400" dirty="0" smtClean="0">
                <a:solidFill>
                  <a:schemeClr val="accent2">
                    <a:lumMod val="75000"/>
                  </a:schemeClr>
                </a:solidFill>
                <a:latin typeface="Times New Roman" pitchFamily="18" charset="0"/>
                <a:cs typeface="Times New Roman" pitchFamily="18" charset="0"/>
              </a:rPr>
              <a:t>yapılır.</a:t>
            </a:r>
          </a:p>
          <a:p>
            <a:pPr marL="180000" indent="-180000">
              <a:lnSpc>
                <a:spcPts val="1400"/>
              </a:lnSpc>
              <a:buFont typeface="Wingdings" pitchFamily="2" charset="2"/>
              <a:buChar char="Ø"/>
            </a:pPr>
            <a:r>
              <a:rPr lang="tr-TR" sz="1400" dirty="0" smtClean="0">
                <a:solidFill>
                  <a:schemeClr val="accent2">
                    <a:lumMod val="75000"/>
                  </a:schemeClr>
                </a:solidFill>
                <a:latin typeface="Times New Roman" pitchFamily="18" charset="0"/>
                <a:cs typeface="Times New Roman" pitchFamily="18" charset="0"/>
              </a:rPr>
              <a:t>      Ancak, bu şekilde ödenecek ek özel hizmet tazminat toplamı üçer aylık dönemler itibarıyla,</a:t>
            </a:r>
          </a:p>
          <a:p>
            <a:pPr marL="180000" indent="-180000">
              <a:lnSpc>
                <a:spcPts val="1400"/>
              </a:lnSpc>
              <a:buNone/>
            </a:pPr>
            <a:r>
              <a:rPr lang="tr-TR" sz="1400" dirty="0" smtClean="0">
                <a:solidFill>
                  <a:schemeClr val="accent2">
                    <a:lumMod val="75000"/>
                  </a:schemeClr>
                </a:solidFill>
                <a:latin typeface="Times New Roman" pitchFamily="18" charset="0"/>
                <a:cs typeface="Times New Roman" pitchFamily="18" charset="0"/>
              </a:rPr>
              <a:t>                  a) 1/a, b ve c sıralarında sayılanlara ............... :          60</a:t>
            </a:r>
          </a:p>
          <a:p>
            <a:pPr marL="180000" indent="-180000">
              <a:lnSpc>
                <a:spcPts val="1400"/>
              </a:lnSpc>
              <a:buNone/>
            </a:pPr>
            <a:r>
              <a:rPr lang="tr-TR" sz="1400" dirty="0" smtClean="0">
                <a:solidFill>
                  <a:schemeClr val="accent2">
                    <a:lumMod val="75000"/>
                  </a:schemeClr>
                </a:solidFill>
                <a:latin typeface="Times New Roman" pitchFamily="18" charset="0"/>
                <a:cs typeface="Times New Roman" pitchFamily="18" charset="0"/>
              </a:rPr>
              <a:t>                  b) 1/d sırası ile 2’nci sırada sayılanlara ...........:          40</a:t>
            </a:r>
          </a:p>
          <a:p>
            <a:pPr marL="180000" indent="-180000">
              <a:lnSpc>
                <a:spcPts val="1400"/>
              </a:lnSpc>
              <a:buNone/>
            </a:pPr>
            <a:r>
              <a:rPr lang="tr-TR" sz="1400" dirty="0" smtClean="0">
                <a:solidFill>
                  <a:schemeClr val="accent2">
                    <a:lumMod val="75000"/>
                  </a:schemeClr>
                </a:solidFill>
                <a:latin typeface="Times New Roman" pitchFamily="18" charset="0"/>
                <a:cs typeface="Times New Roman" pitchFamily="18" charset="0"/>
              </a:rPr>
              <a:t>                  c) 3 ve 4 üncü sıralarda sayılanlara .................:          24</a:t>
            </a:r>
          </a:p>
          <a:p>
            <a:pPr marL="180000" indent="-180000">
              <a:lnSpc>
                <a:spcPts val="1400"/>
              </a:lnSpc>
              <a:buNone/>
            </a:pPr>
            <a:r>
              <a:rPr lang="tr-TR" sz="1400" dirty="0" smtClean="0">
                <a:solidFill>
                  <a:schemeClr val="accent2">
                    <a:lumMod val="75000"/>
                  </a:schemeClr>
                </a:solidFill>
                <a:latin typeface="Times New Roman" pitchFamily="18" charset="0"/>
                <a:cs typeface="Times New Roman" pitchFamily="18" charset="0"/>
              </a:rPr>
              <a:t>oranlarını aşamaz.</a:t>
            </a:r>
          </a:p>
        </p:txBody>
      </p:sp>
      <p:sp>
        <p:nvSpPr>
          <p:cNvPr id="4" name="object 6"/>
          <p:cNvSpPr/>
          <p:nvPr/>
        </p:nvSpPr>
        <p:spPr>
          <a:xfrm>
            <a:off x="228600" y="5867400"/>
            <a:ext cx="1371601" cy="457200"/>
          </a:xfrm>
          <a:prstGeom prst="rect">
            <a:avLst/>
          </a:prstGeom>
          <a:blipFill>
            <a:blip r:embed="rId3" cstate="print"/>
            <a:stretch>
              <a:fillRect/>
            </a:stretch>
          </a:blipFill>
        </p:spPr>
        <p:txBody>
          <a:bodyPr wrap="square" lIns="0" tIns="0" rIns="0" bIns="0" rtlCol="0" anchor="ctr"/>
          <a:lstStyle/>
          <a:p>
            <a:r>
              <a:rPr lang="tr-TR" sz="1600" dirty="0" smtClean="0">
                <a:solidFill>
                  <a:srgbClr val="FF0000"/>
                </a:solidFill>
                <a:latin typeface="Times New Roman" pitchFamily="18" charset="0"/>
                <a:cs typeface="Times New Roman" pitchFamily="18" charset="0"/>
              </a:rPr>
              <a:t>Arazi Tazminatı</a:t>
            </a:r>
            <a:endParaRPr sz="1600" dirty="0">
              <a:solidFill>
                <a:srgbClr val="FF0000"/>
              </a:solidFill>
              <a:latin typeface="Times New Roman" pitchFamily="18" charset="0"/>
              <a:cs typeface="Times New Roman" pitchFamily="18" charset="0"/>
            </a:endParaRPr>
          </a:p>
        </p:txBody>
      </p:sp>
      <p:sp>
        <p:nvSpPr>
          <p:cNvPr id="5" name="object 6"/>
          <p:cNvSpPr/>
          <p:nvPr/>
        </p:nvSpPr>
        <p:spPr>
          <a:xfrm>
            <a:off x="2209800" y="5715000"/>
            <a:ext cx="4800600" cy="838200"/>
          </a:xfrm>
          <a:prstGeom prst="rect">
            <a:avLst/>
          </a:prstGeom>
          <a:blipFill>
            <a:blip r:embed="rId4" cstate="print"/>
            <a:stretch>
              <a:fillRect/>
            </a:stretch>
          </a:blipFill>
        </p:spPr>
        <p:txBody>
          <a:bodyPr wrap="square" lIns="0" tIns="0" rIns="0" bIns="0" rtlCol="0" anchor="ctr"/>
          <a:lstStyle/>
          <a:p>
            <a:pPr algn="ctr"/>
            <a:r>
              <a:rPr lang="tr-TR" sz="1600" dirty="0" smtClean="0">
                <a:solidFill>
                  <a:srgbClr val="FF0000"/>
                </a:solidFill>
                <a:latin typeface="Times New Roman"/>
                <a:cs typeface="Times New Roman"/>
              </a:rPr>
              <a:t>  En </a:t>
            </a:r>
            <a:r>
              <a:rPr lang="tr-TR" sz="1600" dirty="0">
                <a:solidFill>
                  <a:srgbClr val="FF0000"/>
                </a:solidFill>
                <a:latin typeface="Times New Roman"/>
                <a:cs typeface="Times New Roman"/>
              </a:rPr>
              <a:t>yüksek </a:t>
            </a:r>
            <a:r>
              <a:rPr lang="tr-TR" sz="1600" spc="-5" dirty="0">
                <a:solidFill>
                  <a:srgbClr val="FF0000"/>
                </a:solidFill>
                <a:latin typeface="Times New Roman"/>
                <a:cs typeface="Times New Roman"/>
              </a:rPr>
              <a:t>Devlet </a:t>
            </a:r>
            <a:r>
              <a:rPr lang="tr-TR" sz="1600" spc="-10" dirty="0">
                <a:solidFill>
                  <a:srgbClr val="FF0000"/>
                </a:solidFill>
                <a:latin typeface="Times New Roman"/>
                <a:cs typeface="Times New Roman"/>
              </a:rPr>
              <a:t>memuru </a:t>
            </a:r>
            <a:r>
              <a:rPr lang="tr-TR" sz="1600" dirty="0">
                <a:solidFill>
                  <a:srgbClr val="FF0000"/>
                </a:solidFill>
                <a:latin typeface="Times New Roman"/>
                <a:cs typeface="Times New Roman"/>
              </a:rPr>
              <a:t>brüt </a:t>
            </a:r>
            <a:r>
              <a:rPr lang="tr-TR" sz="1600" spc="-5" dirty="0">
                <a:solidFill>
                  <a:srgbClr val="FF0000"/>
                </a:solidFill>
                <a:latin typeface="Times New Roman"/>
                <a:cs typeface="Times New Roman"/>
              </a:rPr>
              <a:t>aylığı </a:t>
            </a:r>
            <a:r>
              <a:rPr lang="tr-TR" sz="1600" spc="-5" dirty="0" smtClean="0">
                <a:solidFill>
                  <a:srgbClr val="FF0000"/>
                </a:solidFill>
                <a:latin typeface="Times New Roman"/>
                <a:cs typeface="Times New Roman"/>
              </a:rPr>
              <a:t>x Tazminat </a:t>
            </a:r>
            <a:r>
              <a:rPr lang="tr-TR" sz="1600" dirty="0" smtClean="0">
                <a:solidFill>
                  <a:srgbClr val="FF0000"/>
                </a:solidFill>
                <a:latin typeface="Times New Roman"/>
                <a:cs typeface="Times New Roman"/>
              </a:rPr>
              <a:t>oranı  </a:t>
            </a:r>
            <a:r>
              <a:rPr lang="tr-TR" sz="1400" dirty="0" smtClean="0">
                <a:solidFill>
                  <a:srgbClr val="006FC0"/>
                </a:solidFill>
                <a:latin typeface="Times New Roman"/>
                <a:cs typeface="Times New Roman"/>
              </a:rPr>
              <a:t>(Tazminat oranı=bu kapsamda çalışılan gün x kadro </a:t>
            </a:r>
            <a:r>
              <a:rPr lang="tr-TR" sz="1400" dirty="0">
                <a:solidFill>
                  <a:srgbClr val="006FC0"/>
                </a:solidFill>
                <a:latin typeface="Times New Roman"/>
                <a:cs typeface="Times New Roman"/>
              </a:rPr>
              <a:t>u</a:t>
            </a:r>
            <a:r>
              <a:rPr lang="tr-TR" sz="1400" dirty="0" smtClean="0">
                <a:solidFill>
                  <a:srgbClr val="006FC0"/>
                </a:solidFill>
                <a:latin typeface="Times New Roman"/>
                <a:cs typeface="Times New Roman"/>
              </a:rPr>
              <a:t>nvan puanı)</a:t>
            </a:r>
            <a:endParaRPr sz="1400" dirty="0"/>
          </a:p>
        </p:txBody>
      </p:sp>
      <p:sp>
        <p:nvSpPr>
          <p:cNvPr id="6" name="object 4"/>
          <p:cNvSpPr/>
          <p:nvPr/>
        </p:nvSpPr>
        <p:spPr>
          <a:xfrm>
            <a:off x="1676400" y="5867400"/>
            <a:ext cx="367030" cy="495300"/>
          </a:xfrm>
          <a:custGeom>
            <a:avLst/>
            <a:gdLst/>
            <a:ahLst/>
            <a:cxnLst/>
            <a:rect l="l" t="t" r="r" b="b"/>
            <a:pathLst>
              <a:path w="367030" h="495300">
                <a:moveTo>
                  <a:pt x="183261" y="0"/>
                </a:moveTo>
                <a:lnTo>
                  <a:pt x="183261" y="123825"/>
                </a:lnTo>
                <a:lnTo>
                  <a:pt x="0" y="123825"/>
                </a:lnTo>
                <a:lnTo>
                  <a:pt x="0" y="371475"/>
                </a:lnTo>
                <a:lnTo>
                  <a:pt x="183261" y="371475"/>
                </a:lnTo>
                <a:lnTo>
                  <a:pt x="183261" y="495300"/>
                </a:lnTo>
                <a:lnTo>
                  <a:pt x="366649" y="247650"/>
                </a:lnTo>
                <a:lnTo>
                  <a:pt x="18326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endParaRPr dirty="0"/>
          </a:p>
        </p:txBody>
      </p:sp>
      <p:sp>
        <p:nvSpPr>
          <p:cNvPr id="7" name="object 13"/>
          <p:cNvSpPr/>
          <p:nvPr/>
        </p:nvSpPr>
        <p:spPr>
          <a:xfrm>
            <a:off x="7924800" y="5715000"/>
            <a:ext cx="1016761" cy="838200"/>
          </a:xfrm>
          <a:prstGeom prst="rect">
            <a:avLst/>
          </a:prstGeom>
          <a:blipFill>
            <a:blip r:embed="rId5" cstate="print"/>
            <a:stretch>
              <a:fillRect/>
            </a:stretch>
          </a:blipFill>
        </p:spPr>
        <p:txBody>
          <a:bodyPr wrap="square" lIns="0" tIns="0" rIns="0" bIns="0" rtlCol="0"/>
          <a:lstStyle/>
          <a:p>
            <a:endParaRPr dirty="0"/>
          </a:p>
        </p:txBody>
      </p:sp>
      <p:sp>
        <p:nvSpPr>
          <p:cNvPr id="9" name="8 Metin kutusu"/>
          <p:cNvSpPr txBox="1"/>
          <p:nvPr/>
        </p:nvSpPr>
        <p:spPr>
          <a:xfrm>
            <a:off x="8077200" y="5715000"/>
            <a:ext cx="1066800" cy="584775"/>
          </a:xfrm>
          <a:prstGeom prst="rect">
            <a:avLst/>
          </a:prstGeom>
          <a:noFill/>
        </p:spPr>
        <p:txBody>
          <a:bodyPr wrap="square" rtlCol="0" anchor="ctr">
            <a:spAutoFit/>
          </a:bodyPr>
          <a:lstStyle/>
          <a:p>
            <a:r>
              <a:rPr lang="tr-TR" sz="1600" dirty="0" smtClean="0">
                <a:solidFill>
                  <a:schemeClr val="accent2">
                    <a:lumMod val="75000"/>
                  </a:schemeClr>
                </a:solidFill>
              </a:rPr>
              <a:t>Damga Vergisi</a:t>
            </a:r>
            <a:endParaRPr lang="tr-TR" sz="1600" dirty="0">
              <a:solidFill>
                <a:schemeClr val="accent2">
                  <a:lumMod val="75000"/>
                </a:schemeClr>
              </a:solidFill>
            </a:endParaRPr>
          </a:p>
        </p:txBody>
      </p:sp>
      <p:sp>
        <p:nvSpPr>
          <p:cNvPr id="10" name="object 5"/>
          <p:cNvSpPr/>
          <p:nvPr/>
        </p:nvSpPr>
        <p:spPr>
          <a:xfrm>
            <a:off x="1676400" y="5867400"/>
            <a:ext cx="367030" cy="495300"/>
          </a:xfrm>
          <a:custGeom>
            <a:avLst/>
            <a:gdLst/>
            <a:ahLst/>
            <a:cxnLst/>
            <a:rect l="l" t="t" r="r" b="b"/>
            <a:pathLst>
              <a:path w="367030" h="495300">
                <a:moveTo>
                  <a:pt x="0" y="123825"/>
                </a:moveTo>
                <a:lnTo>
                  <a:pt x="183261" y="123825"/>
                </a:lnTo>
                <a:lnTo>
                  <a:pt x="183261" y="0"/>
                </a:lnTo>
                <a:lnTo>
                  <a:pt x="366649" y="247650"/>
                </a:lnTo>
                <a:lnTo>
                  <a:pt x="183261" y="495300"/>
                </a:lnTo>
                <a:lnTo>
                  <a:pt x="183261" y="371475"/>
                </a:lnTo>
                <a:lnTo>
                  <a:pt x="0" y="371475"/>
                </a:lnTo>
                <a:lnTo>
                  <a:pt x="0" y="123825"/>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dirty="0"/>
          </a:p>
        </p:txBody>
      </p:sp>
      <p:sp>
        <p:nvSpPr>
          <p:cNvPr id="12" name="11 Sağ Ok"/>
          <p:cNvSpPr/>
          <p:nvPr/>
        </p:nvSpPr>
        <p:spPr>
          <a:xfrm>
            <a:off x="7086600" y="5867400"/>
            <a:ext cx="762000" cy="484632"/>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dirty="0"/>
          </a:p>
        </p:txBody>
      </p:sp>
      <p:sp>
        <p:nvSpPr>
          <p:cNvPr id="11" name="10 Metin kutusu"/>
          <p:cNvSpPr txBox="1"/>
          <p:nvPr/>
        </p:nvSpPr>
        <p:spPr>
          <a:xfrm>
            <a:off x="7010400" y="5943600"/>
            <a:ext cx="838200" cy="338554"/>
          </a:xfrm>
          <a:prstGeom prst="rect">
            <a:avLst/>
          </a:prstGeom>
          <a:noFill/>
        </p:spPr>
        <p:txBody>
          <a:bodyPr wrap="square" rtlCol="0">
            <a:spAutoFit/>
          </a:bodyPr>
          <a:lstStyle/>
          <a:p>
            <a:r>
              <a:rPr lang="tr-TR" sz="1600" dirty="0" smtClean="0">
                <a:solidFill>
                  <a:srgbClr val="FF0000"/>
                </a:solidFill>
                <a:latin typeface="Times New Roman" pitchFamily="18" charset="0"/>
                <a:cs typeface="Times New Roman" pitchFamily="18" charset="0"/>
              </a:rPr>
              <a:t>Kesinti</a:t>
            </a:r>
            <a:endParaRPr lang="tr-TR" sz="1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516751"/>
            <a:ext cx="7772400" cy="473848"/>
          </a:xfrm>
          <a:prstGeom prst="rect">
            <a:avLst/>
          </a:prstGeom>
        </p:spPr>
        <p:txBody>
          <a:bodyPr vert="horz" wrap="square" lIns="0" tIns="12065" rIns="0" bIns="0" rtlCol="0">
            <a:spAutoFit/>
          </a:bodyPr>
          <a:lstStyle/>
          <a:p>
            <a:pPr marL="12700" algn="ctr">
              <a:lnSpc>
                <a:spcPct val="100000"/>
              </a:lnSpc>
              <a:spcBef>
                <a:spcPts val="95"/>
              </a:spcBef>
            </a:pPr>
            <a:r>
              <a:rPr lang="tr-TR" b="1" spc="-5" dirty="0" smtClean="0">
                <a:solidFill>
                  <a:schemeClr val="accent2">
                    <a:lumMod val="50000"/>
                  </a:schemeClr>
                </a:solidFill>
              </a:rPr>
              <a:t>ÖDENEKLER / üniversite ödeneği</a:t>
            </a:r>
            <a:endParaRPr b="1" spc="-5" dirty="0">
              <a:solidFill>
                <a:schemeClr val="accent2">
                  <a:lumMod val="50000"/>
                </a:schemeClr>
              </a:solidFill>
            </a:endParaRPr>
          </a:p>
        </p:txBody>
      </p:sp>
      <p:sp>
        <p:nvSpPr>
          <p:cNvPr id="24" name="object 24"/>
          <p:cNvSpPr txBox="1">
            <a:spLocks noGrp="1"/>
          </p:cNvSpPr>
          <p:nvPr>
            <p:ph type="sldNum" sz="quarter" idx="15"/>
          </p:nvPr>
        </p:nvSpPr>
        <p:spPr>
          <a:xfrm>
            <a:off x="533400" y="6019800"/>
            <a:ext cx="8267700" cy="610234"/>
          </a:xfrm>
          <a:prstGeom prst="rect">
            <a:avLst/>
          </a:prstGeom>
        </p:spPr>
        <p:txBody>
          <a:bodyPr vert="horz" wrap="square" lIns="0" tIns="412829" rIns="0" bIns="0" rtlCol="0">
            <a:spAutoFit/>
          </a:bodyPr>
          <a:lstStyle/>
          <a:p>
            <a:pPr marL="12700">
              <a:lnSpc>
                <a:spcPts val="1410"/>
              </a:lnSpc>
              <a:tabLst>
                <a:tab pos="8007350" algn="l"/>
              </a:tabLst>
            </a:pPr>
            <a:r>
              <a:rPr strike="sngStrike" dirty="0"/>
              <a:t> 	</a:t>
            </a:r>
            <a:fld id="{81D60167-4931-47E6-BA6A-407CBD079E47}" type="slidenum">
              <a:rPr strike="sngStrike" dirty="0"/>
              <a:pPr marL="12700">
                <a:lnSpc>
                  <a:spcPts val="1410"/>
                </a:lnSpc>
                <a:tabLst>
                  <a:tab pos="8007350" algn="l"/>
                </a:tabLst>
              </a:pPr>
              <a:t>41</a:t>
            </a:fld>
            <a:r>
              <a:rPr strike="sngStrike" spc="120" dirty="0"/>
              <a:t> </a:t>
            </a:r>
          </a:p>
        </p:txBody>
      </p:sp>
      <p:sp>
        <p:nvSpPr>
          <p:cNvPr id="3" name="object 3"/>
          <p:cNvSpPr/>
          <p:nvPr/>
        </p:nvSpPr>
        <p:spPr>
          <a:xfrm>
            <a:off x="292100" y="3768090"/>
            <a:ext cx="2235200" cy="521081"/>
          </a:xfrm>
          <a:prstGeom prst="rect">
            <a:avLst/>
          </a:prstGeom>
          <a:blipFill>
            <a:blip r:embed="rId2" cstate="print"/>
            <a:stretch>
              <a:fillRect/>
            </a:stretch>
          </a:blipFill>
        </p:spPr>
        <p:txBody>
          <a:bodyPr wrap="square" lIns="0" tIns="0" rIns="0" bIns="0" rtlCol="0" anchor="ctr"/>
          <a:lstStyle/>
          <a:p>
            <a:pPr algn="ctr"/>
            <a:r>
              <a:rPr lang="tr-TR" dirty="0" smtClean="0">
                <a:solidFill>
                  <a:srgbClr val="FF0000"/>
                </a:solidFill>
                <a:latin typeface="Times New Roman"/>
                <a:cs typeface="Times New Roman"/>
              </a:rPr>
              <a:t> Üniversite</a:t>
            </a:r>
            <a:r>
              <a:rPr lang="tr-TR" spc="-35" dirty="0" smtClean="0">
                <a:solidFill>
                  <a:srgbClr val="FF0000"/>
                </a:solidFill>
                <a:latin typeface="Times New Roman"/>
                <a:cs typeface="Times New Roman"/>
              </a:rPr>
              <a:t> </a:t>
            </a:r>
            <a:r>
              <a:rPr lang="tr-TR" dirty="0">
                <a:solidFill>
                  <a:srgbClr val="FF0000"/>
                </a:solidFill>
                <a:latin typeface="Times New Roman"/>
                <a:cs typeface="Times New Roman"/>
              </a:rPr>
              <a:t>Ö</a:t>
            </a:r>
            <a:r>
              <a:rPr lang="tr-TR" dirty="0" smtClean="0">
                <a:solidFill>
                  <a:srgbClr val="FF0000"/>
                </a:solidFill>
                <a:latin typeface="Times New Roman"/>
                <a:cs typeface="Times New Roman"/>
              </a:rPr>
              <a:t>deneği</a:t>
            </a:r>
            <a:endParaRPr dirty="0"/>
          </a:p>
        </p:txBody>
      </p:sp>
      <p:sp>
        <p:nvSpPr>
          <p:cNvPr id="4" name="object 4"/>
          <p:cNvSpPr/>
          <p:nvPr/>
        </p:nvSpPr>
        <p:spPr>
          <a:xfrm>
            <a:off x="2667000" y="3810000"/>
            <a:ext cx="367030" cy="495300"/>
          </a:xfrm>
          <a:custGeom>
            <a:avLst/>
            <a:gdLst/>
            <a:ahLst/>
            <a:cxnLst/>
            <a:rect l="l" t="t" r="r" b="b"/>
            <a:pathLst>
              <a:path w="367030" h="495300">
                <a:moveTo>
                  <a:pt x="183261" y="0"/>
                </a:moveTo>
                <a:lnTo>
                  <a:pt x="183261" y="123825"/>
                </a:lnTo>
                <a:lnTo>
                  <a:pt x="0" y="123825"/>
                </a:lnTo>
                <a:lnTo>
                  <a:pt x="0" y="371475"/>
                </a:lnTo>
                <a:lnTo>
                  <a:pt x="183261" y="371475"/>
                </a:lnTo>
                <a:lnTo>
                  <a:pt x="183261" y="495300"/>
                </a:lnTo>
                <a:lnTo>
                  <a:pt x="366649" y="247650"/>
                </a:lnTo>
                <a:lnTo>
                  <a:pt x="183261" y="0"/>
                </a:lnTo>
                <a:close/>
              </a:path>
            </a:pathLst>
          </a:custGeom>
          <a:solidFill>
            <a:srgbClr val="CCFFCC"/>
          </a:solidFill>
        </p:spPr>
        <p:txBody>
          <a:bodyPr wrap="square" lIns="0" tIns="0" rIns="0" bIns="0" rtlCol="0"/>
          <a:lstStyle/>
          <a:p>
            <a:endParaRPr dirty="0"/>
          </a:p>
        </p:txBody>
      </p:sp>
      <p:sp>
        <p:nvSpPr>
          <p:cNvPr id="5" name="object 5"/>
          <p:cNvSpPr/>
          <p:nvPr/>
        </p:nvSpPr>
        <p:spPr>
          <a:xfrm>
            <a:off x="2636901" y="3781425"/>
            <a:ext cx="367030" cy="495300"/>
          </a:xfrm>
          <a:custGeom>
            <a:avLst/>
            <a:gdLst/>
            <a:ahLst/>
            <a:cxnLst/>
            <a:rect l="l" t="t" r="r" b="b"/>
            <a:pathLst>
              <a:path w="367030" h="495300">
                <a:moveTo>
                  <a:pt x="0" y="123825"/>
                </a:moveTo>
                <a:lnTo>
                  <a:pt x="183261" y="123825"/>
                </a:lnTo>
                <a:lnTo>
                  <a:pt x="183261" y="0"/>
                </a:lnTo>
                <a:lnTo>
                  <a:pt x="366649" y="247650"/>
                </a:lnTo>
                <a:lnTo>
                  <a:pt x="183261" y="495300"/>
                </a:lnTo>
                <a:lnTo>
                  <a:pt x="183261" y="371475"/>
                </a:lnTo>
                <a:lnTo>
                  <a:pt x="0" y="371475"/>
                </a:lnTo>
                <a:lnTo>
                  <a:pt x="0" y="123825"/>
                </a:lnTo>
                <a:close/>
              </a:path>
            </a:pathLst>
          </a:custGeom>
          <a:ln w="25400">
            <a:solidFill>
              <a:srgbClr val="946E00"/>
            </a:solidFill>
          </a:ln>
        </p:spPr>
        <p:txBody>
          <a:bodyPr wrap="square" lIns="0" tIns="0" rIns="0" bIns="0" rtlCol="0"/>
          <a:lstStyle/>
          <a:p>
            <a:endParaRPr dirty="0"/>
          </a:p>
        </p:txBody>
      </p:sp>
      <p:sp>
        <p:nvSpPr>
          <p:cNvPr id="6" name="object 6"/>
          <p:cNvSpPr/>
          <p:nvPr/>
        </p:nvSpPr>
        <p:spPr>
          <a:xfrm>
            <a:off x="3073526" y="3768090"/>
            <a:ext cx="5809488" cy="521081"/>
          </a:xfrm>
          <a:prstGeom prst="rect">
            <a:avLst/>
          </a:prstGeom>
          <a:blipFill>
            <a:blip r:embed="rId3" cstate="print"/>
            <a:stretch>
              <a:fillRect/>
            </a:stretch>
          </a:blipFill>
        </p:spPr>
        <p:txBody>
          <a:bodyPr wrap="square" lIns="0" tIns="0" rIns="0" bIns="0" rtlCol="0" anchor="ctr"/>
          <a:lstStyle/>
          <a:p>
            <a:pPr algn="ctr"/>
            <a:r>
              <a:rPr lang="tr-TR" dirty="0" smtClean="0">
                <a:solidFill>
                  <a:srgbClr val="006FC0"/>
                </a:solidFill>
                <a:latin typeface="Times New Roman"/>
                <a:cs typeface="Times New Roman"/>
              </a:rPr>
              <a:t>  En </a:t>
            </a:r>
            <a:r>
              <a:rPr lang="tr-TR" dirty="0">
                <a:solidFill>
                  <a:srgbClr val="006FC0"/>
                </a:solidFill>
                <a:latin typeface="Times New Roman"/>
                <a:cs typeface="Times New Roman"/>
              </a:rPr>
              <a:t>yüksek </a:t>
            </a:r>
            <a:r>
              <a:rPr lang="tr-TR" spc="-5" dirty="0">
                <a:solidFill>
                  <a:srgbClr val="006FC0"/>
                </a:solidFill>
                <a:latin typeface="Times New Roman"/>
                <a:cs typeface="Times New Roman"/>
              </a:rPr>
              <a:t>Devlet </a:t>
            </a:r>
            <a:r>
              <a:rPr lang="tr-TR" spc="-10" dirty="0">
                <a:solidFill>
                  <a:srgbClr val="006FC0"/>
                </a:solidFill>
                <a:latin typeface="Times New Roman"/>
                <a:cs typeface="Times New Roman"/>
              </a:rPr>
              <a:t>memuru </a:t>
            </a:r>
            <a:r>
              <a:rPr lang="tr-TR" dirty="0">
                <a:solidFill>
                  <a:srgbClr val="006FC0"/>
                </a:solidFill>
                <a:latin typeface="Times New Roman"/>
                <a:cs typeface="Times New Roman"/>
              </a:rPr>
              <a:t>brüt </a:t>
            </a:r>
            <a:r>
              <a:rPr lang="tr-TR" spc="-5" dirty="0">
                <a:solidFill>
                  <a:srgbClr val="006FC0"/>
                </a:solidFill>
                <a:latin typeface="Times New Roman"/>
                <a:cs typeface="Times New Roman"/>
              </a:rPr>
              <a:t>aylığı </a:t>
            </a:r>
            <a:r>
              <a:rPr lang="tr-TR" dirty="0">
                <a:solidFill>
                  <a:srgbClr val="006FC0"/>
                </a:solidFill>
                <a:latin typeface="Times New Roman"/>
                <a:cs typeface="Times New Roman"/>
              </a:rPr>
              <a:t>x Ödenek</a:t>
            </a:r>
            <a:r>
              <a:rPr lang="tr-TR" spc="-75" dirty="0">
                <a:solidFill>
                  <a:srgbClr val="006FC0"/>
                </a:solidFill>
                <a:latin typeface="Times New Roman"/>
                <a:cs typeface="Times New Roman"/>
              </a:rPr>
              <a:t> </a:t>
            </a:r>
            <a:r>
              <a:rPr lang="tr-TR" dirty="0">
                <a:solidFill>
                  <a:srgbClr val="006FC0"/>
                </a:solidFill>
                <a:latin typeface="Times New Roman"/>
                <a:cs typeface="Times New Roman"/>
              </a:rPr>
              <a:t>oranı</a:t>
            </a:r>
            <a:endParaRPr dirty="0"/>
          </a:p>
        </p:txBody>
      </p:sp>
      <p:sp>
        <p:nvSpPr>
          <p:cNvPr id="7" name="object 7"/>
          <p:cNvSpPr txBox="1"/>
          <p:nvPr/>
        </p:nvSpPr>
        <p:spPr>
          <a:xfrm>
            <a:off x="383540" y="920242"/>
            <a:ext cx="8385175" cy="2329740"/>
          </a:xfrm>
          <a:prstGeom prst="rect">
            <a:avLst/>
          </a:prstGeom>
        </p:spPr>
        <p:txBody>
          <a:bodyPr vert="horz" wrap="square" lIns="0" tIns="12065" rIns="0" bIns="0" rtlCol="0">
            <a:spAutoFit/>
          </a:bodyPr>
          <a:lstStyle/>
          <a:p>
            <a:pPr>
              <a:lnSpc>
                <a:spcPct val="100000"/>
              </a:lnSpc>
              <a:spcBef>
                <a:spcPts val="30"/>
              </a:spcBef>
            </a:pPr>
            <a:endParaRPr sz="2150" dirty="0">
              <a:latin typeface="Times New Roman"/>
              <a:cs typeface="Times New Roman"/>
            </a:endParaRPr>
          </a:p>
          <a:p>
            <a:pPr marL="469900" marR="5080" lvl="1" indent="358140" algn="just">
              <a:lnSpc>
                <a:spcPct val="94700"/>
              </a:lnSpc>
            </a:pPr>
            <a:r>
              <a:rPr sz="2200" b="1" spc="-5" dirty="0">
                <a:solidFill>
                  <a:srgbClr val="FF0000"/>
                </a:solidFill>
                <a:latin typeface="Times New Roman"/>
                <a:cs typeface="Times New Roman"/>
              </a:rPr>
              <a:t>Üniversite ödeneği: </a:t>
            </a:r>
            <a:r>
              <a:rPr sz="2200" dirty="0">
                <a:solidFill>
                  <a:srgbClr val="006FC0"/>
                </a:solidFill>
                <a:latin typeface="Times New Roman"/>
                <a:cs typeface="Times New Roman"/>
              </a:rPr>
              <a:t>2914 </a:t>
            </a:r>
            <a:r>
              <a:rPr sz="2200" spc="-5" dirty="0">
                <a:solidFill>
                  <a:srgbClr val="006FC0"/>
                </a:solidFill>
                <a:latin typeface="Times New Roman"/>
                <a:cs typeface="Times New Roman"/>
              </a:rPr>
              <a:t>sayılı </a:t>
            </a:r>
            <a:r>
              <a:rPr sz="2200" spc="-5" dirty="0" err="1">
                <a:solidFill>
                  <a:srgbClr val="006FC0"/>
                </a:solidFill>
                <a:latin typeface="Times New Roman"/>
                <a:cs typeface="Times New Roman"/>
              </a:rPr>
              <a:t>Kanunun</a:t>
            </a:r>
            <a:r>
              <a:rPr sz="2200" spc="-5" dirty="0">
                <a:solidFill>
                  <a:srgbClr val="006FC0"/>
                </a:solidFill>
                <a:latin typeface="Times New Roman"/>
                <a:cs typeface="Times New Roman"/>
              </a:rPr>
              <a:t> </a:t>
            </a:r>
            <a:r>
              <a:rPr sz="2200" u="heavy" dirty="0" smtClean="0">
                <a:solidFill>
                  <a:srgbClr val="996600"/>
                </a:solidFill>
                <a:uFill>
                  <a:solidFill>
                    <a:srgbClr val="996600"/>
                  </a:solidFill>
                </a:uFill>
                <a:latin typeface="Times New Roman"/>
                <a:cs typeface="Times New Roman"/>
              </a:rPr>
              <a:t>12</a:t>
            </a:r>
            <a:r>
              <a:rPr lang="tr-TR" sz="2200" u="heavy" dirty="0" smtClean="0">
                <a:solidFill>
                  <a:srgbClr val="996600"/>
                </a:solidFill>
                <a:uFill>
                  <a:solidFill>
                    <a:srgbClr val="996600"/>
                  </a:solidFill>
                </a:uFill>
                <a:latin typeface="Times New Roman"/>
                <a:cs typeface="Times New Roman"/>
              </a:rPr>
              <a:t>'</a:t>
            </a:r>
            <a:r>
              <a:rPr sz="2200" u="heavy" spc="-5" dirty="0" smtClean="0">
                <a:solidFill>
                  <a:srgbClr val="996600"/>
                </a:solidFill>
                <a:uFill>
                  <a:solidFill>
                    <a:srgbClr val="996600"/>
                  </a:solidFill>
                </a:uFill>
                <a:latin typeface="Times New Roman"/>
                <a:cs typeface="Times New Roman"/>
              </a:rPr>
              <a:t>nci madde</a:t>
            </a:r>
            <a:r>
              <a:rPr sz="2200" spc="-5" dirty="0" smtClean="0">
                <a:solidFill>
                  <a:srgbClr val="006FC0"/>
                </a:solidFill>
                <a:latin typeface="Times New Roman"/>
                <a:cs typeface="Times New Roman"/>
              </a:rPr>
              <a:t>sinde  </a:t>
            </a:r>
            <a:r>
              <a:rPr sz="2200" spc="-60" dirty="0" smtClean="0">
                <a:solidFill>
                  <a:srgbClr val="006FC0"/>
                </a:solidFill>
                <a:latin typeface="Times New Roman"/>
                <a:cs typeface="Times New Roman"/>
              </a:rPr>
              <a:t>düzenlenmi</a:t>
            </a:r>
            <a:r>
              <a:rPr lang="tr-TR" sz="2200" spc="-60" dirty="0" smtClean="0">
                <a:solidFill>
                  <a:srgbClr val="006FC0"/>
                </a:solidFill>
                <a:latin typeface="Times New Roman"/>
                <a:cs typeface="Times New Roman"/>
              </a:rPr>
              <a:t>ş</a:t>
            </a:r>
            <a:r>
              <a:rPr sz="2200" spc="-60" dirty="0" smtClean="0">
                <a:solidFill>
                  <a:srgbClr val="006FC0"/>
                </a:solidFill>
                <a:latin typeface="Times New Roman"/>
                <a:cs typeface="Times New Roman"/>
              </a:rPr>
              <a:t>tir</a:t>
            </a:r>
            <a:r>
              <a:rPr sz="2200" spc="-60" dirty="0">
                <a:solidFill>
                  <a:srgbClr val="006FC0"/>
                </a:solidFill>
                <a:latin typeface="Times New Roman"/>
                <a:cs typeface="Times New Roman"/>
              </a:rPr>
              <a:t>. </a:t>
            </a:r>
            <a:r>
              <a:rPr sz="2200" spc="-5" dirty="0">
                <a:solidFill>
                  <a:srgbClr val="006FC0"/>
                </a:solidFill>
                <a:latin typeface="Times New Roman"/>
                <a:cs typeface="Times New Roman"/>
              </a:rPr>
              <a:t>Söz konusu </a:t>
            </a:r>
            <a:r>
              <a:rPr sz="2200" spc="-10" dirty="0">
                <a:solidFill>
                  <a:srgbClr val="006FC0"/>
                </a:solidFill>
                <a:latin typeface="Times New Roman"/>
                <a:cs typeface="Times New Roman"/>
              </a:rPr>
              <a:t>madde </a:t>
            </a:r>
            <a:r>
              <a:rPr sz="2200" spc="-5" dirty="0">
                <a:solidFill>
                  <a:srgbClr val="006FC0"/>
                </a:solidFill>
                <a:latin typeface="Times New Roman"/>
                <a:cs typeface="Times New Roman"/>
              </a:rPr>
              <a:t>gereğince üniversite öğretim  elemanlarına, en yüksek Devlet memuru aylığının belli bir oranında  </a:t>
            </a:r>
            <a:r>
              <a:rPr sz="2200" spc="-15" dirty="0">
                <a:solidFill>
                  <a:srgbClr val="006FC0"/>
                </a:solidFill>
                <a:latin typeface="Times New Roman"/>
                <a:cs typeface="Times New Roman"/>
              </a:rPr>
              <a:t>ödenmektedir.</a:t>
            </a:r>
            <a:endParaRPr sz="2200" dirty="0">
              <a:latin typeface="Times New Roman"/>
              <a:cs typeface="Times New Roman"/>
            </a:endParaRPr>
          </a:p>
          <a:p>
            <a:pPr>
              <a:lnSpc>
                <a:spcPct val="100000"/>
              </a:lnSpc>
              <a:spcBef>
                <a:spcPts val="35"/>
              </a:spcBef>
            </a:pPr>
            <a:endParaRPr sz="2550" dirty="0">
              <a:latin typeface="Times New Roman"/>
              <a:cs typeface="Times New Roman"/>
            </a:endParaRPr>
          </a:p>
          <a:p>
            <a:pPr marL="61594">
              <a:lnSpc>
                <a:spcPct val="100000"/>
              </a:lnSpc>
              <a:tabLst>
                <a:tab pos="2840990" algn="l"/>
              </a:tabLst>
            </a:pPr>
            <a:r>
              <a:rPr sz="2000" dirty="0">
                <a:solidFill>
                  <a:srgbClr val="FF0000"/>
                </a:solidFill>
                <a:latin typeface="Times New Roman"/>
                <a:cs typeface="Times New Roman"/>
              </a:rPr>
              <a:t>	</a:t>
            </a:r>
            <a:endParaRPr sz="2000" dirty="0">
              <a:latin typeface="Times New Roman"/>
              <a:cs typeface="Times New Roman"/>
            </a:endParaRPr>
          </a:p>
        </p:txBody>
      </p:sp>
      <p:sp>
        <p:nvSpPr>
          <p:cNvPr id="8" name="object 8"/>
          <p:cNvSpPr/>
          <p:nvPr/>
        </p:nvSpPr>
        <p:spPr>
          <a:xfrm>
            <a:off x="3935476" y="4402201"/>
            <a:ext cx="2465705" cy="1030605"/>
          </a:xfrm>
          <a:custGeom>
            <a:avLst/>
            <a:gdLst/>
            <a:ahLst/>
            <a:cxnLst/>
            <a:rect l="l" t="t" r="r" b="b"/>
            <a:pathLst>
              <a:path w="2465704" h="1030604">
                <a:moveTo>
                  <a:pt x="2465324" y="510413"/>
                </a:moveTo>
                <a:lnTo>
                  <a:pt x="0" y="510413"/>
                </a:lnTo>
                <a:lnTo>
                  <a:pt x="1232662" y="1030224"/>
                </a:lnTo>
                <a:lnTo>
                  <a:pt x="2465324" y="510413"/>
                </a:lnTo>
                <a:close/>
              </a:path>
              <a:path w="2465704" h="1030604">
                <a:moveTo>
                  <a:pt x="1848993" y="0"/>
                </a:moveTo>
                <a:lnTo>
                  <a:pt x="616331" y="0"/>
                </a:lnTo>
                <a:lnTo>
                  <a:pt x="616331" y="510413"/>
                </a:lnTo>
                <a:lnTo>
                  <a:pt x="1848993" y="510413"/>
                </a:lnTo>
                <a:lnTo>
                  <a:pt x="1848993" y="0"/>
                </a:lnTo>
                <a:close/>
              </a:path>
            </a:pathLst>
          </a:custGeom>
          <a:solidFill>
            <a:srgbClr val="CCFFCC"/>
          </a:solidFill>
        </p:spPr>
        <p:txBody>
          <a:bodyPr wrap="square" lIns="0" tIns="0" rIns="0" bIns="0" rtlCol="0"/>
          <a:lstStyle/>
          <a:p>
            <a:endParaRPr dirty="0"/>
          </a:p>
        </p:txBody>
      </p:sp>
      <p:sp>
        <p:nvSpPr>
          <p:cNvPr id="9" name="object 9"/>
          <p:cNvSpPr/>
          <p:nvPr/>
        </p:nvSpPr>
        <p:spPr>
          <a:xfrm>
            <a:off x="3935476" y="4402201"/>
            <a:ext cx="2465705" cy="1030605"/>
          </a:xfrm>
          <a:custGeom>
            <a:avLst/>
            <a:gdLst/>
            <a:ahLst/>
            <a:cxnLst/>
            <a:rect l="l" t="t" r="r" b="b"/>
            <a:pathLst>
              <a:path w="2465704" h="1030604">
                <a:moveTo>
                  <a:pt x="0" y="510413"/>
                </a:moveTo>
                <a:lnTo>
                  <a:pt x="616331" y="510413"/>
                </a:lnTo>
                <a:lnTo>
                  <a:pt x="616331" y="0"/>
                </a:lnTo>
                <a:lnTo>
                  <a:pt x="1848993" y="0"/>
                </a:lnTo>
                <a:lnTo>
                  <a:pt x="1848993" y="510413"/>
                </a:lnTo>
                <a:lnTo>
                  <a:pt x="2465324" y="510413"/>
                </a:lnTo>
                <a:lnTo>
                  <a:pt x="1232662" y="1030224"/>
                </a:lnTo>
                <a:lnTo>
                  <a:pt x="0" y="510413"/>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dirty="0"/>
          </a:p>
        </p:txBody>
      </p:sp>
      <p:sp>
        <p:nvSpPr>
          <p:cNvPr id="10" name="object 10"/>
          <p:cNvSpPr txBox="1"/>
          <p:nvPr/>
        </p:nvSpPr>
        <p:spPr>
          <a:xfrm>
            <a:off x="4705858" y="4434332"/>
            <a:ext cx="927100" cy="697230"/>
          </a:xfrm>
          <a:prstGeom prst="rect">
            <a:avLst/>
          </a:prstGeom>
        </p:spPr>
        <p:txBody>
          <a:bodyPr vert="horz" wrap="square" lIns="0" tIns="12065" rIns="0" bIns="0" rtlCol="0">
            <a:spAutoFit/>
          </a:bodyPr>
          <a:lstStyle/>
          <a:p>
            <a:pPr marL="12700" marR="5080" indent="24130" algn="just">
              <a:lnSpc>
                <a:spcPct val="100000"/>
              </a:lnSpc>
              <a:spcBef>
                <a:spcPts val="95"/>
              </a:spcBef>
            </a:pPr>
            <a:r>
              <a:rPr sz="1600" b="1" spc="-5" dirty="0">
                <a:solidFill>
                  <a:srgbClr val="FF0000"/>
                </a:solidFill>
                <a:latin typeface="Times New Roman"/>
                <a:cs typeface="Times New Roman"/>
              </a:rPr>
              <a:t>Kesintiler  </a:t>
            </a:r>
            <a:r>
              <a:rPr sz="1400" b="1" dirty="0">
                <a:latin typeface="Times New Roman"/>
                <a:cs typeface="Times New Roman"/>
              </a:rPr>
              <a:t>(Sosyal</a:t>
            </a:r>
            <a:r>
              <a:rPr sz="1400" b="1" spc="-100" dirty="0">
                <a:latin typeface="Times New Roman"/>
                <a:cs typeface="Times New Roman"/>
              </a:rPr>
              <a:t> </a:t>
            </a:r>
            <a:r>
              <a:rPr sz="1400" b="1" spc="-20" dirty="0">
                <a:latin typeface="Times New Roman"/>
                <a:cs typeface="Times New Roman"/>
              </a:rPr>
              <a:t>güv.  </a:t>
            </a:r>
            <a:r>
              <a:rPr sz="1400" b="1" spc="-5" dirty="0">
                <a:latin typeface="Times New Roman"/>
                <a:cs typeface="Times New Roman"/>
              </a:rPr>
              <a:t>açısından)</a:t>
            </a:r>
            <a:endParaRPr sz="1400" dirty="0">
              <a:latin typeface="Times New Roman"/>
              <a:cs typeface="Times New Roman"/>
            </a:endParaRPr>
          </a:p>
        </p:txBody>
      </p:sp>
      <p:sp>
        <p:nvSpPr>
          <p:cNvPr id="11" name="object 11"/>
          <p:cNvSpPr/>
          <p:nvPr/>
        </p:nvSpPr>
        <p:spPr>
          <a:xfrm>
            <a:off x="1637283" y="4856479"/>
            <a:ext cx="1436243" cy="795019"/>
          </a:xfrm>
          <a:prstGeom prst="rect">
            <a:avLst/>
          </a:prstGeom>
          <a:blipFill>
            <a:blip r:embed="rId4" cstate="print"/>
            <a:stretch>
              <a:fillRect/>
            </a:stretch>
          </a:blipFill>
        </p:spPr>
        <p:txBody>
          <a:bodyPr wrap="square" lIns="0" tIns="0" rIns="0" bIns="0" rtlCol="0"/>
          <a:lstStyle/>
          <a:p>
            <a:endParaRPr dirty="0"/>
          </a:p>
        </p:txBody>
      </p:sp>
      <p:sp>
        <p:nvSpPr>
          <p:cNvPr id="12" name="object 12"/>
          <p:cNvSpPr txBox="1"/>
          <p:nvPr/>
        </p:nvSpPr>
        <p:spPr>
          <a:xfrm>
            <a:off x="1975230" y="4928108"/>
            <a:ext cx="761365" cy="635635"/>
          </a:xfrm>
          <a:prstGeom prst="rect">
            <a:avLst/>
          </a:prstGeom>
        </p:spPr>
        <p:txBody>
          <a:bodyPr vert="horz" wrap="square" lIns="0" tIns="12700" rIns="0" bIns="0" rtlCol="0">
            <a:spAutoFit/>
          </a:bodyPr>
          <a:lstStyle/>
          <a:p>
            <a:pPr marL="105410" marR="5080" indent="-93345">
              <a:lnSpc>
                <a:spcPct val="100000"/>
              </a:lnSpc>
              <a:spcBef>
                <a:spcPts val="100"/>
              </a:spcBef>
            </a:pPr>
            <a:r>
              <a:rPr sz="2000" dirty="0" err="1">
                <a:solidFill>
                  <a:srgbClr val="006FC0"/>
                </a:solidFill>
                <a:latin typeface="Times New Roman"/>
                <a:cs typeface="Times New Roman"/>
              </a:rPr>
              <a:t>Sig</a:t>
            </a:r>
            <a:r>
              <a:rPr sz="2000" spc="5" dirty="0" err="1">
                <a:solidFill>
                  <a:srgbClr val="006FC0"/>
                </a:solidFill>
                <a:latin typeface="Times New Roman"/>
                <a:cs typeface="Times New Roman"/>
              </a:rPr>
              <a:t>o</a:t>
            </a:r>
            <a:r>
              <a:rPr sz="2000" dirty="0" err="1">
                <a:solidFill>
                  <a:srgbClr val="006FC0"/>
                </a:solidFill>
                <a:latin typeface="Times New Roman"/>
                <a:cs typeface="Times New Roman"/>
              </a:rPr>
              <a:t>rta</a:t>
            </a:r>
            <a:r>
              <a:rPr sz="2000" dirty="0">
                <a:solidFill>
                  <a:srgbClr val="006FC0"/>
                </a:solidFill>
                <a:latin typeface="Times New Roman"/>
                <a:cs typeface="Times New Roman"/>
              </a:rPr>
              <a:t>  </a:t>
            </a:r>
            <a:r>
              <a:rPr lang="tr-TR" sz="2000" dirty="0" smtClean="0">
                <a:solidFill>
                  <a:srgbClr val="006FC0"/>
                </a:solidFill>
                <a:latin typeface="Times New Roman"/>
                <a:cs typeface="Times New Roman"/>
              </a:rPr>
              <a:t>P</a:t>
            </a:r>
            <a:r>
              <a:rPr sz="2000" spc="-5" dirty="0" err="1" smtClean="0">
                <a:solidFill>
                  <a:srgbClr val="006FC0"/>
                </a:solidFill>
                <a:latin typeface="Times New Roman"/>
                <a:cs typeface="Times New Roman"/>
              </a:rPr>
              <a:t>rimi</a:t>
            </a:r>
            <a:endParaRPr sz="2000" dirty="0">
              <a:latin typeface="Times New Roman"/>
              <a:cs typeface="Times New Roman"/>
            </a:endParaRPr>
          </a:p>
        </p:txBody>
      </p:sp>
      <p:sp>
        <p:nvSpPr>
          <p:cNvPr id="13" name="object 13"/>
          <p:cNvSpPr/>
          <p:nvPr/>
        </p:nvSpPr>
        <p:spPr>
          <a:xfrm>
            <a:off x="7162800" y="4648200"/>
            <a:ext cx="1334261" cy="949960"/>
          </a:xfrm>
          <a:prstGeom prst="rect">
            <a:avLst/>
          </a:prstGeom>
          <a:blipFill>
            <a:blip r:embed="rId5" cstate="print"/>
            <a:stretch>
              <a:fillRect/>
            </a:stretch>
          </a:blipFill>
        </p:spPr>
        <p:txBody>
          <a:bodyPr wrap="square" lIns="0" tIns="0" rIns="0" bIns="0" rtlCol="0"/>
          <a:lstStyle/>
          <a:p>
            <a:endParaRPr dirty="0"/>
          </a:p>
        </p:txBody>
      </p:sp>
      <p:sp>
        <p:nvSpPr>
          <p:cNvPr id="14" name="object 14"/>
          <p:cNvSpPr txBox="1"/>
          <p:nvPr/>
        </p:nvSpPr>
        <p:spPr>
          <a:xfrm>
            <a:off x="7467600" y="4800600"/>
            <a:ext cx="758190" cy="635635"/>
          </a:xfrm>
          <a:prstGeom prst="rect">
            <a:avLst/>
          </a:prstGeom>
        </p:spPr>
        <p:txBody>
          <a:bodyPr vert="horz" wrap="square" lIns="0" tIns="12700" rIns="0" bIns="0" rtlCol="0">
            <a:spAutoFit/>
          </a:bodyPr>
          <a:lstStyle/>
          <a:p>
            <a:pPr marL="33655" marR="5080" indent="-2159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15" name="object 15"/>
          <p:cNvSpPr/>
          <p:nvPr/>
        </p:nvSpPr>
        <p:spPr>
          <a:xfrm>
            <a:off x="2946400" y="5211698"/>
            <a:ext cx="1917700" cy="925830"/>
          </a:xfrm>
          <a:custGeom>
            <a:avLst/>
            <a:gdLst/>
            <a:ahLst/>
            <a:cxnLst/>
            <a:rect l="l" t="t" r="r" b="b"/>
            <a:pathLst>
              <a:path w="1917700" h="925829">
                <a:moveTo>
                  <a:pt x="462788" y="0"/>
                </a:moveTo>
                <a:lnTo>
                  <a:pt x="0" y="462813"/>
                </a:lnTo>
                <a:lnTo>
                  <a:pt x="462788" y="925576"/>
                </a:lnTo>
                <a:lnTo>
                  <a:pt x="462788" y="694194"/>
                </a:lnTo>
                <a:lnTo>
                  <a:pt x="1917700" y="694194"/>
                </a:lnTo>
                <a:lnTo>
                  <a:pt x="1917700" y="231394"/>
                </a:lnTo>
                <a:lnTo>
                  <a:pt x="462788" y="231394"/>
                </a:lnTo>
                <a:lnTo>
                  <a:pt x="462788" y="0"/>
                </a:lnTo>
                <a:close/>
              </a:path>
            </a:pathLst>
          </a:custGeom>
          <a:solidFill>
            <a:srgbClr val="CCFFCC"/>
          </a:solidFill>
        </p:spPr>
        <p:txBody>
          <a:bodyPr wrap="square" lIns="0" tIns="0" rIns="0" bIns="0" rtlCol="0"/>
          <a:lstStyle/>
          <a:p>
            <a:endParaRPr dirty="0"/>
          </a:p>
        </p:txBody>
      </p:sp>
      <p:sp>
        <p:nvSpPr>
          <p:cNvPr id="16" name="object 16"/>
          <p:cNvSpPr/>
          <p:nvPr/>
        </p:nvSpPr>
        <p:spPr>
          <a:xfrm>
            <a:off x="2946400" y="5211698"/>
            <a:ext cx="1917700" cy="925830"/>
          </a:xfrm>
          <a:custGeom>
            <a:avLst/>
            <a:gdLst/>
            <a:ahLst/>
            <a:cxnLst/>
            <a:rect l="l" t="t" r="r" b="b"/>
            <a:pathLst>
              <a:path w="1917700" h="925829">
                <a:moveTo>
                  <a:pt x="0" y="462813"/>
                </a:moveTo>
                <a:lnTo>
                  <a:pt x="462788" y="0"/>
                </a:lnTo>
                <a:lnTo>
                  <a:pt x="462788" y="231394"/>
                </a:lnTo>
                <a:lnTo>
                  <a:pt x="1917700" y="231394"/>
                </a:lnTo>
                <a:lnTo>
                  <a:pt x="1917700" y="694194"/>
                </a:lnTo>
                <a:lnTo>
                  <a:pt x="462788" y="694194"/>
                </a:lnTo>
                <a:lnTo>
                  <a:pt x="462788" y="925576"/>
                </a:lnTo>
                <a:lnTo>
                  <a:pt x="0" y="462813"/>
                </a:lnTo>
                <a:close/>
              </a:path>
            </a:pathLst>
          </a:custGeom>
          <a:ln/>
        </p:spPr>
        <p:style>
          <a:lnRef idx="1">
            <a:schemeClr val="accent2"/>
          </a:lnRef>
          <a:fillRef idx="1001">
            <a:schemeClr val="lt2"/>
          </a:fillRef>
          <a:effectRef idx="1">
            <a:schemeClr val="accent2"/>
          </a:effectRef>
          <a:fontRef idx="minor">
            <a:schemeClr val="dk1"/>
          </a:fontRef>
        </p:style>
        <p:txBody>
          <a:bodyPr wrap="square" lIns="0" tIns="0" rIns="0" bIns="0" rtlCol="0"/>
          <a:lstStyle/>
          <a:p>
            <a:endParaRPr dirty="0"/>
          </a:p>
        </p:txBody>
      </p:sp>
      <p:sp>
        <p:nvSpPr>
          <p:cNvPr id="17" name="object 17"/>
          <p:cNvSpPr txBox="1"/>
          <p:nvPr/>
        </p:nvSpPr>
        <p:spPr>
          <a:xfrm>
            <a:off x="3473322" y="5428589"/>
            <a:ext cx="1096645" cy="482600"/>
          </a:xfrm>
          <a:prstGeom prst="rect">
            <a:avLst/>
          </a:prstGeom>
        </p:spPr>
        <p:txBody>
          <a:bodyPr vert="horz" wrap="square" lIns="0" tIns="12700" rIns="0" bIns="0" rtlCol="0">
            <a:spAutoFit/>
          </a:bodyPr>
          <a:lstStyle/>
          <a:p>
            <a:pPr marL="91440" marR="5080" indent="-79375">
              <a:lnSpc>
                <a:spcPct val="100000"/>
              </a:lnSpc>
              <a:spcBef>
                <a:spcPts val="100"/>
              </a:spcBef>
            </a:pPr>
            <a:r>
              <a:rPr sz="1500" dirty="0">
                <a:solidFill>
                  <a:srgbClr val="FF0000"/>
                </a:solidFill>
                <a:latin typeface="Times New Roman"/>
                <a:cs typeface="Times New Roman"/>
              </a:rPr>
              <a:t>5510 </a:t>
            </a:r>
            <a:r>
              <a:rPr sz="1500" spc="-5" dirty="0">
                <a:solidFill>
                  <a:srgbClr val="FF0000"/>
                </a:solidFill>
                <a:latin typeface="Times New Roman"/>
                <a:cs typeface="Times New Roman"/>
              </a:rPr>
              <a:t>sayılı</a:t>
            </a:r>
            <a:r>
              <a:rPr sz="1500" spc="-125" dirty="0">
                <a:solidFill>
                  <a:srgbClr val="FF0000"/>
                </a:solidFill>
                <a:latin typeface="Times New Roman"/>
                <a:cs typeface="Times New Roman"/>
              </a:rPr>
              <a:t> </a:t>
            </a:r>
            <a:r>
              <a:rPr sz="1500" spc="-5" dirty="0">
                <a:solidFill>
                  <a:srgbClr val="FF0000"/>
                </a:solidFill>
                <a:latin typeface="Times New Roman"/>
                <a:cs typeface="Times New Roman"/>
              </a:rPr>
              <a:t>K.  </a:t>
            </a:r>
            <a:r>
              <a:rPr sz="1500" spc="-35" dirty="0">
                <a:solidFill>
                  <a:srgbClr val="FF0000"/>
                </a:solidFill>
                <a:latin typeface="Times New Roman"/>
                <a:cs typeface="Times New Roman"/>
              </a:rPr>
              <a:t>Tabi</a:t>
            </a:r>
            <a:r>
              <a:rPr sz="1500" spc="-25" dirty="0">
                <a:solidFill>
                  <a:srgbClr val="FF0000"/>
                </a:solidFill>
                <a:latin typeface="Times New Roman"/>
                <a:cs typeface="Times New Roman"/>
              </a:rPr>
              <a:t> </a:t>
            </a:r>
            <a:r>
              <a:rPr sz="1500" spc="-5" dirty="0">
                <a:solidFill>
                  <a:srgbClr val="FF0000"/>
                </a:solidFill>
                <a:latin typeface="Times New Roman"/>
                <a:cs typeface="Times New Roman"/>
              </a:rPr>
              <a:t>olanlar</a:t>
            </a:r>
            <a:endParaRPr sz="1500" dirty="0">
              <a:latin typeface="Times New Roman"/>
              <a:cs typeface="Times New Roman"/>
            </a:endParaRPr>
          </a:p>
        </p:txBody>
      </p:sp>
      <p:sp>
        <p:nvSpPr>
          <p:cNvPr id="18" name="object 18"/>
          <p:cNvSpPr/>
          <p:nvPr/>
        </p:nvSpPr>
        <p:spPr>
          <a:xfrm>
            <a:off x="5527675" y="5211698"/>
            <a:ext cx="1746250" cy="925830"/>
          </a:xfrm>
          <a:custGeom>
            <a:avLst/>
            <a:gdLst/>
            <a:ahLst/>
            <a:cxnLst/>
            <a:rect l="l" t="t" r="r" b="b"/>
            <a:pathLst>
              <a:path w="1746250" h="925829">
                <a:moveTo>
                  <a:pt x="1283461" y="0"/>
                </a:moveTo>
                <a:lnTo>
                  <a:pt x="1283461" y="231394"/>
                </a:lnTo>
                <a:lnTo>
                  <a:pt x="0" y="231394"/>
                </a:lnTo>
                <a:lnTo>
                  <a:pt x="0" y="694194"/>
                </a:lnTo>
                <a:lnTo>
                  <a:pt x="1283461" y="694194"/>
                </a:lnTo>
                <a:lnTo>
                  <a:pt x="1283461" y="925576"/>
                </a:lnTo>
                <a:lnTo>
                  <a:pt x="1746250" y="462813"/>
                </a:lnTo>
                <a:lnTo>
                  <a:pt x="1283461" y="0"/>
                </a:lnTo>
                <a:close/>
              </a:path>
            </a:pathLst>
          </a:custGeom>
        </p:spPr>
        <p:style>
          <a:lnRef idx="1">
            <a:schemeClr val="accent2"/>
          </a:lnRef>
          <a:fillRef idx="1001">
            <a:schemeClr val="lt2"/>
          </a:fillRef>
          <a:effectRef idx="1">
            <a:schemeClr val="accent2"/>
          </a:effectRef>
          <a:fontRef idx="minor">
            <a:schemeClr val="dk1"/>
          </a:fontRef>
        </p:style>
        <p:txBody>
          <a:bodyPr wrap="square" lIns="0" tIns="0" rIns="0" bIns="0" rtlCol="0"/>
          <a:lstStyle/>
          <a:p>
            <a:endParaRPr dirty="0"/>
          </a:p>
        </p:txBody>
      </p:sp>
      <p:sp>
        <p:nvSpPr>
          <p:cNvPr id="19" name="object 19"/>
          <p:cNvSpPr/>
          <p:nvPr/>
        </p:nvSpPr>
        <p:spPr>
          <a:xfrm>
            <a:off x="5527675" y="5211698"/>
            <a:ext cx="1746250" cy="925830"/>
          </a:xfrm>
          <a:custGeom>
            <a:avLst/>
            <a:gdLst/>
            <a:ahLst/>
            <a:cxnLst/>
            <a:rect l="l" t="t" r="r" b="b"/>
            <a:pathLst>
              <a:path w="1746250" h="925829">
                <a:moveTo>
                  <a:pt x="0" y="231394"/>
                </a:moveTo>
                <a:lnTo>
                  <a:pt x="1283461" y="231394"/>
                </a:lnTo>
                <a:lnTo>
                  <a:pt x="1283461" y="0"/>
                </a:lnTo>
                <a:lnTo>
                  <a:pt x="1746250" y="462813"/>
                </a:lnTo>
                <a:lnTo>
                  <a:pt x="1283461" y="925576"/>
                </a:lnTo>
                <a:lnTo>
                  <a:pt x="1283461" y="694194"/>
                </a:lnTo>
                <a:lnTo>
                  <a:pt x="0" y="694194"/>
                </a:lnTo>
                <a:lnTo>
                  <a:pt x="0" y="231394"/>
                </a:lnTo>
                <a:close/>
              </a:path>
            </a:pathLst>
          </a:custGeom>
          <a:ln w="25400">
            <a:solidFill>
              <a:srgbClr val="946E00"/>
            </a:solidFill>
          </a:ln>
        </p:spPr>
        <p:txBody>
          <a:bodyPr wrap="square" lIns="0" tIns="0" rIns="0" bIns="0" rtlCol="0"/>
          <a:lstStyle/>
          <a:p>
            <a:endParaRPr dirty="0"/>
          </a:p>
        </p:txBody>
      </p:sp>
      <p:sp>
        <p:nvSpPr>
          <p:cNvPr id="20" name="object 20"/>
          <p:cNvSpPr txBox="1"/>
          <p:nvPr/>
        </p:nvSpPr>
        <p:spPr>
          <a:xfrm>
            <a:off x="5736716" y="5428589"/>
            <a:ext cx="1096645" cy="482600"/>
          </a:xfrm>
          <a:prstGeom prst="rect">
            <a:avLst/>
          </a:prstGeom>
        </p:spPr>
        <p:txBody>
          <a:bodyPr vert="horz" wrap="square" lIns="0" tIns="12700" rIns="0" bIns="0" rtlCol="0">
            <a:spAutoFit/>
          </a:bodyPr>
          <a:lstStyle/>
          <a:p>
            <a:pPr marL="91440" marR="5080" indent="-79375">
              <a:lnSpc>
                <a:spcPct val="100000"/>
              </a:lnSpc>
              <a:spcBef>
                <a:spcPts val="100"/>
              </a:spcBef>
            </a:pPr>
            <a:r>
              <a:rPr sz="1500" dirty="0">
                <a:solidFill>
                  <a:srgbClr val="FF0000"/>
                </a:solidFill>
                <a:latin typeface="Times New Roman"/>
                <a:cs typeface="Times New Roman"/>
              </a:rPr>
              <a:t>5434 </a:t>
            </a:r>
            <a:r>
              <a:rPr sz="1500" spc="-5" dirty="0">
                <a:solidFill>
                  <a:srgbClr val="FF0000"/>
                </a:solidFill>
                <a:latin typeface="Times New Roman"/>
                <a:cs typeface="Times New Roman"/>
              </a:rPr>
              <a:t>sayılı</a:t>
            </a:r>
            <a:r>
              <a:rPr sz="1500" spc="-125" dirty="0">
                <a:solidFill>
                  <a:srgbClr val="FF0000"/>
                </a:solidFill>
                <a:latin typeface="Times New Roman"/>
                <a:cs typeface="Times New Roman"/>
              </a:rPr>
              <a:t> </a:t>
            </a:r>
            <a:r>
              <a:rPr sz="1500" spc="-5" dirty="0">
                <a:solidFill>
                  <a:srgbClr val="FF0000"/>
                </a:solidFill>
                <a:latin typeface="Times New Roman"/>
                <a:cs typeface="Times New Roman"/>
              </a:rPr>
              <a:t>K.  </a:t>
            </a:r>
            <a:r>
              <a:rPr sz="1500" spc="-35" dirty="0">
                <a:solidFill>
                  <a:srgbClr val="FF0000"/>
                </a:solidFill>
                <a:latin typeface="Times New Roman"/>
                <a:cs typeface="Times New Roman"/>
              </a:rPr>
              <a:t>Tabi</a:t>
            </a:r>
            <a:r>
              <a:rPr sz="1500" spc="-25" dirty="0">
                <a:solidFill>
                  <a:srgbClr val="FF0000"/>
                </a:solidFill>
                <a:latin typeface="Times New Roman"/>
                <a:cs typeface="Times New Roman"/>
              </a:rPr>
              <a:t> </a:t>
            </a:r>
            <a:r>
              <a:rPr sz="1500" spc="-5" dirty="0">
                <a:solidFill>
                  <a:srgbClr val="FF0000"/>
                </a:solidFill>
                <a:latin typeface="Times New Roman"/>
                <a:cs typeface="Times New Roman"/>
              </a:rPr>
              <a:t>olanlar</a:t>
            </a:r>
            <a:endParaRPr sz="1500" dirty="0">
              <a:latin typeface="Times New Roman"/>
              <a:cs typeface="Times New Roman"/>
            </a:endParaRPr>
          </a:p>
        </p:txBody>
      </p:sp>
      <p:sp>
        <p:nvSpPr>
          <p:cNvPr id="21" name="object 21"/>
          <p:cNvSpPr/>
          <p:nvPr/>
        </p:nvSpPr>
        <p:spPr>
          <a:xfrm>
            <a:off x="1638045" y="5791200"/>
            <a:ext cx="1410970" cy="762000"/>
          </a:xfrm>
          <a:custGeom>
            <a:avLst/>
            <a:gdLst/>
            <a:ahLst/>
            <a:cxnLst/>
            <a:rect l="l" t="t" r="r" b="b"/>
            <a:pathLst>
              <a:path w="1410970" h="762000">
                <a:moveTo>
                  <a:pt x="705485" y="0"/>
                </a:moveTo>
                <a:lnTo>
                  <a:pt x="644612" y="1398"/>
                </a:lnTo>
                <a:lnTo>
                  <a:pt x="585177" y="5517"/>
                </a:lnTo>
                <a:lnTo>
                  <a:pt x="527392" y="12243"/>
                </a:lnTo>
                <a:lnTo>
                  <a:pt x="471468" y="21460"/>
                </a:lnTo>
                <a:lnTo>
                  <a:pt x="417618" y="33055"/>
                </a:lnTo>
                <a:lnTo>
                  <a:pt x="366053" y="46913"/>
                </a:lnTo>
                <a:lnTo>
                  <a:pt x="316985" y="62920"/>
                </a:lnTo>
                <a:lnTo>
                  <a:pt x="270626" y="80962"/>
                </a:lnTo>
                <a:lnTo>
                  <a:pt x="227187" y="100924"/>
                </a:lnTo>
                <a:lnTo>
                  <a:pt x="186880" y="122692"/>
                </a:lnTo>
                <a:lnTo>
                  <a:pt x="149917" y="146152"/>
                </a:lnTo>
                <a:lnTo>
                  <a:pt x="116509" y="171188"/>
                </a:lnTo>
                <a:lnTo>
                  <a:pt x="86869" y="197688"/>
                </a:lnTo>
                <a:lnTo>
                  <a:pt x="39737" y="254617"/>
                </a:lnTo>
                <a:lnTo>
                  <a:pt x="10216" y="316026"/>
                </a:lnTo>
                <a:lnTo>
                  <a:pt x="0" y="381000"/>
                </a:lnTo>
                <a:lnTo>
                  <a:pt x="2589" y="413874"/>
                </a:lnTo>
                <a:lnTo>
                  <a:pt x="22670" y="477180"/>
                </a:lnTo>
                <a:lnTo>
                  <a:pt x="61208" y="536464"/>
                </a:lnTo>
                <a:lnTo>
                  <a:pt x="116509" y="590811"/>
                </a:lnTo>
                <a:lnTo>
                  <a:pt x="149917" y="615847"/>
                </a:lnTo>
                <a:lnTo>
                  <a:pt x="186880" y="639307"/>
                </a:lnTo>
                <a:lnTo>
                  <a:pt x="227187" y="661075"/>
                </a:lnTo>
                <a:lnTo>
                  <a:pt x="270626" y="681037"/>
                </a:lnTo>
                <a:lnTo>
                  <a:pt x="316985" y="699079"/>
                </a:lnTo>
                <a:lnTo>
                  <a:pt x="366053" y="715086"/>
                </a:lnTo>
                <a:lnTo>
                  <a:pt x="417618" y="728944"/>
                </a:lnTo>
                <a:lnTo>
                  <a:pt x="471468" y="740539"/>
                </a:lnTo>
                <a:lnTo>
                  <a:pt x="527392" y="749756"/>
                </a:lnTo>
                <a:lnTo>
                  <a:pt x="585177" y="756482"/>
                </a:lnTo>
                <a:lnTo>
                  <a:pt x="644612" y="760601"/>
                </a:lnTo>
                <a:lnTo>
                  <a:pt x="705485" y="762000"/>
                </a:lnTo>
                <a:lnTo>
                  <a:pt x="766338" y="760601"/>
                </a:lnTo>
                <a:lnTo>
                  <a:pt x="825756" y="756482"/>
                </a:lnTo>
                <a:lnTo>
                  <a:pt x="883526" y="749756"/>
                </a:lnTo>
                <a:lnTo>
                  <a:pt x="939436" y="740539"/>
                </a:lnTo>
                <a:lnTo>
                  <a:pt x="993275" y="728944"/>
                </a:lnTo>
                <a:lnTo>
                  <a:pt x="1044829" y="715086"/>
                </a:lnTo>
                <a:lnTo>
                  <a:pt x="1093889" y="699079"/>
                </a:lnTo>
                <a:lnTo>
                  <a:pt x="1140241" y="681037"/>
                </a:lnTo>
                <a:lnTo>
                  <a:pt x="1183674" y="661075"/>
                </a:lnTo>
                <a:lnTo>
                  <a:pt x="1223976" y="639307"/>
                </a:lnTo>
                <a:lnTo>
                  <a:pt x="1260935" y="615847"/>
                </a:lnTo>
                <a:lnTo>
                  <a:pt x="1294339" y="590811"/>
                </a:lnTo>
                <a:lnTo>
                  <a:pt x="1323977" y="564311"/>
                </a:lnTo>
                <a:lnTo>
                  <a:pt x="1371106" y="507382"/>
                </a:lnTo>
                <a:lnTo>
                  <a:pt x="1400626" y="445973"/>
                </a:lnTo>
                <a:lnTo>
                  <a:pt x="1410843" y="381000"/>
                </a:lnTo>
                <a:lnTo>
                  <a:pt x="1408253" y="348125"/>
                </a:lnTo>
                <a:lnTo>
                  <a:pt x="1388173" y="284819"/>
                </a:lnTo>
                <a:lnTo>
                  <a:pt x="1349637" y="225535"/>
                </a:lnTo>
                <a:lnTo>
                  <a:pt x="1294339" y="171188"/>
                </a:lnTo>
                <a:lnTo>
                  <a:pt x="1260935" y="146152"/>
                </a:lnTo>
                <a:lnTo>
                  <a:pt x="1223976" y="122692"/>
                </a:lnTo>
                <a:lnTo>
                  <a:pt x="1183674" y="100924"/>
                </a:lnTo>
                <a:lnTo>
                  <a:pt x="1140241" y="80962"/>
                </a:lnTo>
                <a:lnTo>
                  <a:pt x="1093889" y="62920"/>
                </a:lnTo>
                <a:lnTo>
                  <a:pt x="1044829" y="46913"/>
                </a:lnTo>
                <a:lnTo>
                  <a:pt x="993275" y="33055"/>
                </a:lnTo>
                <a:lnTo>
                  <a:pt x="939436" y="21460"/>
                </a:lnTo>
                <a:lnTo>
                  <a:pt x="883526" y="12243"/>
                </a:lnTo>
                <a:lnTo>
                  <a:pt x="825756" y="5517"/>
                </a:lnTo>
                <a:lnTo>
                  <a:pt x="766338" y="1398"/>
                </a:lnTo>
                <a:lnTo>
                  <a:pt x="705485" y="0"/>
                </a:lnTo>
                <a:close/>
              </a:path>
            </a:pathLst>
          </a:custGeom>
          <a:solidFill>
            <a:srgbClr val="FFFFFF"/>
          </a:solidFill>
        </p:spPr>
        <p:txBody>
          <a:bodyPr wrap="square" lIns="0" tIns="0" rIns="0" bIns="0" rtlCol="0"/>
          <a:lstStyle/>
          <a:p>
            <a:endParaRPr dirty="0"/>
          </a:p>
        </p:txBody>
      </p:sp>
      <p:sp>
        <p:nvSpPr>
          <p:cNvPr id="22" name="object 22"/>
          <p:cNvSpPr/>
          <p:nvPr/>
        </p:nvSpPr>
        <p:spPr>
          <a:xfrm>
            <a:off x="1625472" y="5778500"/>
            <a:ext cx="1436116" cy="787400"/>
          </a:xfrm>
          <a:prstGeom prst="rect">
            <a:avLst/>
          </a:prstGeom>
          <a:blipFill>
            <a:blip r:embed="rId6" cstate="print"/>
            <a:stretch>
              <a:fillRect/>
            </a:stretch>
          </a:blipFill>
        </p:spPr>
        <p:txBody>
          <a:bodyPr wrap="square" lIns="0" tIns="0" rIns="0" bIns="0" rtlCol="0"/>
          <a:lstStyle/>
          <a:p>
            <a:endParaRPr dirty="0"/>
          </a:p>
        </p:txBody>
      </p:sp>
      <p:sp>
        <p:nvSpPr>
          <p:cNvPr id="23" name="object 23"/>
          <p:cNvSpPr txBox="1"/>
          <p:nvPr/>
        </p:nvSpPr>
        <p:spPr>
          <a:xfrm>
            <a:off x="1964817" y="5847079"/>
            <a:ext cx="758190" cy="635635"/>
          </a:xfrm>
          <a:prstGeom prst="rect">
            <a:avLst/>
          </a:prstGeom>
        </p:spPr>
        <p:txBody>
          <a:bodyPr vert="horz" wrap="square" lIns="0" tIns="12700" rIns="0" bIns="0" rtlCol="0">
            <a:spAutoFit/>
          </a:bodyPr>
          <a:lstStyle/>
          <a:p>
            <a:pPr marL="33655" marR="5080" indent="-2159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25" name="24 Metin kutusu"/>
          <p:cNvSpPr txBox="1"/>
          <p:nvPr/>
        </p:nvSpPr>
        <p:spPr>
          <a:xfrm>
            <a:off x="304800" y="60198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6" name="25 Metin kutusu"/>
          <p:cNvSpPr txBox="1"/>
          <p:nvPr/>
        </p:nvSpPr>
        <p:spPr>
          <a:xfrm>
            <a:off x="7315200" y="57912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7" name="object 13"/>
          <p:cNvSpPr/>
          <p:nvPr/>
        </p:nvSpPr>
        <p:spPr>
          <a:xfrm>
            <a:off x="7239000" y="5715000"/>
            <a:ext cx="1334261" cy="949960"/>
          </a:xfrm>
          <a:prstGeom prst="rect">
            <a:avLst/>
          </a:prstGeom>
          <a:blipFill>
            <a:blip r:embed="rId5" cstate="print"/>
            <a:stretch>
              <a:fillRect/>
            </a:stretch>
          </a:blipFill>
        </p:spPr>
        <p:txBody>
          <a:bodyPr wrap="square" lIns="0" tIns="0" rIns="0" bIns="0" rtlCol="0"/>
          <a:lstStyle/>
          <a:p>
            <a:endParaRPr dirty="0"/>
          </a:p>
        </p:txBody>
      </p:sp>
      <p:sp>
        <p:nvSpPr>
          <p:cNvPr id="28" name="object 13"/>
          <p:cNvSpPr/>
          <p:nvPr/>
        </p:nvSpPr>
        <p:spPr>
          <a:xfrm>
            <a:off x="228600" y="5908040"/>
            <a:ext cx="1334261" cy="949960"/>
          </a:xfrm>
          <a:prstGeom prst="rect">
            <a:avLst/>
          </a:prstGeom>
          <a:blipFill>
            <a:blip r:embed="rId5" cstate="print"/>
            <a:stretch>
              <a:fillRect/>
            </a:stretch>
          </a:blipFill>
        </p:spPr>
        <p:txBody>
          <a:bodyPr wrap="square" lIns="0" tIns="0" rIns="0" bIns="0" rtlCol="0"/>
          <a:lstStyle/>
          <a:p>
            <a:endParaRPr dirty="0"/>
          </a:p>
        </p:txBody>
      </p:sp>
      <p:sp>
        <p:nvSpPr>
          <p:cNvPr id="29" name="object 13"/>
          <p:cNvSpPr/>
          <p:nvPr/>
        </p:nvSpPr>
        <p:spPr>
          <a:xfrm>
            <a:off x="228600" y="5029200"/>
            <a:ext cx="1334134" cy="762000"/>
          </a:xfrm>
          <a:prstGeom prst="rect">
            <a:avLst/>
          </a:prstGeom>
          <a:blipFill>
            <a:blip r:embed="rId7" cstate="print"/>
            <a:stretch>
              <a:fillRect/>
            </a:stretch>
          </a:blipFill>
        </p:spPr>
        <p:txBody>
          <a:bodyPr wrap="square" lIns="0" tIns="0" rIns="0" bIns="0" rtlCol="0"/>
          <a:lstStyle/>
          <a:p>
            <a:endParaRPr/>
          </a:p>
        </p:txBody>
      </p:sp>
      <p:sp>
        <p:nvSpPr>
          <p:cNvPr id="30" name="29 Metin kutusu"/>
          <p:cNvSpPr txBox="1"/>
          <p:nvPr/>
        </p:nvSpPr>
        <p:spPr>
          <a:xfrm>
            <a:off x="304800" y="5105400"/>
            <a:ext cx="1219200" cy="646331"/>
          </a:xfrm>
          <a:prstGeom prst="rect">
            <a:avLst/>
          </a:prstGeom>
          <a:noFill/>
        </p:spPr>
        <p:txBody>
          <a:bodyPr wrap="square" rtlCol="0">
            <a:spAutoFit/>
          </a:bodyPr>
          <a:lstStyle/>
          <a:p>
            <a:pPr algn="ctr"/>
            <a:r>
              <a:rPr lang="tr-TR" dirty="0" smtClean="0">
                <a:solidFill>
                  <a:schemeClr val="accent2">
                    <a:lumMod val="75000"/>
                  </a:schemeClr>
                </a:solidFill>
              </a:rPr>
              <a:t>BES Kesintisi</a:t>
            </a:r>
            <a:endParaRPr lang="tr-TR" dirty="0">
              <a:solidFill>
                <a:schemeClr val="accent2">
                  <a:lumMod val="75000"/>
                </a:schemeClr>
              </a:solidFill>
            </a:endParaRPr>
          </a:p>
        </p:txBody>
      </p:sp>
    </p:spTree>
    <p:extLst>
      <p:ext uri="{BB962C8B-B14F-4D97-AF65-F5344CB8AC3E}">
        <p14:creationId xmlns:p14="http://schemas.microsoft.com/office/powerpoint/2010/main" val="23803423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nvPr>
        </p:nvGraphicFramePr>
        <p:xfrm>
          <a:off x="457200" y="685800"/>
          <a:ext cx="7467600" cy="4953000"/>
        </p:xfrm>
        <a:graphic>
          <a:graphicData uri="http://schemas.openxmlformats.org/drawingml/2006/table">
            <a:tbl>
              <a:tblPr firstRow="1" bandRow="1">
                <a:tableStyleId>{5C22544A-7EE6-4342-B048-85BDC9FD1C3A}</a:tableStyleId>
              </a:tblPr>
              <a:tblGrid>
                <a:gridCol w="4953000"/>
                <a:gridCol w="2514600"/>
              </a:tblGrid>
              <a:tr h="370840">
                <a:tc gridSpan="2">
                  <a:txBody>
                    <a:bodyPr/>
                    <a:lstStyle/>
                    <a:p>
                      <a:pPr algn="ctr"/>
                      <a:r>
                        <a:rPr lang="tr-TR" dirty="0" smtClean="0"/>
                        <a:t>ÜNİVERSİTE ÖDENEĞİ ORAN TABLOSU</a:t>
                      </a:r>
                      <a:endParaRPr lang="tr-TR" dirty="0"/>
                    </a:p>
                  </a:txBody>
                  <a:tcPr>
                    <a:solidFill>
                      <a:schemeClr val="accent2">
                        <a:lumMod val="50000"/>
                      </a:schemeClr>
                    </a:solidFill>
                  </a:tcPr>
                </a:tc>
                <a:tc hMerge="1">
                  <a:txBody>
                    <a:bodyPr/>
                    <a:lstStyle/>
                    <a:p>
                      <a:endParaRPr lang="tr-TR" dirty="0"/>
                    </a:p>
                  </a:txBody>
                  <a:tcPr/>
                </a:tc>
              </a:tr>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solidFill>
                            <a:srgbClr val="006FC0"/>
                          </a:solidFill>
                          <a:latin typeface="Times New Roman"/>
                          <a:cs typeface="Times New Roman"/>
                        </a:rPr>
                        <a:t>En yüksek </a:t>
                      </a:r>
                      <a:r>
                        <a:rPr lang="tr-TR" spc="-5" dirty="0" smtClean="0">
                          <a:solidFill>
                            <a:srgbClr val="006FC0"/>
                          </a:solidFill>
                          <a:latin typeface="Times New Roman"/>
                          <a:cs typeface="Times New Roman"/>
                        </a:rPr>
                        <a:t>Devlet </a:t>
                      </a:r>
                      <a:r>
                        <a:rPr lang="tr-TR" spc="-10" dirty="0" smtClean="0">
                          <a:solidFill>
                            <a:srgbClr val="006FC0"/>
                          </a:solidFill>
                          <a:latin typeface="Times New Roman"/>
                          <a:cs typeface="Times New Roman"/>
                        </a:rPr>
                        <a:t>memuru </a:t>
                      </a:r>
                      <a:r>
                        <a:rPr lang="tr-TR" dirty="0" smtClean="0">
                          <a:solidFill>
                            <a:srgbClr val="006FC0"/>
                          </a:solidFill>
                          <a:latin typeface="Times New Roman"/>
                          <a:cs typeface="Times New Roman"/>
                        </a:rPr>
                        <a:t>brüt </a:t>
                      </a:r>
                      <a:r>
                        <a:rPr lang="tr-TR" spc="-5" dirty="0" smtClean="0">
                          <a:solidFill>
                            <a:srgbClr val="006FC0"/>
                          </a:solidFill>
                          <a:latin typeface="Times New Roman"/>
                          <a:cs typeface="Times New Roman"/>
                        </a:rPr>
                        <a:t>aylığı </a:t>
                      </a:r>
                      <a:r>
                        <a:rPr lang="tr-TR" dirty="0" smtClean="0">
                          <a:solidFill>
                            <a:srgbClr val="006FC0"/>
                          </a:solidFill>
                          <a:latin typeface="Times New Roman"/>
                          <a:cs typeface="Times New Roman"/>
                        </a:rPr>
                        <a:t>x </a:t>
                      </a:r>
                      <a:r>
                        <a:rPr lang="tr-TR" spc="-20" dirty="0" smtClean="0">
                          <a:solidFill>
                            <a:srgbClr val="006FC0"/>
                          </a:solidFill>
                          <a:latin typeface="Times New Roman"/>
                          <a:cs typeface="Times New Roman"/>
                        </a:rPr>
                        <a:t>Tazminat</a:t>
                      </a:r>
                      <a:r>
                        <a:rPr lang="tr-TR" spc="-100" dirty="0" smtClean="0">
                          <a:solidFill>
                            <a:srgbClr val="006FC0"/>
                          </a:solidFill>
                          <a:latin typeface="Times New Roman"/>
                          <a:cs typeface="Times New Roman"/>
                        </a:rPr>
                        <a:t> </a:t>
                      </a:r>
                      <a:r>
                        <a:rPr lang="tr-TR" dirty="0" smtClean="0">
                          <a:solidFill>
                            <a:srgbClr val="006FC0"/>
                          </a:solidFill>
                          <a:latin typeface="Times New Roman"/>
                          <a:cs typeface="Times New Roman"/>
                        </a:rPr>
                        <a:t>oranı</a:t>
                      </a:r>
                      <a:endParaRPr lang="tr-TR" dirty="0"/>
                    </a:p>
                  </a:txBody>
                  <a:tcPr>
                    <a:solidFill>
                      <a:schemeClr val="accent2">
                        <a:lumMod val="60000"/>
                        <a:lumOff val="40000"/>
                      </a:schemeClr>
                    </a:solidFill>
                  </a:tcPr>
                </a:tc>
                <a:tc hMerge="1">
                  <a:txBody>
                    <a:bodyPr/>
                    <a:lstStyle/>
                    <a:p>
                      <a:endParaRPr lang="tr-TR"/>
                    </a:p>
                  </a:txBody>
                  <a:tcPr/>
                </a:tc>
              </a:tr>
              <a:tr h="370840">
                <a:tc>
                  <a:txBody>
                    <a:bodyPr/>
                    <a:lstStyle/>
                    <a:p>
                      <a:pPr algn="ctr"/>
                      <a:r>
                        <a:rPr lang="tr-TR" sz="1400" b="1" dirty="0" smtClean="0">
                          <a:solidFill>
                            <a:schemeClr val="accent2">
                              <a:lumMod val="75000"/>
                            </a:schemeClr>
                          </a:solidFill>
                          <a:latin typeface="Times New Roman" pitchFamily="18" charset="0"/>
                          <a:cs typeface="Times New Roman" pitchFamily="18" charset="0"/>
                        </a:rPr>
                        <a:t>KADROSU</a:t>
                      </a:r>
                      <a:endParaRPr lang="tr-TR" sz="1400" b="1" dirty="0">
                        <a:solidFill>
                          <a:schemeClr val="accent2">
                            <a:lumMod val="75000"/>
                          </a:schemeClr>
                        </a:solidFill>
                        <a:latin typeface="Times New Roman" pitchFamily="18" charset="0"/>
                        <a:cs typeface="Times New Roman" pitchFamily="18" charset="0"/>
                      </a:endParaRPr>
                    </a:p>
                  </a:txBody>
                  <a:tcPr>
                    <a:solidFill>
                      <a:schemeClr val="accent2">
                        <a:lumMod val="40000"/>
                        <a:lumOff val="60000"/>
                      </a:schemeClr>
                    </a:solidFill>
                  </a:tcPr>
                </a:tc>
                <a:tc>
                  <a:txBody>
                    <a:bodyPr/>
                    <a:lstStyle/>
                    <a:p>
                      <a:pPr algn="ctr"/>
                      <a:r>
                        <a:rPr lang="tr-TR" sz="1400" b="1" dirty="0" smtClean="0">
                          <a:solidFill>
                            <a:schemeClr val="accent2">
                              <a:lumMod val="75000"/>
                            </a:schemeClr>
                          </a:solidFill>
                          <a:latin typeface="Times New Roman" pitchFamily="18" charset="0"/>
                          <a:cs typeface="Times New Roman" pitchFamily="18" charset="0"/>
                        </a:rPr>
                        <a:t>TAZMİNAT ORANI</a:t>
                      </a:r>
                      <a:endParaRPr lang="tr-TR" sz="1400" b="1" dirty="0">
                        <a:solidFill>
                          <a:schemeClr val="accent2">
                            <a:lumMod val="75000"/>
                          </a:schemeClr>
                        </a:solidFill>
                        <a:latin typeface="Times New Roman" pitchFamily="18" charset="0"/>
                        <a:cs typeface="Times New Roman" pitchFamily="18" charset="0"/>
                      </a:endParaRPr>
                    </a:p>
                  </a:txBody>
                  <a:tcPr>
                    <a:solidFill>
                      <a:schemeClr val="accent2">
                        <a:lumMod val="40000"/>
                        <a:lumOff val="60000"/>
                      </a:schemeClr>
                    </a:solidFill>
                  </a:tcPr>
                </a:tc>
              </a:tr>
              <a:tr h="370840">
                <a:tc>
                  <a:txBody>
                    <a:bodyPr/>
                    <a:lstStyle/>
                    <a:p>
                      <a:r>
                        <a:rPr lang="tr-TR" sz="1600" b="0" dirty="0" smtClean="0">
                          <a:solidFill>
                            <a:schemeClr val="accent2">
                              <a:lumMod val="75000"/>
                            </a:schemeClr>
                          </a:solidFill>
                          <a:latin typeface="Times New Roman" pitchFamily="18" charset="0"/>
                          <a:cs typeface="Times New Roman" pitchFamily="18" charset="0"/>
                        </a:rPr>
                        <a:t>Profesörlerden </a:t>
                      </a:r>
                    </a:p>
                    <a:p>
                      <a:r>
                        <a:rPr lang="tr-TR" sz="1200" b="0" dirty="0" smtClean="0">
                          <a:solidFill>
                            <a:schemeClr val="accent2">
                              <a:lumMod val="75000"/>
                            </a:schemeClr>
                          </a:solidFill>
                          <a:latin typeface="Times New Roman" pitchFamily="18" charset="0"/>
                          <a:cs typeface="Times New Roman" pitchFamily="18" charset="0"/>
                        </a:rPr>
                        <a:t>Rektör, Rektör Yardımcısı, Dekan, Dekan Yardımcısı, Yüksekokul Müdürü olanlar ile Profesör kadrosunda üç yılını tamamlamış bulunanlara</a:t>
                      </a:r>
                      <a:endParaRPr lang="tr-TR" sz="1200" b="0" dirty="0">
                        <a:solidFill>
                          <a:schemeClr val="accent2">
                            <a:lumMod val="75000"/>
                          </a:schemeClr>
                        </a:solidFill>
                        <a:latin typeface="Times New Roman" pitchFamily="18" charset="0"/>
                        <a:cs typeface="Times New Roman" pitchFamily="18" charset="0"/>
                      </a:endParaRPr>
                    </a:p>
                  </a:txBody>
                  <a:tcPr/>
                </a:tc>
                <a:tc>
                  <a:txBody>
                    <a:bodyPr/>
                    <a:lstStyle/>
                    <a:p>
                      <a:pPr algn="r"/>
                      <a:r>
                        <a:rPr lang="tr-TR" sz="1400" b="1" dirty="0" smtClean="0">
                          <a:solidFill>
                            <a:schemeClr val="accent2">
                              <a:lumMod val="75000"/>
                            </a:schemeClr>
                          </a:solidFill>
                          <a:latin typeface="Times New Roman" pitchFamily="18" charset="0"/>
                          <a:cs typeface="Times New Roman" pitchFamily="18" charset="0"/>
                        </a:rPr>
                        <a:t>245</a:t>
                      </a:r>
                      <a:endParaRPr lang="tr-TR" sz="1400" b="1" dirty="0">
                        <a:solidFill>
                          <a:schemeClr val="accent2">
                            <a:lumMod val="75000"/>
                          </a:schemeClr>
                        </a:solidFill>
                        <a:latin typeface="Times New Roman" pitchFamily="18" charset="0"/>
                        <a:cs typeface="Times New Roman" pitchFamily="18" charset="0"/>
                      </a:endParaRPr>
                    </a:p>
                  </a:txBody>
                  <a:tcPr/>
                </a:tc>
              </a:tr>
              <a:tr h="370840">
                <a:tc>
                  <a:txBody>
                    <a:bodyPr/>
                    <a:lstStyle/>
                    <a:p>
                      <a:r>
                        <a:rPr lang="tr-TR" sz="1400" b="0" dirty="0" smtClean="0">
                          <a:solidFill>
                            <a:schemeClr val="accent2">
                              <a:lumMod val="75000"/>
                            </a:schemeClr>
                          </a:solidFill>
                          <a:latin typeface="Times New Roman" pitchFamily="18" charset="0"/>
                          <a:cs typeface="Times New Roman" pitchFamily="18" charset="0"/>
                        </a:rPr>
                        <a:t>Diğer Profesör </a:t>
                      </a:r>
                      <a:endParaRPr lang="tr-TR" sz="1400" b="0" dirty="0">
                        <a:solidFill>
                          <a:schemeClr val="accent2">
                            <a:lumMod val="75000"/>
                          </a:schemeClr>
                        </a:solidFill>
                        <a:latin typeface="Times New Roman" pitchFamily="18" charset="0"/>
                        <a:cs typeface="Times New Roman" pitchFamily="18" charset="0"/>
                      </a:endParaRPr>
                    </a:p>
                  </a:txBody>
                  <a:tcPr/>
                </a:tc>
                <a:tc>
                  <a:txBody>
                    <a:bodyPr/>
                    <a:lstStyle/>
                    <a:p>
                      <a:pPr algn="r"/>
                      <a:r>
                        <a:rPr lang="tr-TR" sz="1400" b="1" dirty="0" smtClean="0">
                          <a:solidFill>
                            <a:schemeClr val="accent2">
                              <a:lumMod val="75000"/>
                            </a:schemeClr>
                          </a:solidFill>
                          <a:latin typeface="Times New Roman" pitchFamily="18" charset="0"/>
                          <a:cs typeface="Times New Roman" pitchFamily="18" charset="0"/>
                        </a:rPr>
                        <a:t>215</a:t>
                      </a:r>
                      <a:endParaRPr lang="tr-TR" sz="1400" b="1" dirty="0">
                        <a:solidFill>
                          <a:schemeClr val="accent2">
                            <a:lumMod val="75000"/>
                          </a:schemeClr>
                        </a:solidFill>
                        <a:latin typeface="Times New Roman" pitchFamily="18" charset="0"/>
                        <a:cs typeface="Times New Roman" pitchFamily="18" charset="0"/>
                      </a:endParaRPr>
                    </a:p>
                  </a:txBody>
                  <a:tcPr/>
                </a:tc>
              </a:tr>
              <a:tr h="370840">
                <a:tc>
                  <a:txBody>
                    <a:bodyPr/>
                    <a:lstStyle/>
                    <a:p>
                      <a:r>
                        <a:rPr lang="tr-TR" sz="1400" b="0" dirty="0" smtClean="0">
                          <a:solidFill>
                            <a:schemeClr val="accent2">
                              <a:lumMod val="75000"/>
                            </a:schemeClr>
                          </a:solidFill>
                          <a:latin typeface="Times New Roman" pitchFamily="18" charset="0"/>
                          <a:cs typeface="Times New Roman" pitchFamily="18" charset="0"/>
                        </a:rPr>
                        <a:t> Doçent </a:t>
                      </a:r>
                      <a:endParaRPr lang="tr-TR" sz="1400" b="0" dirty="0">
                        <a:solidFill>
                          <a:schemeClr val="accent2">
                            <a:lumMod val="75000"/>
                          </a:schemeClr>
                        </a:solidFill>
                        <a:latin typeface="Times New Roman" pitchFamily="18" charset="0"/>
                        <a:cs typeface="Times New Roman" pitchFamily="18" charset="0"/>
                      </a:endParaRPr>
                    </a:p>
                  </a:txBody>
                  <a:tcPr/>
                </a:tc>
                <a:tc>
                  <a:txBody>
                    <a:bodyPr/>
                    <a:lstStyle/>
                    <a:p>
                      <a:pPr algn="r"/>
                      <a:r>
                        <a:rPr lang="tr-TR" sz="1400" b="1" dirty="0" smtClean="0">
                          <a:solidFill>
                            <a:schemeClr val="accent2">
                              <a:lumMod val="75000"/>
                            </a:schemeClr>
                          </a:solidFill>
                          <a:latin typeface="Times New Roman" pitchFamily="18" charset="0"/>
                          <a:cs typeface="Times New Roman" pitchFamily="18" charset="0"/>
                        </a:rPr>
                        <a:t>175</a:t>
                      </a:r>
                      <a:endParaRPr lang="tr-TR" sz="1400" b="1" dirty="0">
                        <a:solidFill>
                          <a:schemeClr val="accent2">
                            <a:lumMod val="75000"/>
                          </a:schemeClr>
                        </a:solidFill>
                        <a:latin typeface="Times New Roman" pitchFamily="18" charset="0"/>
                        <a:cs typeface="Times New Roman" pitchFamily="18" charset="0"/>
                      </a:endParaRPr>
                    </a:p>
                  </a:txBody>
                  <a:tcPr/>
                </a:tc>
              </a:tr>
              <a:tr h="370840">
                <a:tc>
                  <a:txBody>
                    <a:bodyPr/>
                    <a:lstStyle/>
                    <a:p>
                      <a:r>
                        <a:rPr lang="tr-TR" sz="1400" b="0" dirty="0" smtClean="0">
                          <a:solidFill>
                            <a:schemeClr val="accent2">
                              <a:lumMod val="75000"/>
                            </a:schemeClr>
                          </a:solidFill>
                          <a:latin typeface="Times New Roman" pitchFamily="18" charset="0"/>
                          <a:cs typeface="Times New Roman" pitchFamily="18" charset="0"/>
                        </a:rPr>
                        <a:t>Doktor öğretim üyesi  </a:t>
                      </a:r>
                      <a:endParaRPr lang="tr-TR" sz="1400" b="0" dirty="0">
                        <a:solidFill>
                          <a:schemeClr val="accent2">
                            <a:lumMod val="75000"/>
                          </a:schemeClr>
                        </a:solidFill>
                        <a:latin typeface="Times New Roman" pitchFamily="18" charset="0"/>
                        <a:cs typeface="Times New Roman" pitchFamily="18" charset="0"/>
                      </a:endParaRPr>
                    </a:p>
                  </a:txBody>
                  <a:tcPr/>
                </a:tc>
                <a:tc>
                  <a:txBody>
                    <a:bodyPr/>
                    <a:lstStyle/>
                    <a:p>
                      <a:pPr algn="r"/>
                      <a:r>
                        <a:rPr lang="tr-TR" sz="1400" b="1" dirty="0" smtClean="0">
                          <a:solidFill>
                            <a:schemeClr val="accent2">
                              <a:lumMod val="75000"/>
                            </a:schemeClr>
                          </a:solidFill>
                          <a:latin typeface="Times New Roman" pitchFamily="18" charset="0"/>
                          <a:cs typeface="Times New Roman" pitchFamily="18" charset="0"/>
                        </a:rPr>
                        <a:t>175</a:t>
                      </a:r>
                      <a:endParaRPr lang="tr-TR" sz="1400" b="1" dirty="0">
                        <a:solidFill>
                          <a:schemeClr val="accent2">
                            <a:lumMod val="75000"/>
                          </a:schemeClr>
                        </a:solidFill>
                        <a:latin typeface="Times New Roman" pitchFamily="18" charset="0"/>
                        <a:cs typeface="Times New Roman" pitchFamily="18" charset="0"/>
                      </a:endParaRPr>
                    </a:p>
                  </a:txBody>
                  <a:tcPr/>
                </a:tc>
              </a:tr>
              <a:tr h="370840">
                <a:tc>
                  <a:txBody>
                    <a:bodyPr/>
                    <a:lstStyle/>
                    <a:p>
                      <a:r>
                        <a:rPr lang="tr-TR" sz="1200" b="0" dirty="0" smtClean="0">
                          <a:solidFill>
                            <a:schemeClr val="accent2">
                              <a:lumMod val="75000"/>
                            </a:schemeClr>
                          </a:solidFill>
                          <a:latin typeface="Times New Roman" pitchFamily="18" charset="0"/>
                          <a:cs typeface="Times New Roman" pitchFamily="18" charset="0"/>
                        </a:rPr>
                        <a:t>Diğer Öğretim elemanlarından; </a:t>
                      </a:r>
                    </a:p>
                    <a:p>
                      <a:pPr lvl="1"/>
                      <a:r>
                        <a:rPr lang="tr-TR" sz="1200" b="0" dirty="0" smtClean="0">
                          <a:solidFill>
                            <a:schemeClr val="accent2">
                              <a:lumMod val="75000"/>
                            </a:schemeClr>
                          </a:solidFill>
                          <a:latin typeface="Times New Roman" pitchFamily="18" charset="0"/>
                          <a:cs typeface="Times New Roman" pitchFamily="18" charset="0"/>
                        </a:rPr>
                        <a:t>a) Birinci dereceden aylık alanlara</a:t>
                      </a:r>
                      <a:endParaRPr lang="tr-TR" sz="1200" b="0" dirty="0">
                        <a:solidFill>
                          <a:schemeClr val="accent2">
                            <a:lumMod val="75000"/>
                          </a:schemeClr>
                        </a:solidFill>
                        <a:latin typeface="Times New Roman" pitchFamily="18" charset="0"/>
                        <a:cs typeface="Times New Roman" pitchFamily="18" charset="0"/>
                      </a:endParaRPr>
                    </a:p>
                  </a:txBody>
                  <a:tcPr/>
                </a:tc>
                <a:tc>
                  <a:txBody>
                    <a:bodyPr/>
                    <a:lstStyle/>
                    <a:p>
                      <a:pPr algn="r"/>
                      <a:r>
                        <a:rPr lang="tr-TR" sz="1400" b="1" dirty="0" smtClean="0">
                          <a:solidFill>
                            <a:schemeClr val="accent2">
                              <a:lumMod val="75000"/>
                            </a:schemeClr>
                          </a:solidFill>
                          <a:latin typeface="Times New Roman" pitchFamily="18" charset="0"/>
                          <a:cs typeface="Times New Roman" pitchFamily="18" charset="0"/>
                        </a:rPr>
                        <a:t>130</a:t>
                      </a:r>
                      <a:endParaRPr lang="tr-TR" sz="1400" b="1" dirty="0">
                        <a:solidFill>
                          <a:schemeClr val="accent2">
                            <a:lumMod val="75000"/>
                          </a:schemeClr>
                        </a:solidFill>
                        <a:latin typeface="Times New Roman" pitchFamily="18" charset="0"/>
                        <a:cs typeface="Times New Roman" pitchFamily="18" charset="0"/>
                      </a:endParaRPr>
                    </a:p>
                  </a:txBody>
                  <a:tcPr/>
                </a:tc>
              </a:tr>
              <a:tr h="370840">
                <a:tc>
                  <a:txBody>
                    <a:bodyPr/>
                    <a:lstStyle/>
                    <a:p>
                      <a:pPr lvl="1"/>
                      <a:r>
                        <a:rPr lang="tr-TR" sz="1200" b="0" dirty="0" smtClean="0">
                          <a:solidFill>
                            <a:schemeClr val="accent2">
                              <a:lumMod val="75000"/>
                            </a:schemeClr>
                          </a:solidFill>
                          <a:latin typeface="Times New Roman" pitchFamily="18" charset="0"/>
                          <a:cs typeface="Times New Roman" pitchFamily="18" charset="0"/>
                        </a:rPr>
                        <a:t>b) İkinci dereceden aylık alanlara </a:t>
                      </a:r>
                      <a:endParaRPr lang="tr-TR" sz="1200" b="0" dirty="0">
                        <a:solidFill>
                          <a:schemeClr val="accent2">
                            <a:lumMod val="75000"/>
                          </a:schemeClr>
                        </a:solidFill>
                        <a:latin typeface="Times New Roman" pitchFamily="18" charset="0"/>
                        <a:cs typeface="Times New Roman" pitchFamily="18" charset="0"/>
                      </a:endParaRPr>
                    </a:p>
                  </a:txBody>
                  <a:tcPr/>
                </a:tc>
                <a:tc>
                  <a:txBody>
                    <a:bodyPr/>
                    <a:lstStyle/>
                    <a:p>
                      <a:pPr algn="r"/>
                      <a:r>
                        <a:rPr lang="tr-TR" sz="1400" b="1" dirty="0" smtClean="0">
                          <a:solidFill>
                            <a:schemeClr val="accent2">
                              <a:lumMod val="75000"/>
                            </a:schemeClr>
                          </a:solidFill>
                          <a:latin typeface="Times New Roman" pitchFamily="18" charset="0"/>
                          <a:cs typeface="Times New Roman" pitchFamily="18" charset="0"/>
                        </a:rPr>
                        <a:t>117</a:t>
                      </a:r>
                      <a:endParaRPr lang="tr-TR" sz="1400" b="1" dirty="0">
                        <a:solidFill>
                          <a:schemeClr val="accent2">
                            <a:lumMod val="75000"/>
                          </a:schemeClr>
                        </a:solidFill>
                        <a:latin typeface="Times New Roman" pitchFamily="18" charset="0"/>
                        <a:cs typeface="Times New Roman" pitchFamily="18" charset="0"/>
                      </a:endParaRPr>
                    </a:p>
                  </a:txBody>
                  <a:tcPr/>
                </a:tc>
              </a:tr>
              <a:tr h="370840">
                <a:tc>
                  <a:txBody>
                    <a:bodyPr/>
                    <a:lstStyle/>
                    <a:p>
                      <a:pPr lvl="1"/>
                      <a:r>
                        <a:rPr lang="tr-TR" sz="1200" b="0" dirty="0" smtClean="0">
                          <a:solidFill>
                            <a:schemeClr val="accent2">
                              <a:lumMod val="75000"/>
                            </a:schemeClr>
                          </a:solidFill>
                          <a:latin typeface="Times New Roman" pitchFamily="18" charset="0"/>
                          <a:cs typeface="Times New Roman" pitchFamily="18" charset="0"/>
                        </a:rPr>
                        <a:t>c) Üçüncü dereceden aylık alanlara </a:t>
                      </a:r>
                      <a:endParaRPr lang="tr-TR" sz="1200" b="0" dirty="0">
                        <a:solidFill>
                          <a:schemeClr val="accent2">
                            <a:lumMod val="75000"/>
                          </a:schemeClr>
                        </a:solidFill>
                        <a:latin typeface="Times New Roman" pitchFamily="18" charset="0"/>
                        <a:cs typeface="Times New Roman" pitchFamily="18" charset="0"/>
                      </a:endParaRPr>
                    </a:p>
                  </a:txBody>
                  <a:tcPr/>
                </a:tc>
                <a:tc>
                  <a:txBody>
                    <a:bodyPr/>
                    <a:lstStyle/>
                    <a:p>
                      <a:pPr algn="r"/>
                      <a:r>
                        <a:rPr lang="tr-TR" sz="1400" b="1" dirty="0" smtClean="0">
                          <a:solidFill>
                            <a:schemeClr val="accent2">
                              <a:lumMod val="75000"/>
                            </a:schemeClr>
                          </a:solidFill>
                          <a:latin typeface="Times New Roman" pitchFamily="18" charset="0"/>
                          <a:cs typeface="Times New Roman" pitchFamily="18" charset="0"/>
                        </a:rPr>
                        <a:t>110</a:t>
                      </a:r>
                      <a:endParaRPr lang="tr-TR" sz="1400" b="1" dirty="0">
                        <a:solidFill>
                          <a:schemeClr val="accent2">
                            <a:lumMod val="75000"/>
                          </a:schemeClr>
                        </a:solidFill>
                        <a:latin typeface="Times New Roman" pitchFamily="18" charset="0"/>
                        <a:cs typeface="Times New Roman" pitchFamily="18" charset="0"/>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tr-TR" sz="1200" b="0" dirty="0" smtClean="0">
                          <a:solidFill>
                            <a:schemeClr val="accent2">
                              <a:lumMod val="75000"/>
                            </a:schemeClr>
                          </a:solidFill>
                          <a:latin typeface="Times New Roman" pitchFamily="18" charset="0"/>
                          <a:cs typeface="Times New Roman" pitchFamily="18" charset="0"/>
                        </a:rPr>
                        <a:t>d) Dördüncü ve beşinci dereceden aylık alanlara  </a:t>
                      </a:r>
                      <a:endParaRPr lang="tr-TR" sz="1200" b="0" dirty="0">
                        <a:solidFill>
                          <a:schemeClr val="accent2">
                            <a:lumMod val="75000"/>
                          </a:schemeClr>
                        </a:solidFill>
                        <a:latin typeface="Times New Roman" pitchFamily="18" charset="0"/>
                        <a:cs typeface="Times New Roman" pitchFamily="18" charset="0"/>
                      </a:endParaRPr>
                    </a:p>
                  </a:txBody>
                  <a:tcPr/>
                </a:tc>
                <a:tc>
                  <a:txBody>
                    <a:bodyPr/>
                    <a:lstStyle/>
                    <a:p>
                      <a:pPr algn="r"/>
                      <a:r>
                        <a:rPr lang="tr-TR" sz="1400" b="1" dirty="0" smtClean="0">
                          <a:solidFill>
                            <a:schemeClr val="accent2">
                              <a:lumMod val="75000"/>
                            </a:schemeClr>
                          </a:solidFill>
                          <a:latin typeface="Times New Roman" pitchFamily="18" charset="0"/>
                          <a:cs typeface="Times New Roman" pitchFamily="18" charset="0"/>
                        </a:rPr>
                        <a:t>104</a:t>
                      </a:r>
                      <a:endParaRPr lang="tr-TR" sz="1400" b="1" dirty="0">
                        <a:solidFill>
                          <a:schemeClr val="accent2">
                            <a:lumMod val="75000"/>
                          </a:schemeClr>
                        </a:solidFill>
                        <a:latin typeface="Times New Roman" pitchFamily="18" charset="0"/>
                        <a:cs typeface="Times New Roman" pitchFamily="18" charset="0"/>
                      </a:endParaRPr>
                    </a:p>
                  </a:txBody>
                  <a:tcPr/>
                </a:tc>
              </a:tr>
              <a:tr h="3708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tr-TR" sz="1200" b="0" dirty="0" smtClean="0">
                          <a:solidFill>
                            <a:schemeClr val="accent2">
                              <a:lumMod val="75000"/>
                            </a:schemeClr>
                          </a:solidFill>
                          <a:latin typeface="Times New Roman" pitchFamily="18" charset="0"/>
                          <a:cs typeface="Times New Roman" pitchFamily="18" charset="0"/>
                        </a:rPr>
                        <a:t>e) Diğer derecelerden aylık alanlara </a:t>
                      </a:r>
                    </a:p>
                    <a:p>
                      <a:endParaRPr lang="tr-TR" sz="1200" b="0" dirty="0">
                        <a:solidFill>
                          <a:schemeClr val="accent2">
                            <a:lumMod val="75000"/>
                          </a:schemeClr>
                        </a:solidFill>
                        <a:latin typeface="Times New Roman" pitchFamily="18" charset="0"/>
                        <a:cs typeface="Times New Roman" pitchFamily="18" charset="0"/>
                      </a:endParaRPr>
                    </a:p>
                  </a:txBody>
                  <a:tcPr/>
                </a:tc>
                <a:tc>
                  <a:txBody>
                    <a:bodyPr/>
                    <a:lstStyle/>
                    <a:p>
                      <a:pPr algn="r"/>
                      <a:r>
                        <a:rPr lang="tr-TR" sz="1400" b="1" dirty="0" smtClean="0">
                          <a:solidFill>
                            <a:schemeClr val="accent2">
                              <a:lumMod val="75000"/>
                            </a:schemeClr>
                          </a:solidFill>
                          <a:latin typeface="Times New Roman" pitchFamily="18" charset="0"/>
                          <a:cs typeface="Times New Roman" pitchFamily="18" charset="0"/>
                        </a:rPr>
                        <a:t>98</a:t>
                      </a:r>
                      <a:endParaRPr lang="tr-TR" sz="1400" b="1" dirty="0">
                        <a:solidFill>
                          <a:schemeClr val="accent2">
                            <a:lumMod val="75000"/>
                          </a:schemeClr>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0"/>
            <a:ext cx="8382000" cy="473848"/>
          </a:xfrm>
          <a:prstGeom prst="rect">
            <a:avLst/>
          </a:prstGeom>
        </p:spPr>
        <p:txBody>
          <a:bodyPr vert="horz" wrap="square" lIns="0" tIns="12065" rIns="0" bIns="0" rtlCol="0">
            <a:spAutoFit/>
          </a:bodyPr>
          <a:lstStyle/>
          <a:p>
            <a:pPr marL="12700" algn="ctr">
              <a:lnSpc>
                <a:spcPct val="100000"/>
              </a:lnSpc>
              <a:spcBef>
                <a:spcPts val="95"/>
              </a:spcBef>
            </a:pPr>
            <a:r>
              <a:rPr lang="tr-TR" b="1" spc="-5" dirty="0" smtClean="0">
                <a:solidFill>
                  <a:schemeClr val="accent2">
                    <a:lumMod val="50000"/>
                  </a:schemeClr>
                </a:solidFill>
              </a:rPr>
              <a:t>ÖDENEKLER / idari görev ödeneği</a:t>
            </a:r>
            <a:endParaRPr b="1" spc="-5" dirty="0"/>
          </a:p>
        </p:txBody>
      </p:sp>
      <p:sp>
        <p:nvSpPr>
          <p:cNvPr id="19" name="object 19"/>
          <p:cNvSpPr txBox="1">
            <a:spLocks noGrp="1"/>
          </p:cNvSpPr>
          <p:nvPr>
            <p:ph type="sldNum" sz="quarter" idx="15"/>
          </p:nvPr>
        </p:nvSpPr>
        <p:spPr>
          <a:xfrm>
            <a:off x="444500" y="6057289"/>
            <a:ext cx="8267700" cy="610234"/>
          </a:xfrm>
          <a:prstGeom prst="rect">
            <a:avLst/>
          </a:prstGeom>
        </p:spPr>
        <p:txBody>
          <a:bodyPr vert="horz" wrap="square" lIns="0" tIns="412829" rIns="0" bIns="0" rtlCol="0">
            <a:spAutoFit/>
          </a:bodyPr>
          <a:lstStyle/>
          <a:p>
            <a:pPr marL="12700">
              <a:lnSpc>
                <a:spcPts val="1410"/>
              </a:lnSpc>
              <a:tabLst>
                <a:tab pos="8007350" algn="l"/>
              </a:tabLst>
            </a:pPr>
            <a:r>
              <a:rPr strike="sngStrike" dirty="0"/>
              <a:t> 	</a:t>
            </a:r>
            <a:fld id="{81D60167-4931-47E6-BA6A-407CBD079E47}" type="slidenum">
              <a:rPr strike="sngStrike" dirty="0"/>
              <a:pPr marL="12700">
                <a:lnSpc>
                  <a:spcPts val="1410"/>
                </a:lnSpc>
                <a:tabLst>
                  <a:tab pos="8007350" algn="l"/>
                </a:tabLst>
              </a:pPr>
              <a:t>43</a:t>
            </a:fld>
            <a:r>
              <a:rPr strike="sngStrike" spc="120" dirty="0"/>
              <a:t> </a:t>
            </a:r>
          </a:p>
        </p:txBody>
      </p:sp>
      <p:sp>
        <p:nvSpPr>
          <p:cNvPr id="3" name="object 3"/>
          <p:cNvSpPr txBox="1"/>
          <p:nvPr/>
        </p:nvSpPr>
        <p:spPr>
          <a:xfrm>
            <a:off x="688340" y="609600"/>
            <a:ext cx="7998460" cy="3667030"/>
          </a:xfrm>
          <a:prstGeom prst="rect">
            <a:avLst/>
          </a:prstGeom>
        </p:spPr>
        <p:txBody>
          <a:bodyPr vert="horz" wrap="square" lIns="0" tIns="12065" rIns="0" bIns="0" rtlCol="0">
            <a:spAutoFit/>
          </a:bodyPr>
          <a:lstStyle/>
          <a:p>
            <a:pPr marL="12700" marR="5080" indent="358140" algn="just">
              <a:lnSpc>
                <a:spcPct val="100000"/>
              </a:lnSpc>
              <a:spcBef>
                <a:spcPts val="95"/>
              </a:spcBef>
            </a:pPr>
            <a:r>
              <a:rPr lang="tr-TR" b="1" spc="-175" dirty="0">
                <a:solidFill>
                  <a:srgbClr val="FF0000"/>
                </a:solidFill>
                <a:latin typeface="Times New Roman"/>
                <a:cs typeface="Times New Roman"/>
              </a:rPr>
              <a:t>İ</a:t>
            </a:r>
            <a:r>
              <a:rPr b="1" spc="-175" dirty="0" err="1" smtClean="0">
                <a:solidFill>
                  <a:srgbClr val="FF0000"/>
                </a:solidFill>
                <a:latin typeface="Times New Roman"/>
                <a:cs typeface="Times New Roman"/>
              </a:rPr>
              <a:t>dari</a:t>
            </a:r>
            <a:r>
              <a:rPr b="1" spc="-175" dirty="0" smtClean="0">
                <a:solidFill>
                  <a:srgbClr val="FF0000"/>
                </a:solidFill>
                <a:latin typeface="Times New Roman"/>
                <a:cs typeface="Times New Roman"/>
              </a:rPr>
              <a:t> </a:t>
            </a:r>
            <a:r>
              <a:rPr b="1" spc="-15" dirty="0">
                <a:solidFill>
                  <a:srgbClr val="FF0000"/>
                </a:solidFill>
                <a:latin typeface="Times New Roman"/>
                <a:cs typeface="Times New Roman"/>
              </a:rPr>
              <a:t>Görev </a:t>
            </a:r>
            <a:r>
              <a:rPr b="1" spc="-5" dirty="0">
                <a:solidFill>
                  <a:srgbClr val="FF0000"/>
                </a:solidFill>
                <a:latin typeface="Times New Roman"/>
                <a:cs typeface="Times New Roman"/>
              </a:rPr>
              <a:t>Ödeneği: </a:t>
            </a:r>
            <a:r>
              <a:rPr dirty="0">
                <a:solidFill>
                  <a:srgbClr val="006FC0"/>
                </a:solidFill>
                <a:latin typeface="Times New Roman"/>
                <a:cs typeface="Times New Roman"/>
              </a:rPr>
              <a:t>2914 </a:t>
            </a:r>
            <a:r>
              <a:rPr spc="-5" dirty="0">
                <a:solidFill>
                  <a:srgbClr val="006FC0"/>
                </a:solidFill>
                <a:latin typeface="Times New Roman"/>
                <a:cs typeface="Times New Roman"/>
              </a:rPr>
              <a:t>sayılı Kanunun </a:t>
            </a:r>
            <a:r>
              <a:rPr u="heavy" dirty="0">
                <a:solidFill>
                  <a:srgbClr val="996600"/>
                </a:solidFill>
                <a:uFill>
                  <a:solidFill>
                    <a:srgbClr val="996600"/>
                  </a:solidFill>
                </a:uFill>
                <a:latin typeface="Times New Roman"/>
                <a:cs typeface="Times New Roman"/>
              </a:rPr>
              <a:t>13 </a:t>
            </a:r>
            <a:r>
              <a:rPr u="heavy" spc="-5" dirty="0">
                <a:solidFill>
                  <a:srgbClr val="996600"/>
                </a:solidFill>
                <a:uFill>
                  <a:solidFill>
                    <a:srgbClr val="996600"/>
                  </a:solidFill>
                </a:uFill>
                <a:latin typeface="Times New Roman"/>
                <a:cs typeface="Times New Roman"/>
              </a:rPr>
              <a:t>üncü madde</a:t>
            </a:r>
            <a:r>
              <a:rPr spc="-5" dirty="0">
                <a:solidFill>
                  <a:srgbClr val="006FC0"/>
                </a:solidFill>
                <a:latin typeface="Times New Roman"/>
                <a:cs typeface="Times New Roman"/>
              </a:rPr>
              <a:t>si  </a:t>
            </a:r>
            <a:r>
              <a:rPr spc="-5" dirty="0" err="1">
                <a:solidFill>
                  <a:srgbClr val="006FC0"/>
                </a:solidFill>
                <a:latin typeface="Times New Roman"/>
                <a:cs typeface="Times New Roman"/>
              </a:rPr>
              <a:t>hükmü</a:t>
            </a:r>
            <a:r>
              <a:rPr spc="-5" dirty="0">
                <a:solidFill>
                  <a:srgbClr val="006FC0"/>
                </a:solidFill>
                <a:latin typeface="Times New Roman"/>
                <a:cs typeface="Times New Roman"/>
              </a:rPr>
              <a:t> </a:t>
            </a:r>
            <a:r>
              <a:rPr lang="tr-TR" spc="-5" dirty="0" smtClean="0">
                <a:solidFill>
                  <a:srgbClr val="006FC0"/>
                </a:solidFill>
                <a:latin typeface="Times New Roman"/>
                <a:cs typeface="Times New Roman"/>
              </a:rPr>
              <a:t>gereğince </a:t>
            </a:r>
            <a:r>
              <a:rPr lang="tr-TR" b="1" u="sng" spc="-5" dirty="0" smtClean="0">
                <a:solidFill>
                  <a:srgbClr val="006FC0"/>
                </a:solidFill>
                <a:latin typeface="Times New Roman"/>
                <a:cs typeface="Times New Roman"/>
              </a:rPr>
              <a:t>a</a:t>
            </a:r>
            <a:r>
              <a:rPr lang="tr-TR" b="1" u="sng" dirty="0" smtClean="0">
                <a:solidFill>
                  <a:schemeClr val="accent2">
                    <a:lumMod val="75000"/>
                  </a:schemeClr>
                </a:solidFill>
                <a:latin typeface="Times New Roman" pitchFamily="18" charset="0"/>
                <a:cs typeface="Times New Roman" pitchFamily="18" charset="0"/>
              </a:rPr>
              <a:t>lmakta oldukları aylık gösterge ve ek gösterge brüt tutarının</a:t>
            </a:r>
            <a:r>
              <a:rPr lang="tr-TR" dirty="0" smtClean="0">
                <a:solidFill>
                  <a:schemeClr val="accent2">
                    <a:lumMod val="75000"/>
                  </a:schemeClr>
                </a:solidFill>
                <a:latin typeface="Times New Roman" pitchFamily="18" charset="0"/>
                <a:cs typeface="Times New Roman" pitchFamily="18" charset="0"/>
              </a:rPr>
              <a:t>; </a:t>
            </a:r>
          </a:p>
          <a:p>
            <a:pPr marL="12700" marR="5080" indent="358140" algn="just">
              <a:lnSpc>
                <a:spcPct val="100000"/>
              </a:lnSpc>
              <a:spcBef>
                <a:spcPts val="95"/>
              </a:spcBef>
            </a:pPr>
            <a:r>
              <a:rPr lang="tr-TR" dirty="0" smtClean="0">
                <a:solidFill>
                  <a:schemeClr val="accent2">
                    <a:lumMod val="75000"/>
                  </a:schemeClr>
                </a:solidFill>
                <a:latin typeface="Times New Roman" pitchFamily="18" charset="0"/>
                <a:cs typeface="Times New Roman" pitchFamily="18" charset="0"/>
              </a:rPr>
              <a:t> </a:t>
            </a:r>
          </a:p>
          <a:p>
            <a:pPr marL="12700" marR="5080" indent="358140" algn="just">
              <a:lnSpc>
                <a:spcPct val="100000"/>
              </a:lnSpc>
              <a:spcBef>
                <a:spcPts val="95"/>
              </a:spcBef>
            </a:pPr>
            <a:endParaRPr lang="tr-TR" dirty="0" smtClean="0">
              <a:solidFill>
                <a:schemeClr val="accent2">
                  <a:lumMod val="75000"/>
                </a:schemeClr>
              </a:solidFill>
              <a:latin typeface="Times New Roman" pitchFamily="18" charset="0"/>
              <a:cs typeface="Times New Roman" pitchFamily="18" charset="0"/>
            </a:endParaRPr>
          </a:p>
          <a:p>
            <a:pPr marL="12700" marR="5080" indent="358140" algn="just">
              <a:lnSpc>
                <a:spcPct val="100000"/>
              </a:lnSpc>
              <a:spcBef>
                <a:spcPts val="95"/>
              </a:spcBef>
            </a:pPr>
            <a:endParaRPr lang="tr-TR" dirty="0" smtClean="0">
              <a:solidFill>
                <a:schemeClr val="accent2">
                  <a:lumMod val="75000"/>
                </a:schemeClr>
              </a:solidFill>
              <a:latin typeface="Times New Roman" pitchFamily="18" charset="0"/>
              <a:cs typeface="Times New Roman" pitchFamily="18" charset="0"/>
            </a:endParaRPr>
          </a:p>
          <a:p>
            <a:pPr marL="12700" marR="5080" indent="358140" algn="just">
              <a:lnSpc>
                <a:spcPct val="100000"/>
              </a:lnSpc>
              <a:spcBef>
                <a:spcPts val="95"/>
              </a:spcBef>
            </a:pPr>
            <a:endParaRPr lang="tr-TR" dirty="0" smtClean="0">
              <a:solidFill>
                <a:schemeClr val="accent2">
                  <a:lumMod val="75000"/>
                </a:schemeClr>
              </a:solidFill>
              <a:latin typeface="Times New Roman" pitchFamily="18" charset="0"/>
              <a:cs typeface="Times New Roman" pitchFamily="18" charset="0"/>
            </a:endParaRPr>
          </a:p>
          <a:p>
            <a:pPr marL="12700" marR="5080" indent="358140" algn="just">
              <a:lnSpc>
                <a:spcPct val="100000"/>
              </a:lnSpc>
              <a:spcBef>
                <a:spcPts val="95"/>
              </a:spcBef>
            </a:pPr>
            <a:endParaRPr lang="tr-TR" dirty="0" smtClean="0">
              <a:solidFill>
                <a:schemeClr val="accent2">
                  <a:lumMod val="75000"/>
                </a:schemeClr>
              </a:solidFill>
              <a:latin typeface="Times New Roman" pitchFamily="18" charset="0"/>
              <a:cs typeface="Times New Roman" pitchFamily="18" charset="0"/>
            </a:endParaRPr>
          </a:p>
          <a:p>
            <a:pPr marL="12700" marR="5080" indent="358140" algn="just">
              <a:lnSpc>
                <a:spcPct val="100000"/>
              </a:lnSpc>
              <a:spcBef>
                <a:spcPts val="95"/>
              </a:spcBef>
            </a:pPr>
            <a:endParaRPr lang="tr-TR" dirty="0" smtClean="0">
              <a:solidFill>
                <a:schemeClr val="accent2">
                  <a:lumMod val="75000"/>
                </a:schemeClr>
              </a:solidFill>
              <a:latin typeface="Times New Roman" pitchFamily="18" charset="0"/>
              <a:cs typeface="Times New Roman" pitchFamily="18" charset="0"/>
            </a:endParaRPr>
          </a:p>
          <a:p>
            <a:pPr marL="12700" marR="5080" indent="358140" algn="just">
              <a:lnSpc>
                <a:spcPct val="100000"/>
              </a:lnSpc>
              <a:spcBef>
                <a:spcPts val="95"/>
              </a:spcBef>
            </a:pPr>
            <a:endParaRPr lang="tr-TR" dirty="0" smtClean="0">
              <a:solidFill>
                <a:schemeClr val="accent2">
                  <a:lumMod val="75000"/>
                </a:schemeClr>
              </a:solidFill>
              <a:latin typeface="Times New Roman" pitchFamily="18" charset="0"/>
              <a:cs typeface="Times New Roman" pitchFamily="18" charset="0"/>
            </a:endParaRPr>
          </a:p>
          <a:p>
            <a:pPr marL="12700" marR="5080" indent="358140" algn="just">
              <a:lnSpc>
                <a:spcPct val="100000"/>
              </a:lnSpc>
              <a:spcBef>
                <a:spcPts val="95"/>
              </a:spcBef>
            </a:pPr>
            <a:r>
              <a:rPr lang="tr-TR" dirty="0" smtClean="0">
                <a:solidFill>
                  <a:schemeClr val="accent2">
                    <a:lumMod val="75000"/>
                  </a:schemeClr>
                </a:solidFill>
                <a:latin typeface="Times New Roman" pitchFamily="18" charset="0"/>
                <a:cs typeface="Times New Roman" pitchFamily="18" charset="0"/>
              </a:rPr>
              <a:t>idari görev ödeneği olarak ayrıca ödenir. Birden fazla idari görevi bulunanlara İdari Görev Ödeneğinden en yüksek olanı verilir.</a:t>
            </a:r>
            <a:r>
              <a:rPr lang="tr-TR" b="1" spc="-5" dirty="0" smtClean="0">
                <a:solidFill>
                  <a:srgbClr val="C00000"/>
                </a:solidFill>
                <a:latin typeface="Century Gothic"/>
                <a:cs typeface="Century Gothic"/>
              </a:rPr>
              <a:t> </a:t>
            </a:r>
          </a:p>
          <a:p>
            <a:pPr marL="12700" marR="5080" indent="358140">
              <a:lnSpc>
                <a:spcPct val="100000"/>
              </a:lnSpc>
              <a:spcBef>
                <a:spcPts val="95"/>
              </a:spcBef>
              <a:buFont typeface="Wingdings" pitchFamily="2" charset="2"/>
              <a:buChar char="v"/>
            </a:pPr>
            <a:r>
              <a:rPr lang="tr-TR" sz="1600" b="1" u="sng" spc="-5" dirty="0" smtClean="0">
                <a:solidFill>
                  <a:schemeClr val="accent2">
                    <a:lumMod val="75000"/>
                  </a:schemeClr>
                </a:solidFill>
                <a:latin typeface="Times New Roman" pitchFamily="18" charset="0"/>
                <a:cs typeface="Times New Roman" pitchFamily="18" charset="0"/>
              </a:rPr>
              <a:t>Bölüm Başkanı hariç </a:t>
            </a:r>
            <a:r>
              <a:rPr lang="tr-TR" sz="1600" b="1" u="sng" dirty="0" smtClean="0">
                <a:solidFill>
                  <a:schemeClr val="accent2">
                    <a:lumMod val="75000"/>
                  </a:schemeClr>
                </a:solidFill>
                <a:latin typeface="Times New Roman" pitchFamily="18" charset="0"/>
                <a:cs typeface="Times New Roman" pitchFamily="18" charset="0"/>
              </a:rPr>
              <a:t>idari </a:t>
            </a:r>
            <a:r>
              <a:rPr lang="tr-TR" sz="1600" b="1" u="sng" spc="-5" dirty="0" smtClean="0">
                <a:solidFill>
                  <a:schemeClr val="accent2">
                    <a:lumMod val="75000"/>
                  </a:schemeClr>
                </a:solidFill>
                <a:latin typeface="Times New Roman" pitchFamily="18" charset="0"/>
                <a:cs typeface="Times New Roman" pitchFamily="18" charset="0"/>
              </a:rPr>
              <a:t>görevi olan  personel </a:t>
            </a:r>
            <a:r>
              <a:rPr lang="tr-TR" sz="1600" b="1" u="sng" dirty="0" smtClean="0">
                <a:solidFill>
                  <a:schemeClr val="accent2">
                    <a:lumMod val="75000"/>
                  </a:schemeClr>
                </a:solidFill>
                <a:latin typeface="Times New Roman" pitchFamily="18" charset="0"/>
                <a:cs typeface="Times New Roman" pitchFamily="18" charset="0"/>
              </a:rPr>
              <a:t>sendikaya </a:t>
            </a:r>
            <a:r>
              <a:rPr lang="tr-TR" sz="1600" b="1" u="sng" spc="-5" dirty="0" smtClean="0">
                <a:solidFill>
                  <a:schemeClr val="accent2">
                    <a:lumMod val="75000"/>
                  </a:schemeClr>
                </a:solidFill>
                <a:latin typeface="Times New Roman" pitchFamily="18" charset="0"/>
                <a:cs typeface="Times New Roman" pitchFamily="18" charset="0"/>
              </a:rPr>
              <a:t>üye olamaz </a:t>
            </a:r>
            <a:r>
              <a:rPr lang="tr-TR" sz="1600" b="1" u="sng" spc="-5" dirty="0" smtClean="0">
                <a:solidFill>
                  <a:schemeClr val="accent4">
                    <a:lumMod val="50000"/>
                  </a:schemeClr>
                </a:solidFill>
                <a:latin typeface="Times New Roman" pitchFamily="18" charset="0"/>
                <a:cs typeface="Times New Roman" pitchFamily="18" charset="0"/>
              </a:rPr>
              <a:t>(4688 SK Madde 15) </a:t>
            </a:r>
            <a:r>
              <a:rPr lang="tr-TR" sz="1600" b="1" u="sng" spc="-5" dirty="0" smtClean="0">
                <a:solidFill>
                  <a:schemeClr val="accent2">
                    <a:lumMod val="75000"/>
                  </a:schemeClr>
                </a:solidFill>
                <a:latin typeface="Times New Roman" pitchFamily="18" charset="0"/>
                <a:cs typeface="Times New Roman" pitchFamily="18" charset="0"/>
              </a:rPr>
              <a:t>Sendika üyesi olduktan </a:t>
            </a:r>
            <a:r>
              <a:rPr lang="tr-TR" sz="1600" b="1" u="sng" dirty="0" smtClean="0">
                <a:solidFill>
                  <a:schemeClr val="accent2">
                    <a:lumMod val="75000"/>
                  </a:schemeClr>
                </a:solidFill>
                <a:latin typeface="Times New Roman" pitchFamily="18" charset="0"/>
                <a:cs typeface="Times New Roman" pitchFamily="18" charset="0"/>
              </a:rPr>
              <a:t>sonra  idari </a:t>
            </a:r>
            <a:r>
              <a:rPr lang="tr-TR" sz="1600" b="1" u="sng" spc="-5" dirty="0" smtClean="0">
                <a:solidFill>
                  <a:schemeClr val="accent2">
                    <a:lumMod val="75000"/>
                  </a:schemeClr>
                </a:solidFill>
                <a:latin typeface="Times New Roman" pitchFamily="18" charset="0"/>
                <a:cs typeface="Times New Roman" pitchFamily="18" charset="0"/>
              </a:rPr>
              <a:t>görev veriliyorsa </a:t>
            </a:r>
            <a:r>
              <a:rPr lang="tr-TR" sz="1600" b="1" u="sng" dirty="0" smtClean="0">
                <a:solidFill>
                  <a:schemeClr val="accent2">
                    <a:lumMod val="75000"/>
                  </a:schemeClr>
                </a:solidFill>
                <a:latin typeface="Times New Roman" pitchFamily="18" charset="0"/>
                <a:cs typeface="Times New Roman" pitchFamily="18" charset="0"/>
              </a:rPr>
              <a:t>sendika </a:t>
            </a:r>
            <a:r>
              <a:rPr lang="tr-TR" sz="1600" b="1" u="sng" spc="-5" dirty="0" smtClean="0">
                <a:solidFill>
                  <a:schemeClr val="accent2">
                    <a:lumMod val="75000"/>
                  </a:schemeClr>
                </a:solidFill>
                <a:latin typeface="Times New Roman" pitchFamily="18" charset="0"/>
                <a:cs typeface="Times New Roman" pitchFamily="18" charset="0"/>
              </a:rPr>
              <a:t>üyeliği askıya alınır .</a:t>
            </a:r>
            <a:endParaRPr sz="1600" u="sng" dirty="0">
              <a:solidFill>
                <a:schemeClr val="accent2">
                  <a:lumMod val="75000"/>
                </a:schemeClr>
              </a:solidFill>
              <a:latin typeface="Times New Roman" pitchFamily="18" charset="0"/>
              <a:cs typeface="Times New Roman" pitchFamily="18" charset="0"/>
            </a:endParaRPr>
          </a:p>
        </p:txBody>
      </p:sp>
      <p:sp>
        <p:nvSpPr>
          <p:cNvPr id="4" name="object 4"/>
          <p:cNvSpPr/>
          <p:nvPr/>
        </p:nvSpPr>
        <p:spPr>
          <a:xfrm>
            <a:off x="609600" y="4343400"/>
            <a:ext cx="2286000" cy="5334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62000" y="4495800"/>
            <a:ext cx="2018664" cy="330835"/>
          </a:xfrm>
          <a:prstGeom prst="rect">
            <a:avLst/>
          </a:prstGeom>
        </p:spPr>
        <p:txBody>
          <a:bodyPr vert="horz" wrap="square" lIns="0" tIns="13335" rIns="0" bIns="0" rtlCol="0">
            <a:spAutoFit/>
          </a:bodyPr>
          <a:lstStyle/>
          <a:p>
            <a:pPr marL="12700">
              <a:lnSpc>
                <a:spcPct val="100000"/>
              </a:lnSpc>
              <a:spcBef>
                <a:spcPts val="105"/>
              </a:spcBef>
            </a:pPr>
            <a:r>
              <a:rPr lang="tr-TR" sz="2000" spc="-155" dirty="0" smtClean="0">
                <a:solidFill>
                  <a:srgbClr val="FF0000"/>
                </a:solidFill>
                <a:latin typeface="Times New Roman"/>
                <a:cs typeface="Times New Roman"/>
              </a:rPr>
              <a:t>İdari</a:t>
            </a:r>
            <a:r>
              <a:rPr sz="2000" spc="-155" dirty="0" smtClean="0">
                <a:solidFill>
                  <a:srgbClr val="FF0000"/>
                </a:solidFill>
                <a:latin typeface="Times New Roman"/>
                <a:cs typeface="Times New Roman"/>
              </a:rPr>
              <a:t> </a:t>
            </a:r>
            <a:r>
              <a:rPr lang="tr-TR" sz="2000" dirty="0">
                <a:solidFill>
                  <a:srgbClr val="FF0000"/>
                </a:solidFill>
                <a:latin typeface="Times New Roman"/>
                <a:cs typeface="Times New Roman"/>
              </a:rPr>
              <a:t>G</a:t>
            </a:r>
            <a:r>
              <a:rPr sz="2000" dirty="0" err="1" smtClean="0">
                <a:solidFill>
                  <a:srgbClr val="FF0000"/>
                </a:solidFill>
                <a:latin typeface="Times New Roman"/>
                <a:cs typeface="Times New Roman"/>
              </a:rPr>
              <a:t>örev</a:t>
            </a:r>
            <a:r>
              <a:rPr sz="2000" spc="-280" dirty="0" smtClean="0">
                <a:solidFill>
                  <a:srgbClr val="FF0000"/>
                </a:solidFill>
                <a:latin typeface="Times New Roman"/>
                <a:cs typeface="Times New Roman"/>
              </a:rPr>
              <a:t> </a:t>
            </a:r>
            <a:r>
              <a:rPr lang="tr-TR" sz="2000" dirty="0">
                <a:solidFill>
                  <a:srgbClr val="FF0000"/>
                </a:solidFill>
                <a:latin typeface="Times New Roman"/>
                <a:cs typeface="Times New Roman"/>
              </a:rPr>
              <a:t>Ö</a:t>
            </a:r>
            <a:r>
              <a:rPr sz="2000" dirty="0" err="1" smtClean="0">
                <a:solidFill>
                  <a:srgbClr val="FF0000"/>
                </a:solidFill>
                <a:latin typeface="Times New Roman"/>
                <a:cs typeface="Times New Roman"/>
              </a:rPr>
              <a:t>deneği</a:t>
            </a:r>
            <a:endParaRPr sz="2000" dirty="0">
              <a:latin typeface="Times New Roman"/>
              <a:cs typeface="Times New Roman"/>
            </a:endParaRPr>
          </a:p>
        </p:txBody>
      </p:sp>
      <p:sp>
        <p:nvSpPr>
          <p:cNvPr id="6" name="object 6"/>
          <p:cNvSpPr/>
          <p:nvPr/>
        </p:nvSpPr>
        <p:spPr>
          <a:xfrm>
            <a:off x="2971800" y="4572000"/>
            <a:ext cx="598805" cy="304800"/>
          </a:xfrm>
          <a:custGeom>
            <a:avLst/>
            <a:gdLst/>
            <a:ahLst/>
            <a:cxnLst/>
            <a:rect l="l" t="t" r="r" b="b"/>
            <a:pathLst>
              <a:path w="598804" h="304800">
                <a:moveTo>
                  <a:pt x="446024" y="0"/>
                </a:moveTo>
                <a:lnTo>
                  <a:pt x="446024" y="76200"/>
                </a:lnTo>
                <a:lnTo>
                  <a:pt x="0" y="76200"/>
                </a:lnTo>
                <a:lnTo>
                  <a:pt x="0" y="228600"/>
                </a:lnTo>
                <a:lnTo>
                  <a:pt x="446024" y="228600"/>
                </a:lnTo>
                <a:lnTo>
                  <a:pt x="446024" y="304800"/>
                </a:lnTo>
                <a:lnTo>
                  <a:pt x="598424" y="152400"/>
                </a:lnTo>
                <a:lnTo>
                  <a:pt x="446024" y="0"/>
                </a:lnTo>
                <a:close/>
              </a:path>
            </a:pathLst>
          </a:custGeom>
          <a:solidFill>
            <a:srgbClr val="CCFFCC"/>
          </a:solidFill>
        </p:spPr>
        <p:txBody>
          <a:bodyPr wrap="square" lIns="0" tIns="0" rIns="0" bIns="0" rtlCol="0"/>
          <a:lstStyle/>
          <a:p>
            <a:endParaRPr/>
          </a:p>
        </p:txBody>
      </p:sp>
      <p:sp>
        <p:nvSpPr>
          <p:cNvPr id="7" name="object 7"/>
          <p:cNvSpPr/>
          <p:nvPr/>
        </p:nvSpPr>
        <p:spPr>
          <a:xfrm>
            <a:off x="2971800" y="4572000"/>
            <a:ext cx="598805" cy="304800"/>
          </a:xfrm>
          <a:custGeom>
            <a:avLst/>
            <a:gdLst/>
            <a:ahLst/>
            <a:cxnLst/>
            <a:rect l="l" t="t" r="r" b="b"/>
            <a:pathLst>
              <a:path w="598804" h="304800">
                <a:moveTo>
                  <a:pt x="0" y="76200"/>
                </a:moveTo>
                <a:lnTo>
                  <a:pt x="446024" y="76200"/>
                </a:lnTo>
                <a:lnTo>
                  <a:pt x="446024" y="0"/>
                </a:lnTo>
                <a:lnTo>
                  <a:pt x="598424" y="152400"/>
                </a:lnTo>
                <a:lnTo>
                  <a:pt x="446024" y="304800"/>
                </a:lnTo>
                <a:lnTo>
                  <a:pt x="446024" y="228600"/>
                </a:lnTo>
                <a:lnTo>
                  <a:pt x="0" y="228600"/>
                </a:lnTo>
                <a:lnTo>
                  <a:pt x="0" y="76200"/>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8" name="object 8"/>
          <p:cNvSpPr/>
          <p:nvPr/>
        </p:nvSpPr>
        <p:spPr>
          <a:xfrm>
            <a:off x="3810000" y="4343400"/>
            <a:ext cx="4876800" cy="609600"/>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962400" y="4343400"/>
            <a:ext cx="4589145" cy="635635"/>
          </a:xfrm>
          <a:prstGeom prst="rect">
            <a:avLst/>
          </a:prstGeom>
        </p:spPr>
        <p:txBody>
          <a:bodyPr vert="horz" wrap="square" lIns="0" tIns="13335" rIns="0" bIns="0" rtlCol="0">
            <a:spAutoFit/>
          </a:bodyPr>
          <a:lstStyle/>
          <a:p>
            <a:pPr marL="1277620" marR="5080" indent="-1265555">
              <a:lnSpc>
                <a:spcPct val="100000"/>
              </a:lnSpc>
              <a:spcBef>
                <a:spcPts val="105"/>
              </a:spcBef>
            </a:pPr>
            <a:r>
              <a:rPr sz="2000" spc="-5" dirty="0">
                <a:solidFill>
                  <a:srgbClr val="006FC0"/>
                </a:solidFill>
                <a:latin typeface="Times New Roman"/>
                <a:cs typeface="Times New Roman"/>
              </a:rPr>
              <a:t>(Gösterge aylığı </a:t>
            </a:r>
            <a:r>
              <a:rPr sz="2000" dirty="0">
                <a:solidFill>
                  <a:srgbClr val="006FC0"/>
                </a:solidFill>
                <a:latin typeface="Times New Roman"/>
                <a:cs typeface="Times New Roman"/>
              </a:rPr>
              <a:t>+ Ek </a:t>
            </a:r>
            <a:r>
              <a:rPr sz="2000" spc="-5" dirty="0">
                <a:solidFill>
                  <a:srgbClr val="006FC0"/>
                </a:solidFill>
                <a:latin typeface="Times New Roman"/>
                <a:cs typeface="Times New Roman"/>
              </a:rPr>
              <a:t>gösterge aylığı) </a:t>
            </a:r>
            <a:r>
              <a:rPr sz="2000" dirty="0">
                <a:solidFill>
                  <a:srgbClr val="006FC0"/>
                </a:solidFill>
                <a:latin typeface="Times New Roman"/>
                <a:cs typeface="Times New Roman"/>
              </a:rPr>
              <a:t>x</a:t>
            </a:r>
            <a:r>
              <a:rPr sz="2000" spc="-114" dirty="0">
                <a:solidFill>
                  <a:srgbClr val="006FC0"/>
                </a:solidFill>
                <a:latin typeface="Times New Roman"/>
                <a:cs typeface="Times New Roman"/>
              </a:rPr>
              <a:t> </a:t>
            </a:r>
            <a:r>
              <a:rPr lang="tr-TR" sz="2000" spc="-155" dirty="0">
                <a:solidFill>
                  <a:srgbClr val="006FC0"/>
                </a:solidFill>
                <a:latin typeface="Times New Roman"/>
                <a:cs typeface="Times New Roman"/>
              </a:rPr>
              <a:t>İ</a:t>
            </a:r>
            <a:r>
              <a:rPr sz="2000" spc="-155" dirty="0" err="1" smtClean="0">
                <a:solidFill>
                  <a:srgbClr val="006FC0"/>
                </a:solidFill>
                <a:latin typeface="Times New Roman"/>
                <a:cs typeface="Times New Roman"/>
              </a:rPr>
              <a:t>dari</a:t>
            </a:r>
            <a:r>
              <a:rPr sz="2000" spc="-155" dirty="0" smtClean="0">
                <a:solidFill>
                  <a:srgbClr val="006FC0"/>
                </a:solidFill>
                <a:latin typeface="Times New Roman"/>
                <a:cs typeface="Times New Roman"/>
              </a:rPr>
              <a:t>  </a:t>
            </a:r>
            <a:r>
              <a:rPr sz="2000" dirty="0">
                <a:solidFill>
                  <a:srgbClr val="006FC0"/>
                </a:solidFill>
                <a:latin typeface="Times New Roman"/>
                <a:cs typeface="Times New Roman"/>
              </a:rPr>
              <a:t>görev ödeneği</a:t>
            </a:r>
            <a:r>
              <a:rPr sz="2000" spc="-75" dirty="0">
                <a:solidFill>
                  <a:srgbClr val="006FC0"/>
                </a:solidFill>
                <a:latin typeface="Times New Roman"/>
                <a:cs typeface="Times New Roman"/>
              </a:rPr>
              <a:t> </a:t>
            </a:r>
            <a:r>
              <a:rPr sz="2000" dirty="0">
                <a:solidFill>
                  <a:srgbClr val="006FC0"/>
                </a:solidFill>
                <a:latin typeface="Times New Roman"/>
                <a:cs typeface="Times New Roman"/>
              </a:rPr>
              <a:t>oranı</a:t>
            </a:r>
            <a:endParaRPr sz="2000" dirty="0">
              <a:latin typeface="Times New Roman"/>
              <a:cs typeface="Times New Roman"/>
            </a:endParaRPr>
          </a:p>
        </p:txBody>
      </p:sp>
      <p:sp>
        <p:nvSpPr>
          <p:cNvPr id="10" name="object 10"/>
          <p:cNvSpPr/>
          <p:nvPr/>
        </p:nvSpPr>
        <p:spPr>
          <a:xfrm>
            <a:off x="4876800" y="5029200"/>
            <a:ext cx="2133600" cy="1019175"/>
          </a:xfrm>
          <a:custGeom>
            <a:avLst/>
            <a:gdLst/>
            <a:ahLst/>
            <a:cxnLst/>
            <a:rect l="l" t="t" r="r" b="b"/>
            <a:pathLst>
              <a:path w="2133600" h="1019175">
                <a:moveTo>
                  <a:pt x="2133600" y="519811"/>
                </a:moveTo>
                <a:lnTo>
                  <a:pt x="0" y="519811"/>
                </a:lnTo>
                <a:lnTo>
                  <a:pt x="1066800" y="1019175"/>
                </a:lnTo>
                <a:lnTo>
                  <a:pt x="2133600" y="519811"/>
                </a:lnTo>
                <a:close/>
              </a:path>
              <a:path w="2133600" h="1019175">
                <a:moveTo>
                  <a:pt x="1600200" y="0"/>
                </a:moveTo>
                <a:lnTo>
                  <a:pt x="533400" y="0"/>
                </a:lnTo>
                <a:lnTo>
                  <a:pt x="533400" y="519811"/>
                </a:lnTo>
                <a:lnTo>
                  <a:pt x="1600200" y="519811"/>
                </a:lnTo>
                <a:lnTo>
                  <a:pt x="1600200" y="0"/>
                </a:lnTo>
                <a:close/>
              </a:path>
            </a:pathLst>
          </a:custGeom>
          <a:solidFill>
            <a:srgbClr val="CCFFCC"/>
          </a:solidFill>
        </p:spPr>
        <p:txBody>
          <a:bodyPr wrap="square" lIns="0" tIns="0" rIns="0" bIns="0" rtlCol="0"/>
          <a:lstStyle/>
          <a:p>
            <a:endParaRPr/>
          </a:p>
        </p:txBody>
      </p:sp>
      <p:sp>
        <p:nvSpPr>
          <p:cNvPr id="11" name="object 11"/>
          <p:cNvSpPr/>
          <p:nvPr/>
        </p:nvSpPr>
        <p:spPr>
          <a:xfrm>
            <a:off x="4876800" y="5029200"/>
            <a:ext cx="2133600" cy="1019175"/>
          </a:xfrm>
          <a:custGeom>
            <a:avLst/>
            <a:gdLst/>
            <a:ahLst/>
            <a:cxnLst/>
            <a:rect l="l" t="t" r="r" b="b"/>
            <a:pathLst>
              <a:path w="2133600" h="1019175">
                <a:moveTo>
                  <a:pt x="0" y="519811"/>
                </a:moveTo>
                <a:lnTo>
                  <a:pt x="533400" y="519811"/>
                </a:lnTo>
                <a:lnTo>
                  <a:pt x="533400" y="0"/>
                </a:lnTo>
                <a:lnTo>
                  <a:pt x="1600200" y="0"/>
                </a:lnTo>
                <a:lnTo>
                  <a:pt x="1600200" y="519811"/>
                </a:lnTo>
                <a:lnTo>
                  <a:pt x="2133600" y="519811"/>
                </a:lnTo>
                <a:lnTo>
                  <a:pt x="1066800" y="1019175"/>
                </a:lnTo>
                <a:lnTo>
                  <a:pt x="0" y="519811"/>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2" name="object 12"/>
          <p:cNvSpPr txBox="1"/>
          <p:nvPr/>
        </p:nvSpPr>
        <p:spPr>
          <a:xfrm>
            <a:off x="5486400" y="5257800"/>
            <a:ext cx="880744" cy="269240"/>
          </a:xfrm>
          <a:prstGeom prst="rect">
            <a:avLst/>
          </a:prstGeom>
        </p:spPr>
        <p:txBody>
          <a:bodyPr vert="horz" wrap="square" lIns="0" tIns="12065" rIns="0" bIns="0" rtlCol="0">
            <a:spAutoFit/>
          </a:bodyPr>
          <a:lstStyle/>
          <a:p>
            <a:pPr marL="12700">
              <a:lnSpc>
                <a:spcPct val="100000"/>
              </a:lnSpc>
              <a:spcBef>
                <a:spcPts val="95"/>
              </a:spcBef>
            </a:pPr>
            <a:r>
              <a:rPr sz="1600" b="1" spc="-15" dirty="0">
                <a:solidFill>
                  <a:srgbClr val="FF0000"/>
                </a:solidFill>
                <a:latin typeface="Times New Roman"/>
                <a:cs typeface="Times New Roman"/>
              </a:rPr>
              <a:t>K</a:t>
            </a:r>
            <a:r>
              <a:rPr sz="1600" b="1" spc="-5" dirty="0">
                <a:solidFill>
                  <a:srgbClr val="FF0000"/>
                </a:solidFill>
                <a:latin typeface="Times New Roman"/>
                <a:cs typeface="Times New Roman"/>
              </a:rPr>
              <a:t>esintiler</a:t>
            </a:r>
            <a:endParaRPr sz="1600" dirty="0">
              <a:latin typeface="Times New Roman"/>
              <a:cs typeface="Times New Roman"/>
            </a:endParaRPr>
          </a:p>
        </p:txBody>
      </p:sp>
      <p:sp>
        <p:nvSpPr>
          <p:cNvPr id="14" name="object 14"/>
          <p:cNvSpPr/>
          <p:nvPr/>
        </p:nvSpPr>
        <p:spPr>
          <a:xfrm>
            <a:off x="3657600" y="5638800"/>
            <a:ext cx="1447800" cy="914400"/>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a:off x="4114800" y="5715000"/>
            <a:ext cx="715645" cy="636270"/>
          </a:xfrm>
          <a:prstGeom prst="rect">
            <a:avLst/>
          </a:prstGeom>
        </p:spPr>
        <p:txBody>
          <a:bodyPr vert="horz" wrap="square" lIns="0" tIns="12700" rIns="0" bIns="0" rtlCol="0">
            <a:spAutoFit/>
          </a:bodyPr>
          <a:lstStyle/>
          <a:p>
            <a:pPr algn="ctr">
              <a:lnSpc>
                <a:spcPct val="100000"/>
              </a:lnSpc>
              <a:spcBef>
                <a:spcPts val="100"/>
              </a:spcBef>
            </a:pPr>
            <a:r>
              <a:rPr sz="2000" spc="-5" dirty="0">
                <a:solidFill>
                  <a:srgbClr val="006FC0"/>
                </a:solidFill>
                <a:latin typeface="Times New Roman"/>
                <a:cs typeface="Times New Roman"/>
              </a:rPr>
              <a:t>Gelir</a:t>
            </a:r>
            <a:endParaRPr sz="2000" dirty="0">
              <a:latin typeface="Times New Roman"/>
              <a:cs typeface="Times New Roman"/>
            </a:endParaRPr>
          </a:p>
          <a:p>
            <a:pPr algn="ctr">
              <a:lnSpc>
                <a:spcPct val="100000"/>
              </a:lnSpc>
              <a:spcBef>
                <a:spcPts val="5"/>
              </a:spcBef>
            </a:pPr>
            <a:r>
              <a:rPr lang="tr-TR" sz="2000" dirty="0">
                <a:solidFill>
                  <a:srgbClr val="006FC0"/>
                </a:solidFill>
                <a:latin typeface="Times New Roman"/>
                <a:cs typeface="Times New Roman"/>
              </a:rPr>
              <a:t>V</a:t>
            </a:r>
            <a:r>
              <a:rPr sz="2000" dirty="0" err="1" smtClean="0">
                <a:solidFill>
                  <a:srgbClr val="006FC0"/>
                </a:solidFill>
                <a:latin typeface="Times New Roman"/>
                <a:cs typeface="Times New Roman"/>
              </a:rPr>
              <a:t>e</a:t>
            </a:r>
            <a:r>
              <a:rPr sz="2000" spc="-35" dirty="0" err="1" smtClean="0">
                <a:solidFill>
                  <a:srgbClr val="006FC0"/>
                </a:solidFill>
                <a:latin typeface="Times New Roman"/>
                <a:cs typeface="Times New Roman"/>
              </a:rPr>
              <a:t>r</a:t>
            </a:r>
            <a:r>
              <a:rPr sz="2000" dirty="0" err="1" smtClean="0">
                <a:solidFill>
                  <a:srgbClr val="006FC0"/>
                </a:solidFill>
                <a:latin typeface="Times New Roman"/>
                <a:cs typeface="Times New Roman"/>
              </a:rPr>
              <a:t>gisi</a:t>
            </a:r>
            <a:endParaRPr sz="2000" dirty="0">
              <a:latin typeface="Times New Roman"/>
              <a:cs typeface="Times New Roman"/>
            </a:endParaRPr>
          </a:p>
        </p:txBody>
      </p:sp>
      <p:sp>
        <p:nvSpPr>
          <p:cNvPr id="17" name="object 17"/>
          <p:cNvSpPr/>
          <p:nvPr/>
        </p:nvSpPr>
        <p:spPr>
          <a:xfrm>
            <a:off x="5257800" y="6096000"/>
            <a:ext cx="1600200" cy="762000"/>
          </a:xfrm>
          <a:prstGeom prst="rect">
            <a:avLst/>
          </a:prstGeom>
          <a:blipFill>
            <a:blip r:embed="rId5" cstate="print"/>
            <a:stretch>
              <a:fillRect/>
            </a:stretch>
          </a:blipFill>
        </p:spPr>
        <p:txBody>
          <a:bodyPr wrap="square" lIns="0" tIns="0" rIns="0" bIns="0" rtlCol="0"/>
          <a:lstStyle/>
          <a:p>
            <a:endParaRPr/>
          </a:p>
        </p:txBody>
      </p:sp>
      <p:sp>
        <p:nvSpPr>
          <p:cNvPr id="18" name="object 18"/>
          <p:cNvSpPr txBox="1"/>
          <p:nvPr/>
        </p:nvSpPr>
        <p:spPr>
          <a:xfrm>
            <a:off x="5638800" y="6221730"/>
            <a:ext cx="758190" cy="63627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006FC0"/>
                </a:solidFill>
                <a:latin typeface="Times New Roman"/>
                <a:cs typeface="Times New Roman"/>
              </a:rPr>
              <a:t>Da</a:t>
            </a:r>
            <a:r>
              <a:rPr sz="2000" spc="-20" dirty="0">
                <a:solidFill>
                  <a:srgbClr val="006FC0"/>
                </a:solidFill>
                <a:latin typeface="Times New Roman"/>
                <a:cs typeface="Times New Roman"/>
              </a:rPr>
              <a:t>m</a:t>
            </a:r>
            <a:r>
              <a:rPr sz="2000" dirty="0">
                <a:solidFill>
                  <a:srgbClr val="006FC0"/>
                </a:solidFill>
                <a:latin typeface="Times New Roman"/>
                <a:cs typeface="Times New Roman"/>
              </a:rPr>
              <a:t>ga</a:t>
            </a:r>
            <a:endParaRPr sz="2000" dirty="0">
              <a:latin typeface="Times New Roman"/>
              <a:cs typeface="Times New Roman"/>
            </a:endParaRPr>
          </a:p>
          <a:p>
            <a:pPr marL="35560">
              <a:lnSpc>
                <a:spcPct val="100000"/>
              </a:lnSpc>
              <a:spcBef>
                <a:spcPts val="5"/>
              </a:spcBef>
            </a:pPr>
            <a:r>
              <a:rPr lang="tr-TR" sz="2000" spc="-5" dirty="0" smtClean="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graphicFrame>
        <p:nvGraphicFramePr>
          <p:cNvPr id="20" name="19 Tablo"/>
          <p:cNvGraphicFramePr>
            <a:graphicFrameLocks noGrp="1"/>
          </p:cNvGraphicFramePr>
          <p:nvPr>
            <p:extLst>
              <p:ext uri="{D42A27DB-BD31-4B8C-83A1-F6EECF244321}">
                <p14:modId xmlns:p14="http://schemas.microsoft.com/office/powerpoint/2010/main" val="1304452567"/>
              </p:ext>
            </p:extLst>
          </p:nvPr>
        </p:nvGraphicFramePr>
        <p:xfrm>
          <a:off x="1371600" y="1295400"/>
          <a:ext cx="6019800" cy="1758529"/>
        </p:xfrm>
        <a:graphic>
          <a:graphicData uri="http://schemas.openxmlformats.org/drawingml/2006/table">
            <a:tbl>
              <a:tblPr firstRow="1" bandRow="1">
                <a:tableStyleId>{5C22544A-7EE6-4342-B048-85BDC9FD1C3A}</a:tableStyleId>
              </a:tblPr>
              <a:tblGrid>
                <a:gridCol w="3962400"/>
                <a:gridCol w="2057400"/>
              </a:tblGrid>
              <a:tr h="359832">
                <a:tc gridSpan="2">
                  <a:txBody>
                    <a:bodyPr/>
                    <a:lstStyle/>
                    <a:p>
                      <a:pPr algn="ctr"/>
                      <a:r>
                        <a:rPr lang="tr-TR" dirty="0" smtClean="0"/>
                        <a:t>İDARİ</a:t>
                      </a:r>
                      <a:r>
                        <a:rPr lang="tr-TR" baseline="0" dirty="0" smtClean="0"/>
                        <a:t> GÖREV ÖDENEĞİ</a:t>
                      </a:r>
                      <a:endParaRPr lang="tr-TR" dirty="0"/>
                    </a:p>
                  </a:txBody>
                  <a:tcPr/>
                </a:tc>
                <a:tc hMerge="1">
                  <a:txBody>
                    <a:bodyPr/>
                    <a:lstStyle/>
                    <a:p>
                      <a:endParaRPr lang="tr-TR" dirty="0"/>
                    </a:p>
                  </a:txBody>
                  <a:tcPr/>
                </a:tc>
              </a:tr>
              <a:tr h="278877">
                <a:tc>
                  <a:txBody>
                    <a:bodyPr/>
                    <a:lstStyle/>
                    <a:p>
                      <a:r>
                        <a:rPr lang="tr-TR" sz="1200" dirty="0" smtClean="0">
                          <a:solidFill>
                            <a:schemeClr val="accent2">
                              <a:lumMod val="75000"/>
                            </a:schemeClr>
                          </a:solidFill>
                          <a:latin typeface="Times New Roman" pitchFamily="18" charset="0"/>
                          <a:cs typeface="Times New Roman" pitchFamily="18" charset="0"/>
                        </a:rPr>
                        <a:t>Rektörlere</a:t>
                      </a:r>
                      <a:endParaRPr lang="tr-TR" sz="1200" dirty="0">
                        <a:solidFill>
                          <a:schemeClr val="accent2">
                            <a:lumMod val="75000"/>
                          </a:schemeClr>
                        </a:solidFill>
                        <a:latin typeface="Times New Roman" pitchFamily="18" charset="0"/>
                        <a:cs typeface="Times New Roman" pitchFamily="18" charset="0"/>
                      </a:endParaRPr>
                    </a:p>
                  </a:txBody>
                  <a:tcPr/>
                </a:tc>
                <a:tc>
                  <a:txBody>
                    <a:bodyPr/>
                    <a:lstStyle/>
                    <a:p>
                      <a:r>
                        <a:rPr lang="tr-TR" sz="1200" dirty="0" smtClean="0">
                          <a:solidFill>
                            <a:schemeClr val="accent2">
                              <a:lumMod val="75000"/>
                            </a:schemeClr>
                          </a:solidFill>
                          <a:latin typeface="Times New Roman" pitchFamily="18" charset="0"/>
                          <a:cs typeface="Times New Roman" pitchFamily="18" charset="0"/>
                        </a:rPr>
                        <a:t>% 70</a:t>
                      </a:r>
                      <a:endParaRPr lang="tr-TR" sz="1200" dirty="0">
                        <a:solidFill>
                          <a:schemeClr val="accent2">
                            <a:lumMod val="75000"/>
                          </a:schemeClr>
                        </a:solidFill>
                        <a:latin typeface="Times New Roman" pitchFamily="18" charset="0"/>
                        <a:cs typeface="Times New Roman" pitchFamily="18" charset="0"/>
                      </a:endParaRPr>
                    </a:p>
                  </a:txBody>
                  <a:tcPr/>
                </a:tc>
              </a:tr>
              <a:tr h="343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accent2">
                              <a:lumMod val="75000"/>
                            </a:schemeClr>
                          </a:solidFill>
                          <a:latin typeface="Times New Roman" pitchFamily="18" charset="0"/>
                          <a:cs typeface="Times New Roman" pitchFamily="18" charset="0"/>
                        </a:rPr>
                        <a:t>Rektör Yardımcıları, Dekanlara</a:t>
                      </a:r>
                      <a:endParaRPr lang="tr-TR" sz="1200" dirty="0">
                        <a:solidFill>
                          <a:schemeClr val="accent2">
                            <a:lumMod val="75000"/>
                          </a:schemeClr>
                        </a:solidFill>
                        <a:latin typeface="Times New Roman" pitchFamily="18" charset="0"/>
                        <a:cs typeface="Times New Roman" pitchFamily="18" charset="0"/>
                      </a:endParaRPr>
                    </a:p>
                  </a:txBody>
                  <a:tcPr/>
                </a:tc>
                <a:tc>
                  <a:txBody>
                    <a:bodyPr/>
                    <a:lstStyle/>
                    <a:p>
                      <a:r>
                        <a:rPr lang="tr-TR" sz="1200" dirty="0" smtClean="0">
                          <a:solidFill>
                            <a:schemeClr val="accent2">
                              <a:lumMod val="75000"/>
                            </a:schemeClr>
                          </a:solidFill>
                          <a:latin typeface="Times New Roman" pitchFamily="18" charset="0"/>
                          <a:cs typeface="Times New Roman" pitchFamily="18" charset="0"/>
                        </a:rPr>
                        <a:t>%30</a:t>
                      </a:r>
                      <a:endParaRPr lang="tr-TR" sz="1200" dirty="0">
                        <a:solidFill>
                          <a:schemeClr val="accent2">
                            <a:lumMod val="75000"/>
                          </a:schemeClr>
                        </a:solidFill>
                        <a:latin typeface="Times New Roman" pitchFamily="18" charset="0"/>
                        <a:cs typeface="Times New Roman" pitchFamily="18" charset="0"/>
                      </a:endParaRPr>
                    </a:p>
                  </a:txBody>
                  <a:tcPr/>
                </a:tc>
              </a:tr>
              <a:tr h="481348">
                <a:tc>
                  <a:txBody>
                    <a:bodyPr/>
                    <a:lstStyle/>
                    <a:p>
                      <a:r>
                        <a:rPr lang="tr-TR" sz="1200" dirty="0" smtClean="0">
                          <a:solidFill>
                            <a:schemeClr val="accent2">
                              <a:lumMod val="75000"/>
                            </a:schemeClr>
                          </a:solidFill>
                          <a:latin typeface="Times New Roman" pitchFamily="18" charset="0"/>
                          <a:cs typeface="Times New Roman" pitchFamily="18" charset="0"/>
                        </a:rPr>
                        <a:t>Dekan Yardımcıları, Enstitü ve Yüksekokul Müdürleri, Konservatuar Müdürleri ile Bölüm Başkanlarına</a:t>
                      </a:r>
                      <a:endParaRPr lang="tr-TR" sz="1200" dirty="0">
                        <a:solidFill>
                          <a:schemeClr val="accent2">
                            <a:lumMod val="75000"/>
                          </a:schemeClr>
                        </a:solidFill>
                        <a:latin typeface="Times New Roman" pitchFamily="18" charset="0"/>
                        <a:cs typeface="Times New Roman" pitchFamily="18" charset="0"/>
                      </a:endParaRPr>
                    </a:p>
                  </a:txBody>
                  <a:tcPr/>
                </a:tc>
                <a:tc>
                  <a:txBody>
                    <a:bodyPr/>
                    <a:lstStyle/>
                    <a:p>
                      <a:r>
                        <a:rPr lang="tr-TR" sz="1200" dirty="0" smtClean="0">
                          <a:solidFill>
                            <a:schemeClr val="accent2">
                              <a:lumMod val="75000"/>
                            </a:schemeClr>
                          </a:solidFill>
                          <a:latin typeface="Times New Roman" pitchFamily="18" charset="0"/>
                          <a:cs typeface="Times New Roman" pitchFamily="18" charset="0"/>
                        </a:rPr>
                        <a:t>%20</a:t>
                      </a:r>
                      <a:endParaRPr lang="tr-TR" sz="1200" dirty="0">
                        <a:solidFill>
                          <a:schemeClr val="accent2">
                            <a:lumMod val="75000"/>
                          </a:schemeClr>
                        </a:solidFill>
                        <a:latin typeface="Times New Roman" pitchFamily="18" charset="0"/>
                        <a:cs typeface="Times New Roman" pitchFamily="18" charset="0"/>
                      </a:endParaRPr>
                    </a:p>
                  </a:txBody>
                  <a:tcPr/>
                </a:tc>
              </a:tr>
              <a:tr h="289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accent2">
                              <a:lumMod val="75000"/>
                            </a:schemeClr>
                          </a:solidFill>
                          <a:latin typeface="Times New Roman" pitchFamily="18" charset="0"/>
                          <a:cs typeface="Times New Roman" pitchFamily="18" charset="0"/>
                        </a:rPr>
                        <a:t>Enstitü, Yüksekokul ve Konservatuar Müdür Yardımcılarına </a:t>
                      </a:r>
                      <a:endParaRPr lang="tr-TR" sz="1200" dirty="0">
                        <a:solidFill>
                          <a:schemeClr val="accent2">
                            <a:lumMod val="75000"/>
                          </a:schemeClr>
                        </a:solidFill>
                        <a:latin typeface="Times New Roman" pitchFamily="18" charset="0"/>
                        <a:cs typeface="Times New Roman" pitchFamily="18" charset="0"/>
                      </a:endParaRPr>
                    </a:p>
                  </a:txBody>
                  <a:tcPr/>
                </a:tc>
                <a:tc>
                  <a:txBody>
                    <a:bodyPr/>
                    <a:lstStyle/>
                    <a:p>
                      <a:r>
                        <a:rPr lang="tr-TR" sz="1200" dirty="0" smtClean="0">
                          <a:solidFill>
                            <a:schemeClr val="accent2">
                              <a:lumMod val="75000"/>
                            </a:schemeClr>
                          </a:solidFill>
                          <a:latin typeface="Times New Roman" pitchFamily="18" charset="0"/>
                          <a:cs typeface="Times New Roman" pitchFamily="18" charset="0"/>
                        </a:rPr>
                        <a:t>%15</a:t>
                      </a:r>
                      <a:endParaRPr lang="tr-TR" sz="1200" dirty="0">
                        <a:solidFill>
                          <a:schemeClr val="accent2">
                            <a:lumMod val="75000"/>
                          </a:schemeClr>
                        </a:solidFill>
                        <a:latin typeface="Times New Roman" pitchFamily="18" charset="0"/>
                        <a:cs typeface="Times New Roman" pitchFamily="18" charset="0"/>
                      </a:endParaRPr>
                    </a:p>
                  </a:txBody>
                  <a:tcPr/>
                </a:tc>
              </a:tr>
            </a:tbl>
          </a:graphicData>
        </a:graphic>
      </p:graphicFrame>
      <p:sp>
        <p:nvSpPr>
          <p:cNvPr id="21" name="20 Metin kutusu"/>
          <p:cNvSpPr txBox="1"/>
          <p:nvPr/>
        </p:nvSpPr>
        <p:spPr>
          <a:xfrm>
            <a:off x="7162800" y="57912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22" name="object 17"/>
          <p:cNvSpPr/>
          <p:nvPr/>
        </p:nvSpPr>
        <p:spPr>
          <a:xfrm>
            <a:off x="7086600" y="5638800"/>
            <a:ext cx="1295400" cy="914400"/>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0923975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252497657"/>
              </p:ext>
            </p:extLst>
          </p:nvPr>
        </p:nvGraphicFramePr>
        <p:xfrm>
          <a:off x="161722" y="609600"/>
          <a:ext cx="8251487"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38024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27649"/>
            <a:ext cx="8229600" cy="473848"/>
          </a:xfrm>
          <a:prstGeom prst="rect">
            <a:avLst/>
          </a:prstGeom>
        </p:spPr>
        <p:txBody>
          <a:bodyPr vert="horz" wrap="square" lIns="0" tIns="12065" rIns="0" bIns="0" rtlCol="0">
            <a:spAutoFit/>
          </a:bodyPr>
          <a:lstStyle/>
          <a:p>
            <a:pPr marL="12700" algn="ctr">
              <a:lnSpc>
                <a:spcPct val="100000"/>
              </a:lnSpc>
              <a:spcBef>
                <a:spcPts val="95"/>
              </a:spcBef>
            </a:pPr>
            <a:r>
              <a:rPr lang="tr-TR" b="1" spc="-5" dirty="0" smtClean="0">
                <a:solidFill>
                  <a:schemeClr val="accent2">
                    <a:lumMod val="50000"/>
                  </a:schemeClr>
                </a:solidFill>
              </a:rPr>
              <a:t>ÖDENEKLER / geliştirme ödeneği</a:t>
            </a:r>
            <a:endParaRPr spc="-5" dirty="0"/>
          </a:p>
        </p:txBody>
      </p:sp>
      <p:sp>
        <p:nvSpPr>
          <p:cNvPr id="15" name="object 15"/>
          <p:cNvSpPr txBox="1">
            <a:spLocks noGrp="1"/>
          </p:cNvSpPr>
          <p:nvPr>
            <p:ph type="sldNum" sz="quarter" idx="15"/>
          </p:nvPr>
        </p:nvSpPr>
        <p:spPr>
          <a:xfrm>
            <a:off x="444500" y="6057289"/>
            <a:ext cx="8267700" cy="610234"/>
          </a:xfrm>
          <a:prstGeom prst="rect">
            <a:avLst/>
          </a:prstGeom>
        </p:spPr>
        <p:txBody>
          <a:bodyPr vert="horz" wrap="square" lIns="0" tIns="412829" rIns="0" bIns="0" rtlCol="0">
            <a:spAutoFit/>
          </a:bodyPr>
          <a:lstStyle/>
          <a:p>
            <a:pPr marL="12700">
              <a:lnSpc>
                <a:spcPts val="1410"/>
              </a:lnSpc>
              <a:tabLst>
                <a:tab pos="8007350" algn="l"/>
              </a:tabLst>
            </a:pPr>
            <a:r>
              <a:rPr strike="sngStrike" dirty="0"/>
              <a:t> 	</a:t>
            </a:r>
            <a:fld id="{81D60167-4931-47E6-BA6A-407CBD079E47}" type="slidenum">
              <a:rPr strike="sngStrike" dirty="0"/>
              <a:pPr marL="12700">
                <a:lnSpc>
                  <a:spcPts val="1410"/>
                </a:lnSpc>
                <a:tabLst>
                  <a:tab pos="8007350" algn="l"/>
                </a:tabLst>
              </a:pPr>
              <a:t>45</a:t>
            </a:fld>
            <a:r>
              <a:rPr strike="sngStrike" spc="120" dirty="0"/>
              <a:t> </a:t>
            </a:r>
          </a:p>
        </p:txBody>
      </p:sp>
      <p:sp>
        <p:nvSpPr>
          <p:cNvPr id="3" name="object 3"/>
          <p:cNvSpPr txBox="1"/>
          <p:nvPr/>
        </p:nvSpPr>
        <p:spPr>
          <a:xfrm>
            <a:off x="612140" y="1301242"/>
            <a:ext cx="8150225" cy="2949781"/>
          </a:xfrm>
          <a:prstGeom prst="rect">
            <a:avLst/>
          </a:prstGeom>
        </p:spPr>
        <p:txBody>
          <a:bodyPr vert="horz" wrap="square" lIns="0" tIns="29209" rIns="0" bIns="0" rtlCol="0">
            <a:spAutoFit/>
          </a:bodyPr>
          <a:lstStyle/>
          <a:p>
            <a:pPr marL="12700" marR="5080" indent="358140" algn="just">
              <a:lnSpc>
                <a:spcPct val="94800"/>
              </a:lnSpc>
              <a:spcBef>
                <a:spcPts val="229"/>
              </a:spcBef>
            </a:pPr>
            <a:r>
              <a:rPr sz="2200" b="1" spc="-90" dirty="0" err="1" smtClean="0">
                <a:solidFill>
                  <a:srgbClr val="FF0000"/>
                </a:solidFill>
                <a:latin typeface="Times New Roman"/>
                <a:cs typeface="Times New Roman"/>
              </a:rPr>
              <a:t>Geli</a:t>
            </a:r>
            <a:r>
              <a:rPr lang="tr-TR" sz="2200" b="1" spc="-90" dirty="0">
                <a:solidFill>
                  <a:srgbClr val="FF0000"/>
                </a:solidFill>
                <a:latin typeface="Times New Roman"/>
                <a:cs typeface="Times New Roman"/>
              </a:rPr>
              <a:t>ş</a:t>
            </a:r>
            <a:r>
              <a:rPr sz="2200" b="1" spc="-90" dirty="0" err="1" smtClean="0">
                <a:solidFill>
                  <a:srgbClr val="FF0000"/>
                </a:solidFill>
                <a:latin typeface="Times New Roman"/>
                <a:cs typeface="Times New Roman"/>
              </a:rPr>
              <a:t>tirme</a:t>
            </a:r>
            <a:r>
              <a:rPr sz="2200" b="1" spc="-90" dirty="0" smtClean="0">
                <a:solidFill>
                  <a:srgbClr val="FF0000"/>
                </a:solidFill>
                <a:latin typeface="Times New Roman"/>
                <a:cs typeface="Times New Roman"/>
              </a:rPr>
              <a:t> </a:t>
            </a:r>
            <a:r>
              <a:rPr sz="2200" b="1" spc="-5" dirty="0">
                <a:solidFill>
                  <a:srgbClr val="FF0000"/>
                </a:solidFill>
                <a:latin typeface="Times New Roman"/>
                <a:cs typeface="Times New Roman"/>
              </a:rPr>
              <a:t>Ödeneği: </a:t>
            </a:r>
            <a:r>
              <a:rPr sz="2200" dirty="0">
                <a:solidFill>
                  <a:srgbClr val="006FC0"/>
                </a:solidFill>
                <a:latin typeface="Times New Roman"/>
                <a:cs typeface="Times New Roman"/>
              </a:rPr>
              <a:t>2914 </a:t>
            </a:r>
            <a:r>
              <a:rPr sz="2200" spc="-5" dirty="0">
                <a:solidFill>
                  <a:srgbClr val="006FC0"/>
                </a:solidFill>
                <a:latin typeface="Times New Roman"/>
                <a:cs typeface="Times New Roman"/>
              </a:rPr>
              <a:t>sayılı Kanunun </a:t>
            </a:r>
            <a:r>
              <a:rPr sz="2200" u="heavy" dirty="0">
                <a:solidFill>
                  <a:srgbClr val="996600"/>
                </a:solidFill>
                <a:uFill>
                  <a:solidFill>
                    <a:srgbClr val="996600"/>
                  </a:solidFill>
                </a:uFill>
                <a:latin typeface="Times New Roman"/>
                <a:cs typeface="Times New Roman"/>
              </a:rPr>
              <a:t>14 </a:t>
            </a:r>
            <a:r>
              <a:rPr sz="2200" u="heavy" spc="-5" dirty="0">
                <a:solidFill>
                  <a:srgbClr val="996600"/>
                </a:solidFill>
                <a:uFill>
                  <a:solidFill>
                    <a:srgbClr val="996600"/>
                  </a:solidFill>
                </a:uFill>
                <a:latin typeface="Times New Roman"/>
                <a:cs typeface="Times New Roman"/>
              </a:rPr>
              <a:t>üncü madde</a:t>
            </a:r>
            <a:r>
              <a:rPr sz="2200" spc="-5" dirty="0">
                <a:solidFill>
                  <a:srgbClr val="006FC0"/>
                </a:solidFill>
                <a:latin typeface="Times New Roman"/>
                <a:cs typeface="Times New Roman"/>
              </a:rPr>
              <a:t>si  gereğince </a:t>
            </a:r>
            <a:r>
              <a:rPr sz="2200" dirty="0">
                <a:solidFill>
                  <a:srgbClr val="006FC0"/>
                </a:solidFill>
                <a:latin typeface="Times New Roman"/>
                <a:cs typeface="Times New Roman"/>
              </a:rPr>
              <a:t>yürürlüğe </a:t>
            </a:r>
            <a:r>
              <a:rPr sz="2200" spc="-5" dirty="0">
                <a:solidFill>
                  <a:srgbClr val="006FC0"/>
                </a:solidFill>
                <a:latin typeface="Times New Roman"/>
                <a:cs typeface="Times New Roman"/>
              </a:rPr>
              <a:t>konulan 4/4/2005 tarihli ve </a:t>
            </a:r>
            <a:r>
              <a:rPr sz="2200" u="heavy" spc="-5" dirty="0">
                <a:solidFill>
                  <a:srgbClr val="996600"/>
                </a:solidFill>
                <a:uFill>
                  <a:solidFill>
                    <a:srgbClr val="996600"/>
                  </a:solidFill>
                </a:uFill>
                <a:latin typeface="Times New Roman"/>
                <a:cs typeface="Times New Roman"/>
              </a:rPr>
              <a:t>2005/8681 sayılı </a:t>
            </a:r>
            <a:r>
              <a:rPr sz="2200" u="heavy" spc="-10" dirty="0">
                <a:solidFill>
                  <a:srgbClr val="996600"/>
                </a:solidFill>
                <a:uFill>
                  <a:solidFill>
                    <a:srgbClr val="996600"/>
                  </a:solidFill>
                </a:uFill>
                <a:latin typeface="Times New Roman"/>
                <a:cs typeface="Times New Roman"/>
              </a:rPr>
              <a:t>BKK </a:t>
            </a:r>
            <a:r>
              <a:rPr sz="2200" spc="-10" dirty="0">
                <a:solidFill>
                  <a:srgbClr val="996600"/>
                </a:solidFill>
                <a:latin typeface="Times New Roman"/>
                <a:cs typeface="Times New Roman"/>
              </a:rPr>
              <a:t> </a:t>
            </a:r>
            <a:r>
              <a:rPr sz="2200" spc="-5" dirty="0">
                <a:solidFill>
                  <a:srgbClr val="006FC0"/>
                </a:solidFill>
                <a:latin typeface="Times New Roman"/>
                <a:cs typeface="Times New Roman"/>
              </a:rPr>
              <a:t>ile diğer yükseköğretim kurumlarına </a:t>
            </a:r>
            <a:r>
              <a:rPr sz="2200" dirty="0">
                <a:solidFill>
                  <a:srgbClr val="006FC0"/>
                </a:solidFill>
                <a:latin typeface="Times New Roman"/>
                <a:cs typeface="Times New Roman"/>
              </a:rPr>
              <a:t>göre </a:t>
            </a:r>
            <a:r>
              <a:rPr sz="2200" spc="-5" dirty="0">
                <a:solidFill>
                  <a:srgbClr val="006FC0"/>
                </a:solidFill>
                <a:latin typeface="Times New Roman"/>
                <a:cs typeface="Times New Roman"/>
              </a:rPr>
              <a:t>sosyo-ekonomik açıdan daha  </a:t>
            </a:r>
            <a:r>
              <a:rPr sz="2200" spc="-5" dirty="0" err="1">
                <a:solidFill>
                  <a:srgbClr val="006FC0"/>
                </a:solidFill>
                <a:latin typeface="Times New Roman"/>
                <a:cs typeface="Times New Roman"/>
              </a:rPr>
              <a:t>az</a:t>
            </a:r>
            <a:r>
              <a:rPr sz="2200" spc="-5" dirty="0">
                <a:solidFill>
                  <a:srgbClr val="006FC0"/>
                </a:solidFill>
                <a:latin typeface="Times New Roman"/>
                <a:cs typeface="Times New Roman"/>
              </a:rPr>
              <a:t> </a:t>
            </a:r>
            <a:r>
              <a:rPr sz="2200" spc="-190" dirty="0" err="1" smtClean="0">
                <a:solidFill>
                  <a:srgbClr val="006FC0"/>
                </a:solidFill>
                <a:latin typeface="Times New Roman"/>
                <a:cs typeface="Times New Roman"/>
              </a:rPr>
              <a:t>geli</a:t>
            </a:r>
            <a:r>
              <a:rPr lang="tr-TR" sz="2200" spc="-190" dirty="0">
                <a:solidFill>
                  <a:srgbClr val="006FC0"/>
                </a:solidFill>
                <a:latin typeface="Times New Roman"/>
                <a:cs typeface="Times New Roman"/>
              </a:rPr>
              <a:t>ş</a:t>
            </a:r>
            <a:r>
              <a:rPr sz="2200" spc="-190" dirty="0" smtClean="0">
                <a:solidFill>
                  <a:srgbClr val="006FC0"/>
                </a:solidFill>
                <a:latin typeface="Times New Roman"/>
                <a:cs typeface="Times New Roman"/>
              </a:rPr>
              <a:t>mi</a:t>
            </a:r>
            <a:r>
              <a:rPr lang="tr-TR" sz="2200" spc="-190" dirty="0">
                <a:solidFill>
                  <a:srgbClr val="006FC0"/>
                </a:solidFill>
                <a:latin typeface="Times New Roman"/>
                <a:cs typeface="Times New Roman"/>
              </a:rPr>
              <a:t>ş</a:t>
            </a:r>
            <a:r>
              <a:rPr sz="2200" spc="-190" dirty="0" smtClean="0">
                <a:solidFill>
                  <a:srgbClr val="006FC0"/>
                </a:solidFill>
                <a:latin typeface="Times New Roman"/>
                <a:cs typeface="Times New Roman"/>
              </a:rPr>
              <a:t> </a:t>
            </a:r>
            <a:r>
              <a:rPr sz="2200" dirty="0">
                <a:solidFill>
                  <a:srgbClr val="006FC0"/>
                </a:solidFill>
                <a:latin typeface="Times New Roman"/>
                <a:cs typeface="Times New Roman"/>
              </a:rPr>
              <a:t>yerlerde öğretim yapan ve/veya yeterli </a:t>
            </a:r>
            <a:r>
              <a:rPr sz="2200" spc="-5" dirty="0">
                <a:solidFill>
                  <a:srgbClr val="006FC0"/>
                </a:solidFill>
                <a:latin typeface="Times New Roman"/>
                <a:cs typeface="Times New Roman"/>
              </a:rPr>
              <a:t>sayıda öğretim  elemanı sağlanamayan yükseköğretim kurumlarında görevli öğretim  elemanlarına almakta </a:t>
            </a:r>
            <a:r>
              <a:rPr sz="2200" dirty="0">
                <a:solidFill>
                  <a:srgbClr val="006FC0"/>
                </a:solidFill>
                <a:latin typeface="Times New Roman"/>
                <a:cs typeface="Times New Roman"/>
              </a:rPr>
              <a:t>oldukları aylık </a:t>
            </a:r>
            <a:r>
              <a:rPr sz="2200" spc="-10" dirty="0">
                <a:solidFill>
                  <a:srgbClr val="006FC0"/>
                </a:solidFill>
                <a:latin typeface="Times New Roman"/>
                <a:cs typeface="Times New Roman"/>
              </a:rPr>
              <a:t>(gösterge </a:t>
            </a:r>
            <a:r>
              <a:rPr sz="2200" spc="-5" dirty="0">
                <a:solidFill>
                  <a:srgbClr val="006FC0"/>
                </a:solidFill>
                <a:latin typeface="Times New Roman"/>
                <a:cs typeface="Times New Roman"/>
              </a:rPr>
              <a:t>ve ek </a:t>
            </a:r>
            <a:r>
              <a:rPr sz="2200" spc="-10" dirty="0">
                <a:solidFill>
                  <a:srgbClr val="006FC0"/>
                </a:solidFill>
                <a:latin typeface="Times New Roman"/>
                <a:cs typeface="Times New Roman"/>
              </a:rPr>
              <a:t>gösterge) </a:t>
            </a:r>
            <a:r>
              <a:rPr sz="2200" spc="-5" dirty="0">
                <a:solidFill>
                  <a:srgbClr val="006FC0"/>
                </a:solidFill>
                <a:latin typeface="Times New Roman"/>
                <a:cs typeface="Times New Roman"/>
              </a:rPr>
              <a:t>tutarın  görev </a:t>
            </a:r>
            <a:r>
              <a:rPr sz="2200" dirty="0" err="1">
                <a:solidFill>
                  <a:srgbClr val="006FC0"/>
                </a:solidFill>
                <a:latin typeface="Times New Roman"/>
                <a:cs typeface="Times New Roman"/>
              </a:rPr>
              <a:t>yapılan</a:t>
            </a:r>
            <a:r>
              <a:rPr sz="2200" dirty="0">
                <a:solidFill>
                  <a:srgbClr val="006FC0"/>
                </a:solidFill>
                <a:latin typeface="Times New Roman"/>
                <a:cs typeface="Times New Roman"/>
              </a:rPr>
              <a:t> </a:t>
            </a:r>
            <a:r>
              <a:rPr sz="2200" spc="-95" dirty="0" err="1" smtClean="0">
                <a:solidFill>
                  <a:srgbClr val="006FC0"/>
                </a:solidFill>
                <a:latin typeface="Times New Roman"/>
                <a:cs typeface="Times New Roman"/>
              </a:rPr>
              <a:t>yerle</a:t>
            </a:r>
            <a:r>
              <a:rPr lang="tr-TR" sz="2200" spc="-95" dirty="0" smtClean="0">
                <a:solidFill>
                  <a:srgbClr val="006FC0"/>
                </a:solidFill>
                <a:latin typeface="Times New Roman"/>
                <a:cs typeface="Times New Roman"/>
              </a:rPr>
              <a:t>ş</a:t>
            </a:r>
            <a:r>
              <a:rPr sz="2200" spc="-95" dirty="0" err="1" smtClean="0">
                <a:solidFill>
                  <a:srgbClr val="006FC0"/>
                </a:solidFill>
                <a:latin typeface="Times New Roman"/>
                <a:cs typeface="Times New Roman"/>
              </a:rPr>
              <a:t>im</a:t>
            </a:r>
            <a:r>
              <a:rPr sz="2200" spc="-95" dirty="0" smtClean="0">
                <a:solidFill>
                  <a:srgbClr val="006FC0"/>
                </a:solidFill>
                <a:latin typeface="Times New Roman"/>
                <a:cs typeface="Times New Roman"/>
              </a:rPr>
              <a:t> </a:t>
            </a:r>
            <a:r>
              <a:rPr sz="2200" dirty="0">
                <a:solidFill>
                  <a:srgbClr val="006FC0"/>
                </a:solidFill>
                <a:latin typeface="Times New Roman"/>
                <a:cs typeface="Times New Roman"/>
              </a:rPr>
              <a:t>birimi </a:t>
            </a:r>
            <a:r>
              <a:rPr sz="2200" dirty="0" err="1">
                <a:solidFill>
                  <a:srgbClr val="006FC0"/>
                </a:solidFill>
                <a:latin typeface="Times New Roman"/>
                <a:cs typeface="Times New Roman"/>
              </a:rPr>
              <a:t>itibarıyla</a:t>
            </a:r>
            <a:r>
              <a:rPr sz="2200" dirty="0">
                <a:solidFill>
                  <a:srgbClr val="006FC0"/>
                </a:solidFill>
                <a:latin typeface="Times New Roman"/>
                <a:cs typeface="Times New Roman"/>
              </a:rPr>
              <a:t> </a:t>
            </a:r>
            <a:r>
              <a:rPr sz="2200" spc="-70" dirty="0" err="1" smtClean="0">
                <a:solidFill>
                  <a:srgbClr val="006FC0"/>
                </a:solidFill>
                <a:latin typeface="Times New Roman"/>
                <a:cs typeface="Times New Roman"/>
              </a:rPr>
              <a:t>belirlenmi</a:t>
            </a:r>
            <a:r>
              <a:rPr lang="tr-TR" sz="2200" spc="-70" dirty="0" smtClean="0">
                <a:solidFill>
                  <a:srgbClr val="006FC0"/>
                </a:solidFill>
                <a:latin typeface="Times New Roman"/>
                <a:cs typeface="Times New Roman"/>
              </a:rPr>
              <a:t>ş</a:t>
            </a:r>
            <a:r>
              <a:rPr sz="2200" spc="-70" dirty="0" smtClean="0">
                <a:solidFill>
                  <a:srgbClr val="006FC0"/>
                </a:solidFill>
                <a:latin typeface="Times New Roman"/>
                <a:cs typeface="Times New Roman"/>
              </a:rPr>
              <a:t> </a:t>
            </a:r>
            <a:r>
              <a:rPr sz="2200" spc="-5" dirty="0">
                <a:solidFill>
                  <a:srgbClr val="006FC0"/>
                </a:solidFill>
                <a:latin typeface="Times New Roman"/>
                <a:cs typeface="Times New Roman"/>
              </a:rPr>
              <a:t>olan oranı </a:t>
            </a:r>
            <a:r>
              <a:rPr sz="2200" spc="-5" dirty="0" err="1">
                <a:solidFill>
                  <a:srgbClr val="006FC0"/>
                </a:solidFill>
                <a:latin typeface="Times New Roman"/>
                <a:cs typeface="Times New Roman"/>
              </a:rPr>
              <a:t>üzerinden</a:t>
            </a:r>
            <a:r>
              <a:rPr sz="2200" spc="-5" dirty="0">
                <a:solidFill>
                  <a:srgbClr val="006FC0"/>
                </a:solidFill>
                <a:latin typeface="Times New Roman"/>
                <a:cs typeface="Times New Roman"/>
              </a:rPr>
              <a:t>  </a:t>
            </a:r>
            <a:r>
              <a:rPr sz="2200" spc="-80" dirty="0" err="1" smtClean="0">
                <a:solidFill>
                  <a:srgbClr val="006FC0"/>
                </a:solidFill>
                <a:latin typeface="Times New Roman"/>
                <a:cs typeface="Times New Roman"/>
              </a:rPr>
              <a:t>geli</a:t>
            </a:r>
            <a:r>
              <a:rPr lang="tr-TR" sz="2200" spc="-80" dirty="0" smtClean="0">
                <a:solidFill>
                  <a:srgbClr val="006FC0"/>
                </a:solidFill>
                <a:latin typeface="Times New Roman"/>
                <a:cs typeface="Times New Roman"/>
              </a:rPr>
              <a:t>ş</a:t>
            </a:r>
            <a:r>
              <a:rPr sz="2200" spc="-80" dirty="0" err="1" smtClean="0">
                <a:solidFill>
                  <a:srgbClr val="006FC0"/>
                </a:solidFill>
                <a:latin typeface="Times New Roman"/>
                <a:cs typeface="Times New Roman"/>
              </a:rPr>
              <a:t>tirme</a:t>
            </a:r>
            <a:r>
              <a:rPr sz="2200" spc="-80" dirty="0" smtClean="0">
                <a:solidFill>
                  <a:srgbClr val="006FC0"/>
                </a:solidFill>
                <a:latin typeface="Times New Roman"/>
                <a:cs typeface="Times New Roman"/>
              </a:rPr>
              <a:t> </a:t>
            </a:r>
            <a:r>
              <a:rPr sz="2200" spc="-5" dirty="0">
                <a:solidFill>
                  <a:srgbClr val="006FC0"/>
                </a:solidFill>
                <a:latin typeface="Times New Roman"/>
                <a:cs typeface="Times New Roman"/>
              </a:rPr>
              <a:t>ödeneği</a:t>
            </a:r>
            <a:r>
              <a:rPr sz="2200" spc="105" dirty="0">
                <a:solidFill>
                  <a:srgbClr val="006FC0"/>
                </a:solidFill>
                <a:latin typeface="Times New Roman"/>
                <a:cs typeface="Times New Roman"/>
              </a:rPr>
              <a:t> </a:t>
            </a:r>
            <a:r>
              <a:rPr sz="2200" spc="-15" dirty="0" err="1">
                <a:solidFill>
                  <a:srgbClr val="006FC0"/>
                </a:solidFill>
                <a:latin typeface="Times New Roman"/>
                <a:cs typeface="Times New Roman"/>
              </a:rPr>
              <a:t>ödenmektedir</a:t>
            </a:r>
            <a:r>
              <a:rPr sz="2200" spc="-15" dirty="0" smtClean="0">
                <a:solidFill>
                  <a:srgbClr val="006FC0"/>
                </a:solidFill>
                <a:latin typeface="Times New Roman"/>
                <a:cs typeface="Times New Roman"/>
              </a:rPr>
              <a:t>.</a:t>
            </a:r>
            <a:endParaRPr lang="tr-TR" sz="2200" spc="-15" dirty="0" smtClean="0">
              <a:solidFill>
                <a:srgbClr val="006FC0"/>
              </a:solidFill>
              <a:latin typeface="Times New Roman"/>
              <a:cs typeface="Times New Roman"/>
            </a:endParaRPr>
          </a:p>
          <a:p>
            <a:pPr marL="12700" marR="5080" indent="358140" algn="just">
              <a:lnSpc>
                <a:spcPct val="94800"/>
              </a:lnSpc>
              <a:spcBef>
                <a:spcPts val="229"/>
              </a:spcBef>
            </a:pPr>
            <a:r>
              <a:rPr lang="tr-TR" sz="2200" spc="-15" dirty="0" smtClean="0">
                <a:solidFill>
                  <a:srgbClr val="006FC0"/>
                </a:solidFill>
                <a:latin typeface="Times New Roman"/>
                <a:cs typeface="Times New Roman"/>
              </a:rPr>
              <a:t>Çalışarak alınır.</a:t>
            </a:r>
            <a:endParaRPr sz="2200" dirty="0">
              <a:latin typeface="Times New Roman"/>
              <a:cs typeface="Times New Roman"/>
            </a:endParaRPr>
          </a:p>
        </p:txBody>
      </p:sp>
      <p:sp>
        <p:nvSpPr>
          <p:cNvPr id="4" name="object 4"/>
          <p:cNvSpPr/>
          <p:nvPr/>
        </p:nvSpPr>
        <p:spPr>
          <a:xfrm>
            <a:off x="7315200" y="4114800"/>
            <a:ext cx="1397000" cy="92710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7620000" y="4343400"/>
            <a:ext cx="758190" cy="635635"/>
          </a:xfrm>
          <a:prstGeom prst="rect">
            <a:avLst/>
          </a:prstGeom>
        </p:spPr>
        <p:txBody>
          <a:bodyPr vert="horz" wrap="square" lIns="0" tIns="12700" rIns="0" bIns="0" rtlCol="0">
            <a:spAutoFit/>
          </a:bodyPr>
          <a:lstStyle/>
          <a:p>
            <a:pPr marL="34925" marR="5080" indent="-2286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6" name="object 6"/>
          <p:cNvSpPr/>
          <p:nvPr/>
        </p:nvSpPr>
        <p:spPr>
          <a:xfrm>
            <a:off x="603592" y="4483100"/>
            <a:ext cx="1466507" cy="1092200"/>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788619" y="4703826"/>
            <a:ext cx="1095375" cy="635635"/>
          </a:xfrm>
          <a:prstGeom prst="rect">
            <a:avLst/>
          </a:prstGeom>
        </p:spPr>
        <p:txBody>
          <a:bodyPr vert="horz" wrap="square" lIns="0" tIns="12700" rIns="0" bIns="0" rtlCol="0">
            <a:spAutoFit/>
          </a:bodyPr>
          <a:lstStyle/>
          <a:p>
            <a:pPr marL="143510" marR="5080" indent="-131445">
              <a:lnSpc>
                <a:spcPct val="100000"/>
              </a:lnSpc>
              <a:spcBef>
                <a:spcPts val="100"/>
              </a:spcBef>
            </a:pPr>
            <a:r>
              <a:rPr sz="2000" spc="-5" dirty="0" err="1" smtClean="0">
                <a:solidFill>
                  <a:srgbClr val="FF0000"/>
                </a:solidFill>
                <a:latin typeface="Times New Roman"/>
                <a:cs typeface="Times New Roman"/>
              </a:rPr>
              <a:t>Gel</a:t>
            </a:r>
            <a:r>
              <a:rPr sz="2000" spc="-10" dirty="0" err="1" smtClean="0">
                <a:solidFill>
                  <a:srgbClr val="FF0000"/>
                </a:solidFill>
                <a:latin typeface="Times New Roman"/>
                <a:cs typeface="Times New Roman"/>
              </a:rPr>
              <a:t>i</a:t>
            </a:r>
            <a:r>
              <a:rPr lang="tr-TR" sz="2000" spc="-265" dirty="0">
                <a:solidFill>
                  <a:srgbClr val="FF0000"/>
                </a:solidFill>
                <a:latin typeface="Times New Roman"/>
                <a:cs typeface="Times New Roman"/>
              </a:rPr>
              <a:t>ş</a:t>
            </a:r>
            <a:r>
              <a:rPr sz="2000" spc="-265" dirty="0" err="1" smtClean="0">
                <a:solidFill>
                  <a:srgbClr val="FF0000"/>
                </a:solidFill>
                <a:latin typeface="Times New Roman"/>
                <a:cs typeface="Times New Roman"/>
              </a:rPr>
              <a:t>t</a:t>
            </a:r>
            <a:r>
              <a:rPr sz="2000" spc="-160" dirty="0" err="1" smtClean="0">
                <a:solidFill>
                  <a:srgbClr val="FF0000"/>
                </a:solidFill>
                <a:latin typeface="Times New Roman"/>
                <a:cs typeface="Times New Roman"/>
              </a:rPr>
              <a:t>i</a:t>
            </a:r>
            <a:r>
              <a:rPr sz="2000" dirty="0" err="1" smtClean="0">
                <a:solidFill>
                  <a:srgbClr val="FF0000"/>
                </a:solidFill>
                <a:latin typeface="Times New Roman"/>
                <a:cs typeface="Times New Roman"/>
              </a:rPr>
              <a:t>r</a:t>
            </a:r>
            <a:r>
              <a:rPr sz="2000" spc="-20" dirty="0" err="1" smtClean="0">
                <a:solidFill>
                  <a:srgbClr val="FF0000"/>
                </a:solidFill>
                <a:latin typeface="Times New Roman"/>
                <a:cs typeface="Times New Roman"/>
              </a:rPr>
              <a:t>m</a:t>
            </a:r>
            <a:r>
              <a:rPr sz="2000" dirty="0" err="1" smtClean="0">
                <a:solidFill>
                  <a:srgbClr val="FF0000"/>
                </a:solidFill>
                <a:latin typeface="Times New Roman"/>
                <a:cs typeface="Times New Roman"/>
              </a:rPr>
              <a:t>e</a:t>
            </a:r>
            <a:r>
              <a:rPr sz="2000" dirty="0" smtClean="0">
                <a:solidFill>
                  <a:srgbClr val="FF0000"/>
                </a:solidFill>
                <a:latin typeface="Times New Roman"/>
                <a:cs typeface="Times New Roman"/>
              </a:rPr>
              <a:t>  </a:t>
            </a:r>
            <a:r>
              <a:rPr lang="tr-TR" sz="2000" dirty="0">
                <a:solidFill>
                  <a:srgbClr val="FF0000"/>
                </a:solidFill>
                <a:latin typeface="Times New Roman"/>
                <a:cs typeface="Times New Roman"/>
              </a:rPr>
              <a:t>Ö</a:t>
            </a:r>
            <a:r>
              <a:rPr sz="2000" dirty="0" err="1" smtClean="0">
                <a:solidFill>
                  <a:srgbClr val="FF0000"/>
                </a:solidFill>
                <a:latin typeface="Times New Roman"/>
                <a:cs typeface="Times New Roman"/>
              </a:rPr>
              <a:t>deneği</a:t>
            </a:r>
            <a:endParaRPr sz="2000" dirty="0">
              <a:latin typeface="Times New Roman"/>
              <a:cs typeface="Times New Roman"/>
            </a:endParaRPr>
          </a:p>
        </p:txBody>
      </p:sp>
      <p:sp>
        <p:nvSpPr>
          <p:cNvPr id="8" name="object 8"/>
          <p:cNvSpPr/>
          <p:nvPr/>
        </p:nvSpPr>
        <p:spPr>
          <a:xfrm>
            <a:off x="2882900" y="4483100"/>
            <a:ext cx="2997200" cy="109220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3108198" y="4551426"/>
            <a:ext cx="2547620" cy="940435"/>
          </a:xfrm>
          <a:prstGeom prst="rect">
            <a:avLst/>
          </a:prstGeom>
        </p:spPr>
        <p:txBody>
          <a:bodyPr vert="horz" wrap="square" lIns="0" tIns="12700" rIns="0" bIns="0" rtlCol="0">
            <a:spAutoFit/>
          </a:bodyPr>
          <a:lstStyle/>
          <a:p>
            <a:pPr marL="12700" marR="5080" indent="-2540" algn="ctr">
              <a:lnSpc>
                <a:spcPct val="100000"/>
              </a:lnSpc>
              <a:spcBef>
                <a:spcPts val="100"/>
              </a:spcBef>
            </a:pPr>
            <a:r>
              <a:rPr sz="2000" spc="-5" dirty="0">
                <a:solidFill>
                  <a:srgbClr val="006FC0"/>
                </a:solidFill>
                <a:latin typeface="Times New Roman"/>
                <a:cs typeface="Times New Roman"/>
              </a:rPr>
              <a:t>(Gösterge aylığı </a:t>
            </a:r>
            <a:r>
              <a:rPr sz="2000" dirty="0">
                <a:solidFill>
                  <a:srgbClr val="006FC0"/>
                </a:solidFill>
                <a:latin typeface="Times New Roman"/>
                <a:cs typeface="Times New Roman"/>
              </a:rPr>
              <a:t>+ Ek  </a:t>
            </a:r>
            <a:r>
              <a:rPr sz="2000" spc="-5" dirty="0">
                <a:solidFill>
                  <a:srgbClr val="006FC0"/>
                </a:solidFill>
                <a:latin typeface="Times New Roman"/>
                <a:cs typeface="Times New Roman"/>
              </a:rPr>
              <a:t>gösterge aylığı) </a:t>
            </a:r>
            <a:r>
              <a:rPr sz="2000" dirty="0">
                <a:solidFill>
                  <a:srgbClr val="006FC0"/>
                </a:solidFill>
                <a:latin typeface="Times New Roman"/>
                <a:cs typeface="Times New Roman"/>
              </a:rPr>
              <a:t>x  </a:t>
            </a:r>
            <a:r>
              <a:rPr sz="2000" spc="-75" dirty="0" err="1" smtClean="0">
                <a:solidFill>
                  <a:srgbClr val="006FC0"/>
                </a:solidFill>
                <a:latin typeface="Times New Roman"/>
                <a:cs typeface="Times New Roman"/>
              </a:rPr>
              <a:t>Geli</a:t>
            </a:r>
            <a:r>
              <a:rPr lang="tr-TR" sz="2000" spc="-75" dirty="0" smtClean="0">
                <a:solidFill>
                  <a:srgbClr val="006FC0"/>
                </a:solidFill>
                <a:latin typeface="Times New Roman"/>
                <a:cs typeface="Times New Roman"/>
              </a:rPr>
              <a:t>ş</a:t>
            </a:r>
            <a:r>
              <a:rPr sz="2000" spc="-75" dirty="0" err="1" smtClean="0">
                <a:solidFill>
                  <a:srgbClr val="006FC0"/>
                </a:solidFill>
                <a:latin typeface="Times New Roman"/>
                <a:cs typeface="Times New Roman"/>
              </a:rPr>
              <a:t>tirme</a:t>
            </a:r>
            <a:r>
              <a:rPr sz="2000" spc="-75" dirty="0" smtClean="0">
                <a:solidFill>
                  <a:srgbClr val="006FC0"/>
                </a:solidFill>
                <a:latin typeface="Times New Roman"/>
                <a:cs typeface="Times New Roman"/>
              </a:rPr>
              <a:t> </a:t>
            </a:r>
            <a:r>
              <a:rPr sz="2000" dirty="0">
                <a:solidFill>
                  <a:srgbClr val="006FC0"/>
                </a:solidFill>
                <a:latin typeface="Times New Roman"/>
                <a:cs typeface="Times New Roman"/>
              </a:rPr>
              <a:t>ödeneği</a:t>
            </a:r>
            <a:r>
              <a:rPr sz="2000" spc="-10" dirty="0">
                <a:solidFill>
                  <a:srgbClr val="006FC0"/>
                </a:solidFill>
                <a:latin typeface="Times New Roman"/>
                <a:cs typeface="Times New Roman"/>
              </a:rPr>
              <a:t> </a:t>
            </a:r>
            <a:r>
              <a:rPr sz="2000" dirty="0">
                <a:solidFill>
                  <a:srgbClr val="006FC0"/>
                </a:solidFill>
                <a:latin typeface="Times New Roman"/>
                <a:cs typeface="Times New Roman"/>
              </a:rPr>
              <a:t>oranı</a:t>
            </a:r>
            <a:endParaRPr sz="2000" dirty="0">
              <a:latin typeface="Times New Roman"/>
              <a:cs typeface="Times New Roman"/>
            </a:endParaRPr>
          </a:p>
        </p:txBody>
      </p:sp>
      <p:sp>
        <p:nvSpPr>
          <p:cNvPr id="10" name="object 10"/>
          <p:cNvSpPr/>
          <p:nvPr/>
        </p:nvSpPr>
        <p:spPr>
          <a:xfrm>
            <a:off x="2209800" y="4876800"/>
            <a:ext cx="609600" cy="457200"/>
          </a:xfrm>
          <a:custGeom>
            <a:avLst/>
            <a:gdLst/>
            <a:ahLst/>
            <a:cxnLst/>
            <a:rect l="l" t="t" r="r" b="b"/>
            <a:pathLst>
              <a:path w="609600" h="457200">
                <a:moveTo>
                  <a:pt x="381000" y="0"/>
                </a:moveTo>
                <a:lnTo>
                  <a:pt x="381000" y="114300"/>
                </a:lnTo>
                <a:lnTo>
                  <a:pt x="0" y="114300"/>
                </a:lnTo>
                <a:lnTo>
                  <a:pt x="0" y="342900"/>
                </a:lnTo>
                <a:lnTo>
                  <a:pt x="381000" y="342900"/>
                </a:lnTo>
                <a:lnTo>
                  <a:pt x="381000" y="457200"/>
                </a:lnTo>
                <a:lnTo>
                  <a:pt x="609600" y="228600"/>
                </a:lnTo>
                <a:lnTo>
                  <a:pt x="3810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1" name="object 11"/>
          <p:cNvSpPr/>
          <p:nvPr/>
        </p:nvSpPr>
        <p:spPr>
          <a:xfrm>
            <a:off x="2209800" y="4876800"/>
            <a:ext cx="609600" cy="457200"/>
          </a:xfrm>
          <a:custGeom>
            <a:avLst/>
            <a:gdLst/>
            <a:ahLst/>
            <a:cxnLst/>
            <a:rect l="l" t="t" r="r" b="b"/>
            <a:pathLst>
              <a:path w="609600" h="457200">
                <a:moveTo>
                  <a:pt x="0" y="114300"/>
                </a:moveTo>
                <a:lnTo>
                  <a:pt x="381000" y="114300"/>
                </a:lnTo>
                <a:lnTo>
                  <a:pt x="381000" y="0"/>
                </a:lnTo>
                <a:lnTo>
                  <a:pt x="609600" y="228600"/>
                </a:lnTo>
                <a:lnTo>
                  <a:pt x="381000" y="457200"/>
                </a:lnTo>
                <a:lnTo>
                  <a:pt x="381000" y="342900"/>
                </a:lnTo>
                <a:lnTo>
                  <a:pt x="0" y="342900"/>
                </a:lnTo>
                <a:lnTo>
                  <a:pt x="0" y="114300"/>
                </a:lnTo>
                <a:close/>
              </a:path>
            </a:pathLst>
          </a:custGeom>
          <a:ln w="25400">
            <a:solidFill>
              <a:srgbClr val="946E00"/>
            </a:solidFill>
          </a:ln>
        </p:spPr>
        <p:txBody>
          <a:bodyPr wrap="square" lIns="0" tIns="0" rIns="0" bIns="0" rtlCol="0"/>
          <a:lstStyle/>
          <a:p>
            <a:endParaRPr/>
          </a:p>
        </p:txBody>
      </p:sp>
      <p:sp>
        <p:nvSpPr>
          <p:cNvPr id="12" name="object 12"/>
          <p:cNvSpPr/>
          <p:nvPr/>
        </p:nvSpPr>
        <p:spPr>
          <a:xfrm>
            <a:off x="6019800" y="4724400"/>
            <a:ext cx="1371600" cy="609600"/>
          </a:xfrm>
          <a:custGeom>
            <a:avLst/>
            <a:gdLst/>
            <a:ahLst/>
            <a:cxnLst/>
            <a:rect l="l" t="t" r="r" b="b"/>
            <a:pathLst>
              <a:path w="1371600" h="609600">
                <a:moveTo>
                  <a:pt x="1066800" y="0"/>
                </a:moveTo>
                <a:lnTo>
                  <a:pt x="1066800" y="152400"/>
                </a:lnTo>
                <a:lnTo>
                  <a:pt x="0" y="152400"/>
                </a:lnTo>
                <a:lnTo>
                  <a:pt x="0" y="457200"/>
                </a:lnTo>
                <a:lnTo>
                  <a:pt x="1066800" y="457200"/>
                </a:lnTo>
                <a:lnTo>
                  <a:pt x="1066800" y="609600"/>
                </a:lnTo>
                <a:lnTo>
                  <a:pt x="1371600" y="304800"/>
                </a:lnTo>
                <a:lnTo>
                  <a:pt x="1066800" y="0"/>
                </a:lnTo>
                <a:close/>
              </a:path>
            </a:pathLst>
          </a:custGeom>
          <a:solidFill>
            <a:srgbClr val="CCFFCC"/>
          </a:solidFill>
        </p:spPr>
        <p:txBody>
          <a:bodyPr wrap="square" lIns="0" tIns="0" rIns="0" bIns="0" rtlCol="0"/>
          <a:lstStyle/>
          <a:p>
            <a:endParaRPr/>
          </a:p>
        </p:txBody>
      </p:sp>
      <p:sp>
        <p:nvSpPr>
          <p:cNvPr id="13" name="object 13"/>
          <p:cNvSpPr/>
          <p:nvPr/>
        </p:nvSpPr>
        <p:spPr>
          <a:xfrm>
            <a:off x="6019800" y="4724400"/>
            <a:ext cx="1371600" cy="609600"/>
          </a:xfrm>
          <a:custGeom>
            <a:avLst/>
            <a:gdLst/>
            <a:ahLst/>
            <a:cxnLst/>
            <a:rect l="l" t="t" r="r" b="b"/>
            <a:pathLst>
              <a:path w="1371600" h="609600">
                <a:moveTo>
                  <a:pt x="0" y="152400"/>
                </a:moveTo>
                <a:lnTo>
                  <a:pt x="1066800" y="152400"/>
                </a:lnTo>
                <a:lnTo>
                  <a:pt x="1066800" y="0"/>
                </a:lnTo>
                <a:lnTo>
                  <a:pt x="1371600" y="304800"/>
                </a:lnTo>
                <a:lnTo>
                  <a:pt x="1066800" y="609600"/>
                </a:lnTo>
                <a:lnTo>
                  <a:pt x="1066800" y="457200"/>
                </a:lnTo>
                <a:lnTo>
                  <a:pt x="0" y="457200"/>
                </a:lnTo>
                <a:lnTo>
                  <a:pt x="0" y="152400"/>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4" name="object 14"/>
          <p:cNvSpPr txBox="1"/>
          <p:nvPr/>
        </p:nvSpPr>
        <p:spPr>
          <a:xfrm>
            <a:off x="6115558" y="4856226"/>
            <a:ext cx="102806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0000"/>
                </a:solidFill>
                <a:latin typeface="Times New Roman"/>
                <a:cs typeface="Times New Roman"/>
              </a:rPr>
              <a:t>Kesinti</a:t>
            </a:r>
            <a:r>
              <a:rPr sz="2000" spc="-10" dirty="0">
                <a:solidFill>
                  <a:srgbClr val="FF0000"/>
                </a:solidFill>
                <a:latin typeface="Times New Roman"/>
                <a:cs typeface="Times New Roman"/>
              </a:rPr>
              <a:t>l</a:t>
            </a:r>
            <a:r>
              <a:rPr sz="2000" dirty="0">
                <a:solidFill>
                  <a:srgbClr val="FF0000"/>
                </a:solidFill>
                <a:latin typeface="Times New Roman"/>
                <a:cs typeface="Times New Roman"/>
              </a:rPr>
              <a:t>er</a:t>
            </a:r>
            <a:endParaRPr sz="2000">
              <a:latin typeface="Times New Roman"/>
              <a:cs typeface="Times New Roman"/>
            </a:endParaRPr>
          </a:p>
        </p:txBody>
      </p:sp>
      <p:sp>
        <p:nvSpPr>
          <p:cNvPr id="16" name="15 Metin kutusu"/>
          <p:cNvSpPr txBox="1"/>
          <p:nvPr/>
        </p:nvSpPr>
        <p:spPr>
          <a:xfrm>
            <a:off x="7467600" y="54102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18" name="object 4"/>
          <p:cNvSpPr/>
          <p:nvPr/>
        </p:nvSpPr>
        <p:spPr>
          <a:xfrm>
            <a:off x="7391400" y="5181600"/>
            <a:ext cx="1397000" cy="9271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536662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18599"/>
            <a:ext cx="8153400" cy="473848"/>
          </a:xfrm>
          <a:prstGeom prst="rect">
            <a:avLst/>
          </a:prstGeom>
        </p:spPr>
        <p:txBody>
          <a:bodyPr vert="horz" wrap="square" lIns="0" tIns="12065" rIns="0" bIns="0" rtlCol="0">
            <a:spAutoFit/>
          </a:bodyPr>
          <a:lstStyle/>
          <a:p>
            <a:pPr marL="12700" algn="ctr">
              <a:lnSpc>
                <a:spcPct val="100000"/>
              </a:lnSpc>
              <a:spcBef>
                <a:spcPts val="95"/>
              </a:spcBef>
            </a:pPr>
            <a:r>
              <a:rPr lang="tr-TR" b="1" spc="-5" dirty="0" smtClean="0">
                <a:solidFill>
                  <a:schemeClr val="accent2">
                    <a:lumMod val="50000"/>
                  </a:schemeClr>
                </a:solidFill>
              </a:rPr>
              <a:t>ÖDENEKLER / eğitim öğretim ödeneği</a:t>
            </a:r>
            <a:endParaRPr spc="-5" dirty="0"/>
          </a:p>
        </p:txBody>
      </p:sp>
      <p:sp>
        <p:nvSpPr>
          <p:cNvPr id="27" name="object 27"/>
          <p:cNvSpPr txBox="1">
            <a:spLocks noGrp="1"/>
          </p:cNvSpPr>
          <p:nvPr>
            <p:ph type="sldNum" sz="quarter" idx="15"/>
          </p:nvPr>
        </p:nvSpPr>
        <p:spPr>
          <a:xfrm>
            <a:off x="444500" y="6057289"/>
            <a:ext cx="8267700" cy="610234"/>
          </a:xfrm>
          <a:prstGeom prst="rect">
            <a:avLst/>
          </a:prstGeom>
        </p:spPr>
        <p:txBody>
          <a:bodyPr vert="horz" wrap="square" lIns="0" tIns="412829" rIns="0" bIns="0" rtlCol="0">
            <a:spAutoFit/>
          </a:bodyPr>
          <a:lstStyle/>
          <a:p>
            <a:pPr marL="12700">
              <a:lnSpc>
                <a:spcPts val="1410"/>
              </a:lnSpc>
              <a:tabLst>
                <a:tab pos="8007350" algn="l"/>
              </a:tabLst>
            </a:pPr>
            <a:r>
              <a:rPr strike="sngStrike" dirty="0"/>
              <a:t> 	</a:t>
            </a:r>
            <a:fld id="{81D60167-4931-47E6-BA6A-407CBD079E47}" type="slidenum">
              <a:rPr strike="sngStrike" dirty="0"/>
              <a:pPr marL="12700">
                <a:lnSpc>
                  <a:spcPts val="1410"/>
                </a:lnSpc>
                <a:tabLst>
                  <a:tab pos="8007350" algn="l"/>
                </a:tabLst>
              </a:pPr>
              <a:t>46</a:t>
            </a:fld>
            <a:r>
              <a:rPr strike="sngStrike" spc="120" dirty="0"/>
              <a:t> </a:t>
            </a:r>
          </a:p>
        </p:txBody>
      </p:sp>
      <p:sp>
        <p:nvSpPr>
          <p:cNvPr id="3" name="object 3"/>
          <p:cNvSpPr txBox="1"/>
          <p:nvPr/>
        </p:nvSpPr>
        <p:spPr>
          <a:xfrm>
            <a:off x="459740" y="854709"/>
            <a:ext cx="8150859" cy="966469"/>
          </a:xfrm>
          <a:prstGeom prst="rect">
            <a:avLst/>
          </a:prstGeom>
        </p:spPr>
        <p:txBody>
          <a:bodyPr vert="horz" wrap="square" lIns="0" tIns="0" rIns="0" bIns="0" rtlCol="0">
            <a:spAutoFit/>
          </a:bodyPr>
          <a:lstStyle/>
          <a:p>
            <a:pPr marL="12700" marR="5080" indent="358140" algn="just">
              <a:lnSpc>
                <a:spcPct val="104299"/>
              </a:lnSpc>
            </a:pPr>
            <a:r>
              <a:rPr sz="2000" b="1" spc="-5" dirty="0">
                <a:solidFill>
                  <a:srgbClr val="FF0000"/>
                </a:solidFill>
                <a:latin typeface="Times New Roman"/>
                <a:cs typeface="Times New Roman"/>
              </a:rPr>
              <a:t>Eğitim </a:t>
            </a:r>
            <a:r>
              <a:rPr sz="2000" b="1" spc="-10" dirty="0">
                <a:solidFill>
                  <a:srgbClr val="FF0000"/>
                </a:solidFill>
                <a:latin typeface="Times New Roman"/>
                <a:cs typeface="Times New Roman"/>
              </a:rPr>
              <a:t>Öğretim </a:t>
            </a:r>
            <a:r>
              <a:rPr sz="2000" b="1" spc="-5" dirty="0">
                <a:solidFill>
                  <a:srgbClr val="FF0000"/>
                </a:solidFill>
                <a:latin typeface="Times New Roman"/>
                <a:cs typeface="Times New Roman"/>
              </a:rPr>
              <a:t>Ödeneği: </a:t>
            </a:r>
            <a:r>
              <a:rPr sz="2000" dirty="0">
                <a:solidFill>
                  <a:srgbClr val="006FC0"/>
                </a:solidFill>
                <a:latin typeface="Times New Roman"/>
                <a:cs typeface="Times New Roman"/>
              </a:rPr>
              <a:t>2914 </a:t>
            </a:r>
            <a:r>
              <a:rPr sz="2000" spc="-5" dirty="0">
                <a:solidFill>
                  <a:srgbClr val="006FC0"/>
                </a:solidFill>
                <a:latin typeface="Times New Roman"/>
                <a:cs typeface="Times New Roman"/>
              </a:rPr>
              <a:t>sayılı </a:t>
            </a:r>
            <a:r>
              <a:rPr sz="2000" dirty="0">
                <a:solidFill>
                  <a:srgbClr val="006FC0"/>
                </a:solidFill>
                <a:latin typeface="Times New Roman"/>
                <a:cs typeface="Times New Roman"/>
              </a:rPr>
              <a:t>Kanunun </a:t>
            </a:r>
            <a:r>
              <a:rPr sz="2000" u="sng" spc="-5" dirty="0">
                <a:solidFill>
                  <a:srgbClr val="996600"/>
                </a:solidFill>
                <a:uFill>
                  <a:solidFill>
                    <a:srgbClr val="996600"/>
                  </a:solidFill>
                </a:uFill>
                <a:latin typeface="Times New Roman"/>
                <a:cs typeface="Times New Roman"/>
              </a:rPr>
              <a:t>ek </a:t>
            </a:r>
            <a:r>
              <a:rPr sz="2000" u="sng" dirty="0">
                <a:solidFill>
                  <a:srgbClr val="996600"/>
                </a:solidFill>
                <a:uFill>
                  <a:solidFill>
                    <a:srgbClr val="996600"/>
                  </a:solidFill>
                </a:uFill>
                <a:latin typeface="Times New Roman"/>
                <a:cs typeface="Times New Roman"/>
              </a:rPr>
              <a:t>1 </a:t>
            </a:r>
            <a:r>
              <a:rPr sz="2000" u="sng" spc="-5" dirty="0">
                <a:solidFill>
                  <a:srgbClr val="996600"/>
                </a:solidFill>
                <a:uFill>
                  <a:solidFill>
                    <a:srgbClr val="996600"/>
                  </a:solidFill>
                </a:uFill>
                <a:latin typeface="Times New Roman"/>
                <a:cs typeface="Times New Roman"/>
              </a:rPr>
              <a:t>inci madde</a:t>
            </a:r>
            <a:r>
              <a:rPr sz="2000" spc="-5" dirty="0">
                <a:solidFill>
                  <a:srgbClr val="006FC0"/>
                </a:solidFill>
                <a:latin typeface="Times New Roman"/>
                <a:cs typeface="Times New Roman"/>
              </a:rPr>
              <a:t>si   gereğince öğretim elemanlarına </a:t>
            </a:r>
            <a:r>
              <a:rPr sz="2000" spc="-10" dirty="0">
                <a:solidFill>
                  <a:srgbClr val="006FC0"/>
                </a:solidFill>
                <a:latin typeface="Times New Roman"/>
                <a:cs typeface="Times New Roman"/>
              </a:rPr>
              <a:t>en </a:t>
            </a:r>
            <a:r>
              <a:rPr sz="2000" spc="-5" dirty="0">
                <a:solidFill>
                  <a:srgbClr val="006FC0"/>
                </a:solidFill>
                <a:latin typeface="Times New Roman"/>
                <a:cs typeface="Times New Roman"/>
              </a:rPr>
              <a:t>yüksek </a:t>
            </a:r>
            <a:r>
              <a:rPr sz="2000" dirty="0">
                <a:solidFill>
                  <a:srgbClr val="006FC0"/>
                </a:solidFill>
                <a:latin typeface="Times New Roman"/>
                <a:cs typeface="Times New Roman"/>
              </a:rPr>
              <a:t>Devlet </a:t>
            </a:r>
            <a:r>
              <a:rPr sz="2000" spc="-10" dirty="0">
                <a:solidFill>
                  <a:srgbClr val="006FC0"/>
                </a:solidFill>
                <a:latin typeface="Times New Roman"/>
                <a:cs typeface="Times New Roman"/>
              </a:rPr>
              <a:t>memuru </a:t>
            </a:r>
            <a:r>
              <a:rPr sz="2000" spc="-5" dirty="0">
                <a:solidFill>
                  <a:srgbClr val="006FC0"/>
                </a:solidFill>
                <a:latin typeface="Times New Roman"/>
                <a:cs typeface="Times New Roman"/>
              </a:rPr>
              <a:t>aylığı brüt tutarının  </a:t>
            </a:r>
            <a:r>
              <a:rPr sz="2000" dirty="0">
                <a:solidFill>
                  <a:srgbClr val="006FC0"/>
                </a:solidFill>
                <a:latin typeface="Times New Roman"/>
                <a:cs typeface="Times New Roman"/>
              </a:rPr>
              <a:t>on ikide biri oranında</a:t>
            </a:r>
            <a:r>
              <a:rPr sz="2000" spc="-100" dirty="0">
                <a:solidFill>
                  <a:srgbClr val="006FC0"/>
                </a:solidFill>
                <a:latin typeface="Times New Roman"/>
                <a:cs typeface="Times New Roman"/>
              </a:rPr>
              <a:t> </a:t>
            </a:r>
            <a:r>
              <a:rPr sz="2000" spc="-10" dirty="0">
                <a:solidFill>
                  <a:srgbClr val="006FC0"/>
                </a:solidFill>
                <a:latin typeface="Times New Roman"/>
                <a:cs typeface="Times New Roman"/>
              </a:rPr>
              <a:t>ödenmektedir.</a:t>
            </a:r>
            <a:endParaRPr sz="2000" dirty="0">
              <a:latin typeface="Times New Roman"/>
              <a:cs typeface="Times New Roman"/>
            </a:endParaRPr>
          </a:p>
        </p:txBody>
      </p:sp>
      <p:sp>
        <p:nvSpPr>
          <p:cNvPr id="5" name="object 5"/>
          <p:cNvSpPr/>
          <p:nvPr/>
        </p:nvSpPr>
        <p:spPr>
          <a:xfrm>
            <a:off x="7320280" y="1826260"/>
            <a:ext cx="1397000" cy="840740"/>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620000" y="1905000"/>
            <a:ext cx="758190" cy="635635"/>
          </a:xfrm>
          <a:prstGeom prst="rect">
            <a:avLst/>
          </a:prstGeom>
        </p:spPr>
        <p:txBody>
          <a:bodyPr vert="horz" wrap="square" lIns="0" tIns="13335" rIns="0" bIns="0" rtlCol="0">
            <a:spAutoFit/>
          </a:bodyPr>
          <a:lstStyle/>
          <a:p>
            <a:pPr marL="34925" marR="5080" indent="-22860">
              <a:lnSpc>
                <a:spcPct val="100000"/>
              </a:lnSpc>
              <a:spcBef>
                <a:spcPts val="105"/>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7" name="object 7"/>
          <p:cNvSpPr/>
          <p:nvPr/>
        </p:nvSpPr>
        <p:spPr>
          <a:xfrm>
            <a:off x="520700" y="1879600"/>
            <a:ext cx="1466469" cy="102870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685801" y="1915413"/>
            <a:ext cx="984732" cy="936795"/>
          </a:xfrm>
          <a:prstGeom prst="rect">
            <a:avLst/>
          </a:prstGeom>
        </p:spPr>
        <p:txBody>
          <a:bodyPr vert="horz" wrap="square" lIns="0" tIns="13335" rIns="0" bIns="0" rtlCol="0">
            <a:spAutoFit/>
          </a:bodyPr>
          <a:lstStyle/>
          <a:p>
            <a:pPr marL="12700" marR="5080" indent="59055" algn="just">
              <a:lnSpc>
                <a:spcPct val="100000"/>
              </a:lnSpc>
              <a:spcBef>
                <a:spcPts val="105"/>
              </a:spcBef>
            </a:pPr>
            <a:r>
              <a:rPr sz="2000" dirty="0" err="1">
                <a:solidFill>
                  <a:srgbClr val="FF0000"/>
                </a:solidFill>
                <a:latin typeface="Times New Roman"/>
                <a:cs typeface="Times New Roman"/>
              </a:rPr>
              <a:t>Eğitim</a:t>
            </a:r>
            <a:r>
              <a:rPr sz="2000" dirty="0">
                <a:solidFill>
                  <a:srgbClr val="FF0000"/>
                </a:solidFill>
                <a:latin typeface="Times New Roman"/>
                <a:cs typeface="Times New Roman"/>
              </a:rPr>
              <a:t>  </a:t>
            </a:r>
            <a:r>
              <a:rPr lang="tr-TR" sz="2000" dirty="0" smtClean="0">
                <a:solidFill>
                  <a:srgbClr val="FF0000"/>
                </a:solidFill>
                <a:latin typeface="Times New Roman"/>
                <a:cs typeface="Times New Roman"/>
              </a:rPr>
              <a:t>Ö</a:t>
            </a:r>
            <a:r>
              <a:rPr sz="2000" dirty="0" err="1" smtClean="0">
                <a:solidFill>
                  <a:srgbClr val="FF0000"/>
                </a:solidFill>
                <a:latin typeface="Times New Roman"/>
                <a:cs typeface="Times New Roman"/>
              </a:rPr>
              <a:t>ğretim</a:t>
            </a:r>
            <a:r>
              <a:rPr sz="2000" dirty="0" smtClean="0">
                <a:solidFill>
                  <a:srgbClr val="FF0000"/>
                </a:solidFill>
                <a:latin typeface="Times New Roman"/>
                <a:cs typeface="Times New Roman"/>
              </a:rPr>
              <a:t>  </a:t>
            </a:r>
            <a:r>
              <a:rPr lang="tr-TR" sz="2000" dirty="0">
                <a:solidFill>
                  <a:srgbClr val="FF0000"/>
                </a:solidFill>
                <a:latin typeface="Times New Roman"/>
                <a:cs typeface="Times New Roman"/>
              </a:rPr>
              <a:t>Ö</a:t>
            </a:r>
            <a:r>
              <a:rPr sz="2000" spc="10" dirty="0" err="1" smtClean="0">
                <a:solidFill>
                  <a:srgbClr val="FF0000"/>
                </a:solidFill>
                <a:latin typeface="Times New Roman"/>
                <a:cs typeface="Times New Roman"/>
              </a:rPr>
              <a:t>d</a:t>
            </a:r>
            <a:r>
              <a:rPr sz="2000" dirty="0" err="1" smtClean="0">
                <a:solidFill>
                  <a:srgbClr val="FF0000"/>
                </a:solidFill>
                <a:latin typeface="Times New Roman"/>
                <a:cs typeface="Times New Roman"/>
              </a:rPr>
              <a:t>ene</a:t>
            </a:r>
            <a:r>
              <a:rPr sz="2000" spc="5" dirty="0" err="1" smtClean="0">
                <a:solidFill>
                  <a:srgbClr val="FF0000"/>
                </a:solidFill>
                <a:latin typeface="Times New Roman"/>
                <a:cs typeface="Times New Roman"/>
              </a:rPr>
              <a:t>ğ</a:t>
            </a:r>
            <a:r>
              <a:rPr sz="2000" dirty="0" err="1" smtClean="0">
                <a:solidFill>
                  <a:srgbClr val="FF0000"/>
                </a:solidFill>
                <a:latin typeface="Times New Roman"/>
                <a:cs typeface="Times New Roman"/>
              </a:rPr>
              <a:t>i</a:t>
            </a:r>
            <a:endParaRPr sz="2000" dirty="0">
              <a:latin typeface="Times New Roman"/>
              <a:cs typeface="Times New Roman"/>
            </a:endParaRPr>
          </a:p>
        </p:txBody>
      </p:sp>
      <p:sp>
        <p:nvSpPr>
          <p:cNvPr id="9" name="object 9"/>
          <p:cNvSpPr/>
          <p:nvPr/>
        </p:nvSpPr>
        <p:spPr>
          <a:xfrm>
            <a:off x="2871977" y="1879600"/>
            <a:ext cx="2768600" cy="1028700"/>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3039236" y="2067813"/>
            <a:ext cx="2434590" cy="635635"/>
          </a:xfrm>
          <a:prstGeom prst="rect">
            <a:avLst/>
          </a:prstGeom>
        </p:spPr>
        <p:txBody>
          <a:bodyPr vert="horz" wrap="square" lIns="0" tIns="13335" rIns="0" bIns="0" rtlCol="0">
            <a:spAutoFit/>
          </a:bodyPr>
          <a:lstStyle/>
          <a:p>
            <a:pPr marL="12700" marR="5080" indent="299720">
              <a:lnSpc>
                <a:spcPct val="100000"/>
              </a:lnSpc>
              <a:spcBef>
                <a:spcPts val="105"/>
              </a:spcBef>
            </a:pPr>
            <a:r>
              <a:rPr sz="2000" dirty="0">
                <a:solidFill>
                  <a:srgbClr val="006FC0"/>
                </a:solidFill>
                <a:latin typeface="Times New Roman"/>
                <a:cs typeface="Times New Roman"/>
              </a:rPr>
              <a:t>En yüksek </a:t>
            </a:r>
            <a:r>
              <a:rPr sz="2000" spc="-5" dirty="0">
                <a:solidFill>
                  <a:srgbClr val="006FC0"/>
                </a:solidFill>
                <a:latin typeface="Times New Roman"/>
                <a:cs typeface="Times New Roman"/>
              </a:rPr>
              <a:t>Devlet  </a:t>
            </a:r>
            <a:r>
              <a:rPr sz="2000" spc="-10" dirty="0">
                <a:solidFill>
                  <a:srgbClr val="006FC0"/>
                </a:solidFill>
                <a:latin typeface="Times New Roman"/>
                <a:cs typeface="Times New Roman"/>
              </a:rPr>
              <a:t>memuru </a:t>
            </a:r>
            <a:r>
              <a:rPr sz="2000" dirty="0">
                <a:solidFill>
                  <a:srgbClr val="006FC0"/>
                </a:solidFill>
                <a:latin typeface="Times New Roman"/>
                <a:cs typeface="Times New Roman"/>
              </a:rPr>
              <a:t>brüt </a:t>
            </a:r>
            <a:r>
              <a:rPr sz="2000" spc="-5" dirty="0">
                <a:solidFill>
                  <a:srgbClr val="006FC0"/>
                </a:solidFill>
                <a:latin typeface="Times New Roman"/>
                <a:cs typeface="Times New Roman"/>
              </a:rPr>
              <a:t>aylığı </a:t>
            </a:r>
            <a:r>
              <a:rPr sz="2000" dirty="0">
                <a:solidFill>
                  <a:srgbClr val="006FC0"/>
                </a:solidFill>
                <a:latin typeface="Times New Roman"/>
                <a:cs typeface="Times New Roman"/>
              </a:rPr>
              <a:t>/</a:t>
            </a:r>
            <a:r>
              <a:rPr sz="2000" spc="-50" dirty="0">
                <a:solidFill>
                  <a:srgbClr val="006FC0"/>
                </a:solidFill>
                <a:latin typeface="Times New Roman"/>
                <a:cs typeface="Times New Roman"/>
              </a:rPr>
              <a:t> </a:t>
            </a:r>
            <a:r>
              <a:rPr sz="2000" dirty="0">
                <a:solidFill>
                  <a:srgbClr val="006FC0"/>
                </a:solidFill>
                <a:latin typeface="Times New Roman"/>
                <a:cs typeface="Times New Roman"/>
              </a:rPr>
              <a:t>12</a:t>
            </a:r>
            <a:endParaRPr sz="2000">
              <a:latin typeface="Times New Roman"/>
              <a:cs typeface="Times New Roman"/>
            </a:endParaRPr>
          </a:p>
        </p:txBody>
      </p:sp>
      <p:sp>
        <p:nvSpPr>
          <p:cNvPr id="11" name="object 11"/>
          <p:cNvSpPr/>
          <p:nvPr/>
        </p:nvSpPr>
        <p:spPr>
          <a:xfrm>
            <a:off x="2133600" y="1981200"/>
            <a:ext cx="609600" cy="638175"/>
          </a:xfrm>
          <a:custGeom>
            <a:avLst/>
            <a:gdLst/>
            <a:ahLst/>
            <a:cxnLst/>
            <a:rect l="l" t="t" r="r" b="b"/>
            <a:pathLst>
              <a:path w="609600" h="638175">
                <a:moveTo>
                  <a:pt x="304800" y="0"/>
                </a:moveTo>
                <a:lnTo>
                  <a:pt x="304800" y="159512"/>
                </a:lnTo>
                <a:lnTo>
                  <a:pt x="0" y="159512"/>
                </a:lnTo>
                <a:lnTo>
                  <a:pt x="0" y="478663"/>
                </a:lnTo>
                <a:lnTo>
                  <a:pt x="304800" y="478663"/>
                </a:lnTo>
                <a:lnTo>
                  <a:pt x="304800" y="638175"/>
                </a:lnTo>
                <a:lnTo>
                  <a:pt x="609600" y="319024"/>
                </a:lnTo>
                <a:lnTo>
                  <a:pt x="3048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2" name="object 12"/>
          <p:cNvSpPr/>
          <p:nvPr/>
        </p:nvSpPr>
        <p:spPr>
          <a:xfrm>
            <a:off x="2133600" y="2028825"/>
            <a:ext cx="609600" cy="638175"/>
          </a:xfrm>
          <a:custGeom>
            <a:avLst/>
            <a:gdLst/>
            <a:ahLst/>
            <a:cxnLst/>
            <a:rect l="l" t="t" r="r" b="b"/>
            <a:pathLst>
              <a:path w="609600" h="638175">
                <a:moveTo>
                  <a:pt x="0" y="159512"/>
                </a:moveTo>
                <a:lnTo>
                  <a:pt x="304800" y="159512"/>
                </a:lnTo>
                <a:lnTo>
                  <a:pt x="304800" y="0"/>
                </a:lnTo>
                <a:lnTo>
                  <a:pt x="609600" y="319024"/>
                </a:lnTo>
                <a:lnTo>
                  <a:pt x="304800" y="638175"/>
                </a:lnTo>
                <a:lnTo>
                  <a:pt x="304800" y="478663"/>
                </a:lnTo>
                <a:lnTo>
                  <a:pt x="0" y="478663"/>
                </a:lnTo>
                <a:lnTo>
                  <a:pt x="0" y="159512"/>
                </a:lnTo>
                <a:close/>
              </a:path>
            </a:pathLst>
          </a:custGeom>
          <a:ln w="25400">
            <a:solidFill>
              <a:srgbClr val="946E00"/>
            </a:solidFill>
          </a:ln>
        </p:spPr>
        <p:txBody>
          <a:bodyPr wrap="square" lIns="0" tIns="0" rIns="0" bIns="0" rtlCol="0"/>
          <a:lstStyle/>
          <a:p>
            <a:endParaRPr/>
          </a:p>
        </p:txBody>
      </p:sp>
      <p:sp>
        <p:nvSpPr>
          <p:cNvPr id="13" name="object 13"/>
          <p:cNvSpPr/>
          <p:nvPr/>
        </p:nvSpPr>
        <p:spPr>
          <a:xfrm>
            <a:off x="5715000" y="2028825"/>
            <a:ext cx="1524000" cy="762000"/>
          </a:xfrm>
          <a:custGeom>
            <a:avLst/>
            <a:gdLst/>
            <a:ahLst/>
            <a:cxnLst/>
            <a:rect l="l" t="t" r="r" b="b"/>
            <a:pathLst>
              <a:path w="1524000" h="762000">
                <a:moveTo>
                  <a:pt x="1143000" y="0"/>
                </a:moveTo>
                <a:lnTo>
                  <a:pt x="1143000" y="190500"/>
                </a:lnTo>
                <a:lnTo>
                  <a:pt x="0" y="190500"/>
                </a:lnTo>
                <a:lnTo>
                  <a:pt x="0" y="571500"/>
                </a:lnTo>
                <a:lnTo>
                  <a:pt x="1143000" y="571500"/>
                </a:lnTo>
                <a:lnTo>
                  <a:pt x="1143000" y="762000"/>
                </a:lnTo>
                <a:lnTo>
                  <a:pt x="1524000" y="381000"/>
                </a:lnTo>
                <a:lnTo>
                  <a:pt x="11430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4" name="object 14"/>
          <p:cNvSpPr/>
          <p:nvPr/>
        </p:nvSpPr>
        <p:spPr>
          <a:xfrm>
            <a:off x="5715000" y="2028825"/>
            <a:ext cx="1524000" cy="762000"/>
          </a:xfrm>
          <a:custGeom>
            <a:avLst/>
            <a:gdLst/>
            <a:ahLst/>
            <a:cxnLst/>
            <a:rect l="l" t="t" r="r" b="b"/>
            <a:pathLst>
              <a:path w="1524000" h="762000">
                <a:moveTo>
                  <a:pt x="0" y="190500"/>
                </a:moveTo>
                <a:lnTo>
                  <a:pt x="1143000" y="190500"/>
                </a:lnTo>
                <a:lnTo>
                  <a:pt x="1143000" y="0"/>
                </a:lnTo>
                <a:lnTo>
                  <a:pt x="1524000" y="381000"/>
                </a:lnTo>
                <a:lnTo>
                  <a:pt x="1143000" y="762000"/>
                </a:lnTo>
                <a:lnTo>
                  <a:pt x="1143000" y="571500"/>
                </a:lnTo>
                <a:lnTo>
                  <a:pt x="0" y="571500"/>
                </a:lnTo>
                <a:lnTo>
                  <a:pt x="0" y="190500"/>
                </a:lnTo>
                <a:close/>
              </a:path>
            </a:pathLst>
          </a:custGeom>
          <a:ln w="25400">
            <a:solidFill>
              <a:srgbClr val="946E00"/>
            </a:solidFill>
          </a:ln>
        </p:spPr>
        <p:txBody>
          <a:bodyPr wrap="square" lIns="0" tIns="0" rIns="0" bIns="0" rtlCol="0"/>
          <a:lstStyle/>
          <a:p>
            <a:endParaRPr/>
          </a:p>
        </p:txBody>
      </p:sp>
      <p:sp>
        <p:nvSpPr>
          <p:cNvPr id="15" name="object 15"/>
          <p:cNvSpPr txBox="1"/>
          <p:nvPr/>
        </p:nvSpPr>
        <p:spPr>
          <a:xfrm>
            <a:off x="5868415" y="2236088"/>
            <a:ext cx="1028700" cy="330835"/>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FF0000"/>
                </a:solidFill>
                <a:latin typeface="Times New Roman"/>
                <a:cs typeface="Times New Roman"/>
              </a:rPr>
              <a:t>K</a:t>
            </a:r>
            <a:r>
              <a:rPr sz="2000" dirty="0">
                <a:solidFill>
                  <a:srgbClr val="FF0000"/>
                </a:solidFill>
                <a:latin typeface="Times New Roman"/>
                <a:cs typeface="Times New Roman"/>
              </a:rPr>
              <a:t>esinti</a:t>
            </a:r>
            <a:r>
              <a:rPr sz="2000" spc="-10" dirty="0">
                <a:solidFill>
                  <a:srgbClr val="FF0000"/>
                </a:solidFill>
                <a:latin typeface="Times New Roman"/>
                <a:cs typeface="Times New Roman"/>
              </a:rPr>
              <a:t>l</a:t>
            </a:r>
            <a:r>
              <a:rPr sz="2000" dirty="0">
                <a:solidFill>
                  <a:srgbClr val="FF0000"/>
                </a:solidFill>
                <a:latin typeface="Times New Roman"/>
                <a:cs typeface="Times New Roman"/>
              </a:rPr>
              <a:t>er</a:t>
            </a:r>
            <a:endParaRPr sz="2000" dirty="0">
              <a:latin typeface="Times New Roman"/>
              <a:cs typeface="Times New Roman"/>
            </a:endParaRPr>
          </a:p>
        </p:txBody>
      </p:sp>
      <p:sp>
        <p:nvSpPr>
          <p:cNvPr id="16" name="15 Metin kutusu"/>
          <p:cNvSpPr txBox="1"/>
          <p:nvPr/>
        </p:nvSpPr>
        <p:spPr>
          <a:xfrm>
            <a:off x="685800" y="4038600"/>
            <a:ext cx="7772400" cy="1200329"/>
          </a:xfrm>
          <a:prstGeom prst="rect">
            <a:avLst/>
          </a:prstGeom>
          <a:noFill/>
        </p:spPr>
        <p:txBody>
          <a:bodyPr wrap="square" rtlCol="0">
            <a:spAutoFit/>
          </a:bodyPr>
          <a:lstStyle/>
          <a:p>
            <a:pPr algn="just"/>
            <a:r>
              <a:rPr lang="tr-TR" dirty="0" smtClean="0">
                <a:solidFill>
                  <a:schemeClr val="accent2">
                    <a:lumMod val="75000"/>
                  </a:schemeClr>
                </a:solidFill>
                <a:latin typeface="Times New Roman" pitchFamily="18" charset="0"/>
                <a:cs typeface="Times New Roman" pitchFamily="18" charset="0"/>
              </a:rPr>
              <a:t>2547 sayılı Kanunun </a:t>
            </a:r>
            <a:r>
              <a:rPr lang="tr-TR" u="sng" dirty="0" smtClean="0">
                <a:solidFill>
                  <a:schemeClr val="accent4">
                    <a:lumMod val="50000"/>
                  </a:schemeClr>
                </a:solidFill>
                <a:latin typeface="Times New Roman" pitchFamily="18" charset="0"/>
                <a:cs typeface="Times New Roman" pitchFamily="18" charset="0"/>
              </a:rPr>
              <a:t>33 üncü maddesi ve 39 uncu madde</a:t>
            </a:r>
            <a:r>
              <a:rPr lang="tr-TR" dirty="0" smtClean="0">
                <a:solidFill>
                  <a:schemeClr val="accent2">
                    <a:lumMod val="75000"/>
                  </a:schemeClr>
                </a:solidFill>
                <a:latin typeface="Times New Roman" pitchFamily="18" charset="0"/>
                <a:cs typeface="Times New Roman" pitchFamily="18" charset="0"/>
              </a:rPr>
              <a:t>sinin ikinci fıkrası uyarınca </a:t>
            </a:r>
            <a:r>
              <a:rPr lang="tr-TR" b="1" u="sng" dirty="0" smtClean="0">
                <a:solidFill>
                  <a:schemeClr val="accent2">
                    <a:lumMod val="75000"/>
                  </a:schemeClr>
                </a:solidFill>
                <a:latin typeface="Times New Roman" pitchFamily="18" charset="0"/>
                <a:cs typeface="Times New Roman" pitchFamily="18" charset="0"/>
              </a:rPr>
              <a:t>yurtdışına gönderilenler</a:t>
            </a:r>
            <a:r>
              <a:rPr lang="tr-TR" dirty="0" smtClean="0">
                <a:solidFill>
                  <a:schemeClr val="accent2">
                    <a:lumMod val="75000"/>
                  </a:schemeClr>
                </a:solidFill>
                <a:latin typeface="Times New Roman" pitchFamily="18" charset="0"/>
                <a:cs typeface="Times New Roman" pitchFamily="18" charset="0"/>
              </a:rPr>
              <a:t> ile anılan Kanunun </a:t>
            </a:r>
            <a:r>
              <a:rPr lang="tr-TR" u="sng" dirty="0" smtClean="0">
                <a:solidFill>
                  <a:schemeClr val="accent4">
                    <a:lumMod val="50000"/>
                  </a:schemeClr>
                </a:solidFill>
                <a:latin typeface="Times New Roman" pitchFamily="18" charset="0"/>
                <a:cs typeface="Times New Roman" pitchFamily="18" charset="0"/>
              </a:rPr>
              <a:t>38 inci madde</a:t>
            </a:r>
            <a:r>
              <a:rPr lang="tr-TR" dirty="0" smtClean="0">
                <a:solidFill>
                  <a:schemeClr val="accent2">
                    <a:lumMod val="75000"/>
                  </a:schemeClr>
                </a:solidFill>
                <a:latin typeface="Times New Roman" pitchFamily="18" charset="0"/>
                <a:cs typeface="Times New Roman" pitchFamily="18" charset="0"/>
              </a:rPr>
              <a:t>sine göre diğer </a:t>
            </a:r>
            <a:r>
              <a:rPr lang="tr-TR" b="1" u="sng" dirty="0" smtClean="0">
                <a:solidFill>
                  <a:schemeClr val="accent2">
                    <a:lumMod val="75000"/>
                  </a:schemeClr>
                </a:solidFill>
                <a:latin typeface="Times New Roman" pitchFamily="18" charset="0"/>
                <a:cs typeface="Times New Roman" pitchFamily="18" charset="0"/>
              </a:rPr>
              <a:t>kurum ve kuruluşlarda görevlendirilenlerden yüksek öğretim kurumlarındaki kadro görevini yapmayanlara ödenmez.</a:t>
            </a:r>
            <a:endParaRPr lang="tr-TR" b="1" u="sng" dirty="0">
              <a:solidFill>
                <a:schemeClr val="accent2">
                  <a:lumMod val="75000"/>
                </a:schemeClr>
              </a:solidFill>
              <a:latin typeface="Times New Roman" pitchFamily="18" charset="0"/>
              <a:cs typeface="Times New Roman" pitchFamily="18" charset="0"/>
            </a:endParaRPr>
          </a:p>
        </p:txBody>
      </p:sp>
      <p:sp>
        <p:nvSpPr>
          <p:cNvPr id="17" name="16 Metin kutusu"/>
          <p:cNvSpPr txBox="1"/>
          <p:nvPr/>
        </p:nvSpPr>
        <p:spPr>
          <a:xfrm>
            <a:off x="7467600" y="28194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18" name="object 5"/>
          <p:cNvSpPr/>
          <p:nvPr/>
        </p:nvSpPr>
        <p:spPr>
          <a:xfrm>
            <a:off x="7315200" y="2743200"/>
            <a:ext cx="1397000" cy="84074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391351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kademisyen resimleri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75" y="685800"/>
            <a:ext cx="3720152"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laboratuvar resm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6" descr="laboratuvar resmi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8" descr="laboratuvar resmi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10" descr="laboratuvar resmi ile ilgili gÃ¶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9" name="Picture 11" descr="C:\Users\EGE\Desktop\resim sun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599" y="685800"/>
            <a:ext cx="3962401"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descr="yazar resimleri ile ilgili gÃ¶rsel sonucu"/>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63" name="Picture 15" descr="yazar resimleri ile ilgili gÃ¶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2851" y="3581400"/>
            <a:ext cx="3720152" cy="2895600"/>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6"/>
          <p:cNvSpPr>
            <a:spLocks noGrp="1"/>
          </p:cNvSpPr>
          <p:nvPr>
            <p:ph type="title"/>
          </p:nvPr>
        </p:nvSpPr>
        <p:spPr>
          <a:xfrm>
            <a:off x="457200" y="274638"/>
            <a:ext cx="8305800" cy="411162"/>
          </a:xfrm>
        </p:spPr>
        <p:txBody>
          <a:bodyPr>
            <a:normAutofit fontScale="90000"/>
          </a:bodyPr>
          <a:lstStyle/>
          <a:p>
            <a:pPr algn="ctr"/>
            <a:endParaRPr lang="tr-TR" b="1" dirty="0">
              <a:solidFill>
                <a:schemeClr val="accent2">
                  <a:lumMod val="50000"/>
                </a:schemeClr>
              </a:solidFill>
            </a:endParaRPr>
          </a:p>
        </p:txBody>
      </p:sp>
      <p:sp>
        <p:nvSpPr>
          <p:cNvPr id="8" name="İçerik Yer Tutucusu 7"/>
          <p:cNvSpPr>
            <a:spLocks noGrp="1"/>
          </p:cNvSpPr>
          <p:nvPr>
            <p:ph sz="quarter" idx="1"/>
          </p:nvPr>
        </p:nvSpPr>
        <p:spPr>
          <a:xfrm>
            <a:off x="612776" y="998538"/>
            <a:ext cx="8150224" cy="5478462"/>
          </a:xfrm>
        </p:spPr>
        <p:txBody>
          <a:bodyPr/>
          <a:lstStyle/>
          <a:p>
            <a:endParaRPr lang="tr-TR" dirty="0"/>
          </a:p>
        </p:txBody>
      </p:sp>
    </p:spTree>
    <p:extLst>
      <p:ext uri="{BB962C8B-B14F-4D97-AF65-F5344CB8AC3E}">
        <p14:creationId xmlns:p14="http://schemas.microsoft.com/office/powerpoint/2010/main" val="42646643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27649"/>
            <a:ext cx="8229600" cy="473848"/>
          </a:xfrm>
          <a:prstGeom prst="rect">
            <a:avLst/>
          </a:prstGeom>
        </p:spPr>
        <p:txBody>
          <a:bodyPr vert="horz" wrap="square" lIns="0" tIns="12065" rIns="0" bIns="0" rtlCol="0">
            <a:spAutoFit/>
          </a:bodyPr>
          <a:lstStyle/>
          <a:p>
            <a:pPr marL="12700" algn="ctr">
              <a:lnSpc>
                <a:spcPct val="100000"/>
              </a:lnSpc>
              <a:spcBef>
                <a:spcPts val="95"/>
              </a:spcBef>
            </a:pPr>
            <a:r>
              <a:rPr lang="tr-TR" b="1" spc="-5" dirty="0" smtClean="0">
                <a:solidFill>
                  <a:schemeClr val="accent2">
                    <a:lumMod val="50000"/>
                  </a:schemeClr>
                </a:solidFill>
              </a:rPr>
              <a:t>ÖDENEKLER / akademik teşvik ödeneği</a:t>
            </a:r>
            <a:endParaRPr spc="-5" dirty="0"/>
          </a:p>
        </p:txBody>
      </p:sp>
      <p:sp>
        <p:nvSpPr>
          <p:cNvPr id="16" name="object 16"/>
          <p:cNvSpPr txBox="1">
            <a:spLocks noGrp="1"/>
          </p:cNvSpPr>
          <p:nvPr>
            <p:ph type="sldNum" sz="quarter" idx="15"/>
          </p:nvPr>
        </p:nvSpPr>
        <p:spPr>
          <a:xfrm>
            <a:off x="444500" y="6057289"/>
            <a:ext cx="8267700" cy="610234"/>
          </a:xfrm>
          <a:prstGeom prst="rect">
            <a:avLst/>
          </a:prstGeom>
        </p:spPr>
        <p:txBody>
          <a:bodyPr vert="horz" wrap="square" lIns="0" tIns="412829" rIns="0" bIns="0" rtlCol="0">
            <a:spAutoFit/>
          </a:bodyPr>
          <a:lstStyle/>
          <a:p>
            <a:pPr marL="12700">
              <a:lnSpc>
                <a:spcPts val="1410"/>
              </a:lnSpc>
              <a:tabLst>
                <a:tab pos="8007350" algn="l"/>
              </a:tabLst>
            </a:pPr>
            <a:r>
              <a:rPr strike="sngStrike" dirty="0"/>
              <a:t> 	</a:t>
            </a:r>
            <a:fld id="{81D60167-4931-47E6-BA6A-407CBD079E47}" type="slidenum">
              <a:rPr strike="sngStrike" dirty="0"/>
              <a:pPr marL="12700">
                <a:lnSpc>
                  <a:spcPts val="1410"/>
                </a:lnSpc>
                <a:tabLst>
                  <a:tab pos="8007350" algn="l"/>
                </a:tabLst>
              </a:pPr>
              <a:t>48</a:t>
            </a:fld>
            <a:r>
              <a:rPr strike="sngStrike" spc="120" dirty="0"/>
              <a:t> </a:t>
            </a:r>
          </a:p>
        </p:txBody>
      </p:sp>
      <p:sp>
        <p:nvSpPr>
          <p:cNvPr id="3" name="object 3"/>
          <p:cNvSpPr txBox="1"/>
          <p:nvPr/>
        </p:nvSpPr>
        <p:spPr>
          <a:xfrm>
            <a:off x="459740" y="996442"/>
            <a:ext cx="8338184" cy="3804568"/>
          </a:xfrm>
          <a:prstGeom prst="rect">
            <a:avLst/>
          </a:prstGeom>
        </p:spPr>
        <p:txBody>
          <a:bodyPr vert="horz" wrap="square" lIns="0" tIns="635" rIns="0" bIns="0" rtlCol="0">
            <a:spAutoFit/>
          </a:bodyPr>
          <a:lstStyle/>
          <a:p>
            <a:pPr marL="12700" marR="5080" indent="358140" algn="just">
              <a:lnSpc>
                <a:spcPct val="103400"/>
              </a:lnSpc>
              <a:spcBef>
                <a:spcPts val="5"/>
              </a:spcBef>
            </a:pPr>
            <a:r>
              <a:rPr sz="1600" b="1" spc="-5" dirty="0" err="1">
                <a:solidFill>
                  <a:srgbClr val="FF0000"/>
                </a:solidFill>
                <a:latin typeface="Times New Roman" pitchFamily="18" charset="0"/>
                <a:cs typeface="Times New Roman" pitchFamily="18" charset="0"/>
              </a:rPr>
              <a:t>Akademik</a:t>
            </a:r>
            <a:r>
              <a:rPr sz="1600" b="1" spc="-5" dirty="0">
                <a:solidFill>
                  <a:srgbClr val="FF0000"/>
                </a:solidFill>
                <a:latin typeface="Times New Roman" pitchFamily="18" charset="0"/>
                <a:cs typeface="Times New Roman" pitchFamily="18" charset="0"/>
              </a:rPr>
              <a:t> </a:t>
            </a:r>
            <a:r>
              <a:rPr sz="1600" b="1" spc="-180" dirty="0" err="1" smtClean="0">
                <a:solidFill>
                  <a:srgbClr val="FF0000"/>
                </a:solidFill>
                <a:latin typeface="Times New Roman" pitchFamily="18" charset="0"/>
                <a:cs typeface="Times New Roman" pitchFamily="18" charset="0"/>
              </a:rPr>
              <a:t>Te</a:t>
            </a:r>
            <a:r>
              <a:rPr lang="tr-TR" sz="1600" b="1" spc="-180" dirty="0">
                <a:solidFill>
                  <a:srgbClr val="FF0000"/>
                </a:solidFill>
                <a:latin typeface="Times New Roman" pitchFamily="18" charset="0"/>
                <a:cs typeface="Times New Roman" pitchFamily="18" charset="0"/>
              </a:rPr>
              <a:t>ş</a:t>
            </a:r>
            <a:r>
              <a:rPr sz="1600" b="1" spc="-180" dirty="0" err="1" smtClean="0">
                <a:solidFill>
                  <a:srgbClr val="FF0000"/>
                </a:solidFill>
                <a:latin typeface="Times New Roman" pitchFamily="18" charset="0"/>
                <a:cs typeface="Times New Roman" pitchFamily="18" charset="0"/>
              </a:rPr>
              <a:t>vik</a:t>
            </a:r>
            <a:r>
              <a:rPr sz="1600" b="1" spc="-180" dirty="0" smtClean="0">
                <a:solidFill>
                  <a:srgbClr val="FF0000"/>
                </a:solidFill>
                <a:latin typeface="Times New Roman" pitchFamily="18" charset="0"/>
                <a:cs typeface="Times New Roman" pitchFamily="18" charset="0"/>
              </a:rPr>
              <a:t> </a:t>
            </a:r>
            <a:r>
              <a:rPr sz="1600" b="1" dirty="0" err="1" smtClean="0">
                <a:solidFill>
                  <a:srgbClr val="FF0000"/>
                </a:solidFill>
                <a:latin typeface="Times New Roman" pitchFamily="18" charset="0"/>
                <a:cs typeface="Times New Roman" pitchFamily="18" charset="0"/>
              </a:rPr>
              <a:t>Ödeneği</a:t>
            </a:r>
            <a:r>
              <a:rPr sz="1600" b="1" dirty="0" smtClean="0">
                <a:solidFill>
                  <a:srgbClr val="FF0000"/>
                </a:solidFill>
                <a:latin typeface="Times New Roman" pitchFamily="18" charset="0"/>
                <a:cs typeface="Times New Roman" pitchFamily="18" charset="0"/>
              </a:rPr>
              <a:t>:</a:t>
            </a:r>
            <a:r>
              <a:rPr lang="tr-TR" sz="1600" b="1" dirty="0" smtClean="0">
                <a:solidFill>
                  <a:srgbClr val="FF0000"/>
                </a:solidFill>
                <a:latin typeface="Times New Roman" pitchFamily="18" charset="0"/>
                <a:cs typeface="Times New Roman" pitchFamily="18" charset="0"/>
              </a:rPr>
              <a:t> </a:t>
            </a:r>
            <a:r>
              <a:rPr lang="tr-TR" sz="1600" spc="-5" dirty="0" smtClean="0">
                <a:solidFill>
                  <a:schemeClr val="accent2">
                    <a:lumMod val="75000"/>
                  </a:schemeClr>
                </a:solidFill>
                <a:latin typeface="Times New Roman" pitchFamily="18" charset="0"/>
                <a:cs typeface="Times New Roman" pitchFamily="18" charset="0"/>
              </a:rPr>
              <a:t>2914 sayılı  </a:t>
            </a:r>
            <a:r>
              <a:rPr lang="tr-TR" sz="1600" dirty="0" smtClean="0">
                <a:solidFill>
                  <a:schemeClr val="accent2">
                    <a:lumMod val="75000"/>
                  </a:schemeClr>
                </a:solidFill>
                <a:latin typeface="Times New Roman" pitchFamily="18" charset="0"/>
                <a:cs typeface="Times New Roman" pitchFamily="18" charset="0"/>
              </a:rPr>
              <a:t>Kanunun </a:t>
            </a:r>
            <a:r>
              <a:rPr lang="tr-TR" sz="1600" u="sng" spc="-5" dirty="0" smtClean="0">
                <a:solidFill>
                  <a:schemeClr val="accent2">
                    <a:lumMod val="75000"/>
                  </a:schemeClr>
                </a:solidFill>
                <a:uFill>
                  <a:solidFill>
                    <a:srgbClr val="996600"/>
                  </a:solidFill>
                </a:uFill>
                <a:latin typeface="Times New Roman" pitchFamily="18" charset="0"/>
                <a:cs typeface="Times New Roman" pitchFamily="18" charset="0"/>
              </a:rPr>
              <a:t>ek </a:t>
            </a:r>
            <a:r>
              <a:rPr lang="tr-TR" sz="1600" u="sng" dirty="0" smtClean="0">
                <a:solidFill>
                  <a:schemeClr val="accent2">
                    <a:lumMod val="75000"/>
                  </a:schemeClr>
                </a:solidFill>
                <a:uFill>
                  <a:solidFill>
                    <a:srgbClr val="996600"/>
                  </a:solidFill>
                </a:uFill>
                <a:latin typeface="Times New Roman" pitchFamily="18" charset="0"/>
                <a:cs typeface="Times New Roman" pitchFamily="18" charset="0"/>
              </a:rPr>
              <a:t>4 üncü </a:t>
            </a:r>
            <a:r>
              <a:rPr lang="tr-TR" sz="1600" u="sng" spc="-5" dirty="0" smtClean="0">
                <a:solidFill>
                  <a:schemeClr val="accent2">
                    <a:lumMod val="75000"/>
                  </a:schemeClr>
                </a:solidFill>
                <a:uFill>
                  <a:solidFill>
                    <a:srgbClr val="996600"/>
                  </a:solidFill>
                </a:uFill>
                <a:latin typeface="Times New Roman" pitchFamily="18" charset="0"/>
                <a:cs typeface="Times New Roman" pitchFamily="18" charset="0"/>
              </a:rPr>
              <a:t>madde</a:t>
            </a:r>
            <a:r>
              <a:rPr lang="tr-TR" sz="1600" spc="-5" dirty="0" smtClean="0">
                <a:solidFill>
                  <a:schemeClr val="accent2">
                    <a:lumMod val="75000"/>
                  </a:schemeClr>
                </a:solidFill>
                <a:latin typeface="Times New Roman" pitchFamily="18" charset="0"/>
                <a:cs typeface="Times New Roman" pitchFamily="18" charset="0"/>
              </a:rPr>
              <a:t>si öğretim elamanlarına akademik çalışmaları nedeniyle </a:t>
            </a:r>
            <a:r>
              <a:rPr lang="tr-TR" sz="1600" dirty="0" smtClean="0">
                <a:solidFill>
                  <a:schemeClr val="accent2">
                    <a:lumMod val="75000"/>
                  </a:schemeClr>
                </a:solidFill>
                <a:latin typeface="Times New Roman" pitchFamily="18" charset="0"/>
                <a:cs typeface="Times New Roman" pitchFamily="18" charset="0"/>
              </a:rPr>
              <a:t>yüz puan üzerinden yıllık akademik teşvik puanı hesaplanır. </a:t>
            </a:r>
          </a:p>
          <a:p>
            <a:pPr marL="12700" marR="5080" indent="358140" algn="just">
              <a:lnSpc>
                <a:spcPct val="103400"/>
              </a:lnSpc>
              <a:spcBef>
                <a:spcPts val="5"/>
              </a:spcBef>
            </a:pPr>
            <a:r>
              <a:rPr lang="tr-TR" sz="1600" b="1" u="sng" dirty="0" smtClean="0">
                <a:solidFill>
                  <a:schemeClr val="accent2">
                    <a:lumMod val="75000"/>
                  </a:schemeClr>
                </a:solidFill>
                <a:latin typeface="Times New Roman" pitchFamily="18" charset="0"/>
                <a:cs typeface="Times New Roman" pitchFamily="18" charset="0"/>
              </a:rPr>
              <a:t>Akademik teşvik puanı otuz ve üzerinde olanlara</a:t>
            </a:r>
            <a:r>
              <a:rPr lang="tr-TR" sz="1600" dirty="0" smtClean="0">
                <a:solidFill>
                  <a:schemeClr val="accent2">
                    <a:lumMod val="75000"/>
                  </a:schemeClr>
                </a:solidFill>
                <a:latin typeface="Times New Roman" pitchFamily="18" charset="0"/>
                <a:cs typeface="Times New Roman" pitchFamily="18" charset="0"/>
              </a:rPr>
              <a:t>, Devlet Memurları Kanununa tabi en yüksek Devlet memuru brüt aylık (ek gösterge dâhil) tutarının; </a:t>
            </a:r>
          </a:p>
          <a:p>
            <a:pPr marL="12700" marR="5080" indent="358140" algn="just">
              <a:lnSpc>
                <a:spcPct val="103400"/>
              </a:lnSpc>
              <a:spcBef>
                <a:spcPts val="5"/>
              </a:spcBef>
            </a:pPr>
            <a:r>
              <a:rPr lang="tr-TR" sz="1600" dirty="0" smtClean="0">
                <a:solidFill>
                  <a:schemeClr val="accent2">
                    <a:lumMod val="75000"/>
                  </a:schemeClr>
                </a:solidFill>
                <a:latin typeface="Times New Roman" pitchFamily="18" charset="0"/>
                <a:cs typeface="Times New Roman" pitchFamily="18" charset="0"/>
              </a:rPr>
              <a:t> a) Profesör kadrosunda bulunanlar için %100’üne,</a:t>
            </a:r>
          </a:p>
          <a:p>
            <a:pPr marL="12700" marR="5080" indent="358140" algn="just">
              <a:lnSpc>
                <a:spcPct val="103400"/>
              </a:lnSpc>
              <a:spcBef>
                <a:spcPts val="5"/>
              </a:spcBef>
            </a:pPr>
            <a:r>
              <a:rPr lang="tr-TR" sz="1600" dirty="0" smtClean="0">
                <a:solidFill>
                  <a:schemeClr val="accent2">
                    <a:lumMod val="75000"/>
                  </a:schemeClr>
                </a:solidFill>
                <a:latin typeface="Times New Roman" pitchFamily="18" charset="0"/>
                <a:cs typeface="Times New Roman" pitchFamily="18" charset="0"/>
              </a:rPr>
              <a:t> b) Doçent kadrosunda bulunanlar için %90’ına, </a:t>
            </a:r>
          </a:p>
          <a:p>
            <a:pPr marL="12700" marR="5080" indent="358140" algn="just">
              <a:lnSpc>
                <a:spcPct val="103400"/>
              </a:lnSpc>
              <a:spcBef>
                <a:spcPts val="5"/>
              </a:spcBef>
            </a:pPr>
            <a:r>
              <a:rPr lang="tr-TR" sz="1600" dirty="0" smtClean="0">
                <a:solidFill>
                  <a:schemeClr val="accent2">
                    <a:lumMod val="75000"/>
                  </a:schemeClr>
                </a:solidFill>
                <a:latin typeface="Times New Roman" pitchFamily="18" charset="0"/>
                <a:cs typeface="Times New Roman" pitchFamily="18" charset="0"/>
              </a:rPr>
              <a:t> c) Doktor Öğretim Üyesi kadrosunda bulunanlar için %80’ine, </a:t>
            </a:r>
          </a:p>
          <a:p>
            <a:pPr marL="12700" marR="5080" indent="358140" algn="just">
              <a:lnSpc>
                <a:spcPct val="103400"/>
              </a:lnSpc>
              <a:spcBef>
                <a:spcPts val="5"/>
              </a:spcBef>
            </a:pPr>
            <a:r>
              <a:rPr lang="tr-TR" sz="1600" dirty="0" smtClean="0">
                <a:solidFill>
                  <a:schemeClr val="accent2">
                    <a:lumMod val="75000"/>
                  </a:schemeClr>
                </a:solidFill>
                <a:latin typeface="Times New Roman" pitchFamily="18" charset="0"/>
                <a:cs typeface="Times New Roman" pitchFamily="18" charset="0"/>
              </a:rPr>
              <a:t> d) Araştırma Görevlisi kadrosunda bulunanlar için %70’ine,</a:t>
            </a:r>
          </a:p>
          <a:p>
            <a:pPr marL="12700" marR="5080" indent="358140" algn="just">
              <a:lnSpc>
                <a:spcPct val="103400"/>
              </a:lnSpc>
              <a:spcBef>
                <a:spcPts val="5"/>
              </a:spcBef>
            </a:pPr>
            <a:r>
              <a:rPr lang="tr-TR" sz="1600" dirty="0" smtClean="0">
                <a:solidFill>
                  <a:schemeClr val="accent2">
                    <a:lumMod val="75000"/>
                  </a:schemeClr>
                </a:solidFill>
                <a:latin typeface="Times New Roman" pitchFamily="18" charset="0"/>
                <a:cs typeface="Times New Roman" pitchFamily="18" charset="0"/>
              </a:rPr>
              <a:t> e) Öğretim Görevlisi kadrosunda bulunanlar için %70’ine,</a:t>
            </a:r>
          </a:p>
          <a:p>
            <a:pPr marL="12700" marR="5080" indent="358140" algn="just">
              <a:lnSpc>
                <a:spcPct val="103400"/>
              </a:lnSpc>
              <a:spcBef>
                <a:spcPts val="5"/>
              </a:spcBef>
            </a:pPr>
            <a:r>
              <a:rPr lang="tr-TR" sz="1600" dirty="0" smtClean="0">
                <a:solidFill>
                  <a:schemeClr val="accent2">
                    <a:lumMod val="75000"/>
                  </a:schemeClr>
                </a:solidFill>
                <a:latin typeface="Times New Roman" pitchFamily="18" charset="0"/>
                <a:cs typeface="Times New Roman" pitchFamily="18" charset="0"/>
              </a:rPr>
              <a:t> </a:t>
            </a:r>
            <a:r>
              <a:rPr lang="tr-TR" sz="1600" b="1" dirty="0" smtClean="0">
                <a:solidFill>
                  <a:schemeClr val="accent2">
                    <a:lumMod val="75000"/>
                  </a:schemeClr>
                </a:solidFill>
                <a:latin typeface="Times New Roman" pitchFamily="18" charset="0"/>
                <a:cs typeface="Times New Roman" pitchFamily="18" charset="0"/>
              </a:rPr>
              <a:t>aldıkları </a:t>
            </a:r>
            <a:r>
              <a:rPr lang="tr-TR" sz="1600" b="1" u="sng" dirty="0" smtClean="0">
                <a:solidFill>
                  <a:schemeClr val="accent2">
                    <a:lumMod val="75000"/>
                  </a:schemeClr>
                </a:solidFill>
                <a:latin typeface="Times New Roman" pitchFamily="18" charset="0"/>
                <a:cs typeface="Times New Roman" pitchFamily="18" charset="0"/>
              </a:rPr>
              <a:t>akademik teşvik puanının yüze bölünmesi suretiyle bulunacak oranın uygulanması suretiyle hesaplanan tutarda</a:t>
            </a:r>
            <a:r>
              <a:rPr lang="tr-TR" sz="1600" b="1" dirty="0" smtClean="0">
                <a:solidFill>
                  <a:schemeClr val="accent2">
                    <a:lumMod val="75000"/>
                  </a:schemeClr>
                </a:solidFill>
                <a:latin typeface="Times New Roman" pitchFamily="18" charset="0"/>
                <a:cs typeface="Times New Roman" pitchFamily="18" charset="0"/>
              </a:rPr>
              <a:t> akademik teşvik ödeneği verilir</a:t>
            </a:r>
            <a:r>
              <a:rPr lang="tr-TR" sz="1600" dirty="0" smtClean="0">
                <a:solidFill>
                  <a:schemeClr val="accent2">
                    <a:lumMod val="75000"/>
                  </a:schemeClr>
                </a:solidFill>
                <a:latin typeface="Times New Roman" pitchFamily="18" charset="0"/>
                <a:cs typeface="Times New Roman" pitchFamily="18" charset="0"/>
              </a:rPr>
              <a:t>. Ayrıca </a:t>
            </a:r>
            <a:r>
              <a:rPr lang="tr-TR" sz="1600" b="1" u="sng" dirty="0" smtClean="0">
                <a:solidFill>
                  <a:schemeClr val="accent2">
                    <a:lumMod val="75000"/>
                  </a:schemeClr>
                </a:solidFill>
                <a:latin typeface="Times New Roman" pitchFamily="18" charset="0"/>
                <a:cs typeface="Times New Roman" pitchFamily="18" charset="0"/>
              </a:rPr>
              <a:t>hesaplamalarda</a:t>
            </a:r>
            <a:r>
              <a:rPr lang="tr-TR" sz="1600" dirty="0" smtClean="0">
                <a:solidFill>
                  <a:schemeClr val="accent2">
                    <a:lumMod val="75000"/>
                  </a:schemeClr>
                </a:solidFill>
                <a:latin typeface="Times New Roman" pitchFamily="18" charset="0"/>
                <a:cs typeface="Times New Roman" pitchFamily="18" charset="0"/>
              </a:rPr>
              <a:t> kullanılacak akademik unvan, akademik teşvik </a:t>
            </a:r>
            <a:r>
              <a:rPr lang="tr-TR" sz="1600" b="1" u="sng" dirty="0" smtClean="0">
                <a:solidFill>
                  <a:schemeClr val="accent2">
                    <a:lumMod val="75000"/>
                  </a:schemeClr>
                </a:solidFill>
                <a:latin typeface="Times New Roman" pitchFamily="18" charset="0"/>
                <a:cs typeface="Times New Roman" pitchFamily="18" charset="0"/>
              </a:rPr>
              <a:t>başvuru </a:t>
            </a:r>
            <a:r>
              <a:rPr lang="tr-TR" sz="1600" b="1" u="sng" smtClean="0">
                <a:solidFill>
                  <a:schemeClr val="accent2">
                    <a:lumMod val="75000"/>
                  </a:schemeClr>
                </a:solidFill>
                <a:latin typeface="Times New Roman" pitchFamily="18" charset="0"/>
                <a:cs typeface="Times New Roman" pitchFamily="18" charset="0"/>
              </a:rPr>
              <a:t>tarihindeki kadro </a:t>
            </a:r>
            <a:r>
              <a:rPr lang="tr-TR" sz="1600" b="1" u="sng" dirty="0">
                <a:solidFill>
                  <a:schemeClr val="accent2">
                    <a:lumMod val="75000"/>
                  </a:schemeClr>
                </a:solidFill>
                <a:latin typeface="Times New Roman" pitchFamily="18" charset="0"/>
                <a:cs typeface="Times New Roman" pitchFamily="18" charset="0"/>
              </a:rPr>
              <a:t>u</a:t>
            </a:r>
            <a:r>
              <a:rPr lang="tr-TR" sz="1600" b="1" u="sng" dirty="0" smtClean="0">
                <a:solidFill>
                  <a:schemeClr val="accent2">
                    <a:lumMod val="75000"/>
                  </a:schemeClr>
                </a:solidFill>
                <a:latin typeface="Times New Roman" pitchFamily="18" charset="0"/>
                <a:cs typeface="Times New Roman" pitchFamily="18" charset="0"/>
              </a:rPr>
              <a:t>nvanı </a:t>
            </a:r>
            <a:r>
              <a:rPr lang="tr-TR" sz="1600" dirty="0" smtClean="0">
                <a:solidFill>
                  <a:schemeClr val="accent2">
                    <a:lumMod val="75000"/>
                  </a:schemeClr>
                </a:solidFill>
                <a:latin typeface="Times New Roman" pitchFamily="18" charset="0"/>
                <a:cs typeface="Times New Roman" pitchFamily="18" charset="0"/>
              </a:rPr>
              <a:t>üzerinden yapılır.</a:t>
            </a:r>
          </a:p>
          <a:p>
            <a:pPr marL="12700" marR="5080" indent="358140" algn="just">
              <a:lnSpc>
                <a:spcPct val="103400"/>
              </a:lnSpc>
              <a:spcBef>
                <a:spcPts val="5"/>
              </a:spcBef>
            </a:pPr>
            <a:r>
              <a:rPr lang="tr-TR" sz="1600" dirty="0" smtClean="0">
                <a:solidFill>
                  <a:schemeClr val="accent2">
                    <a:lumMod val="75000"/>
                  </a:schemeClr>
                </a:solidFill>
                <a:latin typeface="Times New Roman" pitchFamily="18" charset="0"/>
                <a:cs typeface="Times New Roman" pitchFamily="18" charset="0"/>
              </a:rPr>
              <a:t>Bu Kanun uyarınca </a:t>
            </a:r>
            <a:r>
              <a:rPr lang="tr-TR" sz="1600" b="1" u="sng" dirty="0" smtClean="0">
                <a:solidFill>
                  <a:schemeClr val="accent2">
                    <a:lumMod val="75000"/>
                  </a:schemeClr>
                </a:solidFill>
                <a:latin typeface="Times New Roman" pitchFamily="18" charset="0"/>
                <a:cs typeface="Times New Roman" pitchFamily="18" charset="0"/>
              </a:rPr>
              <a:t>aylık ödendiği sürece</a:t>
            </a:r>
            <a:r>
              <a:rPr lang="tr-TR" sz="1600" b="1" dirty="0" smtClean="0">
                <a:solidFill>
                  <a:schemeClr val="accent2">
                    <a:lumMod val="75000"/>
                  </a:schemeClr>
                </a:solidFill>
                <a:latin typeface="Times New Roman" pitchFamily="18" charset="0"/>
                <a:cs typeface="Times New Roman" pitchFamily="18" charset="0"/>
              </a:rPr>
              <a:t> </a:t>
            </a:r>
            <a:r>
              <a:rPr lang="tr-TR" sz="1600" dirty="0" smtClean="0">
                <a:solidFill>
                  <a:schemeClr val="accent2">
                    <a:lumMod val="75000"/>
                  </a:schemeClr>
                </a:solidFill>
                <a:latin typeface="Times New Roman" pitchFamily="18" charset="0"/>
                <a:cs typeface="Times New Roman" pitchFamily="18" charset="0"/>
              </a:rPr>
              <a:t>ve kadrolarının bulunduğu yükseköğretim kurumları tarafından </a:t>
            </a:r>
            <a:r>
              <a:rPr lang="tr-TR" sz="1600" b="1" u="sng" dirty="0" smtClean="0">
                <a:solidFill>
                  <a:schemeClr val="accent2">
                    <a:lumMod val="75000"/>
                  </a:schemeClr>
                </a:solidFill>
                <a:latin typeface="Times New Roman" pitchFamily="18" charset="0"/>
                <a:cs typeface="Times New Roman" pitchFamily="18" charset="0"/>
              </a:rPr>
              <a:t>şubat ayının on beşinden itibaren on iki ay süreyle </a:t>
            </a:r>
            <a:r>
              <a:rPr lang="tr-TR" sz="1600" dirty="0" smtClean="0">
                <a:solidFill>
                  <a:schemeClr val="accent2">
                    <a:lumMod val="75000"/>
                  </a:schemeClr>
                </a:solidFill>
                <a:latin typeface="Times New Roman" pitchFamily="18" charset="0"/>
                <a:cs typeface="Times New Roman" pitchFamily="18" charset="0"/>
              </a:rPr>
              <a:t>her ayın on beşinde yapılır. </a:t>
            </a:r>
            <a:endParaRPr sz="1600" dirty="0">
              <a:solidFill>
                <a:schemeClr val="accent2">
                  <a:lumMod val="75000"/>
                </a:schemeClr>
              </a:solidFill>
              <a:latin typeface="Times New Roman" pitchFamily="18" charset="0"/>
              <a:cs typeface="Times New Roman" pitchFamily="18" charset="0"/>
            </a:endParaRPr>
          </a:p>
        </p:txBody>
      </p:sp>
      <p:sp>
        <p:nvSpPr>
          <p:cNvPr id="4" name="object 4"/>
          <p:cNvSpPr txBox="1"/>
          <p:nvPr/>
        </p:nvSpPr>
        <p:spPr>
          <a:xfrm>
            <a:off x="459740" y="4728565"/>
            <a:ext cx="8337550" cy="488595"/>
          </a:xfrm>
          <a:prstGeom prst="rect">
            <a:avLst/>
          </a:prstGeom>
        </p:spPr>
        <p:txBody>
          <a:bodyPr vert="horz" wrap="square" lIns="0" tIns="179070" rIns="0" bIns="0" rtlCol="0">
            <a:spAutoFit/>
          </a:bodyPr>
          <a:lstStyle/>
          <a:p>
            <a:pPr marL="370840">
              <a:lnSpc>
                <a:spcPct val="100000"/>
              </a:lnSpc>
              <a:spcBef>
                <a:spcPts val="1410"/>
              </a:spcBef>
            </a:pPr>
            <a:r>
              <a:rPr sz="2000" dirty="0" smtClean="0">
                <a:solidFill>
                  <a:srgbClr val="006FC0"/>
                </a:solidFill>
                <a:latin typeface="Times New Roman"/>
                <a:cs typeface="Times New Roman"/>
              </a:rPr>
              <a:t>.</a:t>
            </a:r>
            <a:endParaRPr sz="2000" dirty="0">
              <a:latin typeface="Times New Roman"/>
              <a:cs typeface="Times New Roman"/>
            </a:endParaRPr>
          </a:p>
        </p:txBody>
      </p:sp>
      <p:sp>
        <p:nvSpPr>
          <p:cNvPr id="5" name="object 5"/>
          <p:cNvSpPr/>
          <p:nvPr/>
        </p:nvSpPr>
        <p:spPr>
          <a:xfrm>
            <a:off x="7543800" y="4800600"/>
            <a:ext cx="1253490" cy="89153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7772400" y="4876800"/>
            <a:ext cx="758190" cy="635635"/>
          </a:xfrm>
          <a:prstGeom prst="rect">
            <a:avLst/>
          </a:prstGeom>
        </p:spPr>
        <p:txBody>
          <a:bodyPr vert="horz" wrap="square" lIns="0" tIns="12700" rIns="0" bIns="0" rtlCol="0">
            <a:spAutoFit/>
          </a:bodyPr>
          <a:lstStyle/>
          <a:p>
            <a:pPr marL="34925" marR="5080" indent="-22860">
              <a:lnSpc>
                <a:spcPct val="100000"/>
              </a:lnSpc>
              <a:spcBef>
                <a:spcPts val="100"/>
              </a:spcBef>
            </a:pPr>
            <a:r>
              <a:rPr sz="2000" dirty="0" err="1">
                <a:solidFill>
                  <a:srgbClr val="006FC0"/>
                </a:solidFill>
                <a:latin typeface="Times New Roman"/>
                <a:cs typeface="Times New Roman"/>
              </a:rPr>
              <a:t>Da</a:t>
            </a:r>
            <a:r>
              <a:rPr sz="2000" spc="-20" dirty="0" err="1">
                <a:solidFill>
                  <a:srgbClr val="006FC0"/>
                </a:solidFill>
                <a:latin typeface="Times New Roman"/>
                <a:cs typeface="Times New Roman"/>
              </a:rPr>
              <a:t>m</a:t>
            </a:r>
            <a:r>
              <a:rPr sz="2000" dirty="0" err="1">
                <a:solidFill>
                  <a:srgbClr val="006FC0"/>
                </a:solidFill>
                <a:latin typeface="Times New Roman"/>
                <a:cs typeface="Times New Roman"/>
              </a:rPr>
              <a:t>ga</a:t>
            </a:r>
            <a:r>
              <a:rPr sz="2000" dirty="0">
                <a:solidFill>
                  <a:srgbClr val="006FC0"/>
                </a:solidFill>
                <a:latin typeface="Times New Roman"/>
                <a:cs typeface="Times New Roman"/>
              </a:rPr>
              <a:t>  </a:t>
            </a:r>
            <a:r>
              <a:rPr lang="tr-TR" sz="2000" spc="-5" dirty="0">
                <a:solidFill>
                  <a:srgbClr val="006FC0"/>
                </a:solidFill>
                <a:latin typeface="Times New Roman"/>
                <a:cs typeface="Times New Roman"/>
              </a:rPr>
              <a:t>V</a:t>
            </a:r>
            <a:r>
              <a:rPr sz="2000" spc="-5" dirty="0" err="1" smtClean="0">
                <a:solidFill>
                  <a:srgbClr val="006FC0"/>
                </a:solidFill>
                <a:latin typeface="Times New Roman"/>
                <a:cs typeface="Times New Roman"/>
              </a:rPr>
              <a:t>ergisi</a:t>
            </a:r>
            <a:endParaRPr sz="2000" dirty="0">
              <a:latin typeface="Times New Roman"/>
              <a:cs typeface="Times New Roman"/>
            </a:endParaRPr>
          </a:p>
        </p:txBody>
      </p:sp>
      <p:sp>
        <p:nvSpPr>
          <p:cNvPr id="7" name="object 7"/>
          <p:cNvSpPr/>
          <p:nvPr/>
        </p:nvSpPr>
        <p:spPr>
          <a:xfrm>
            <a:off x="685800" y="5257800"/>
            <a:ext cx="1845641" cy="943865"/>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62000" y="5410200"/>
            <a:ext cx="1578610" cy="628377"/>
          </a:xfrm>
          <a:prstGeom prst="rect">
            <a:avLst/>
          </a:prstGeom>
        </p:spPr>
        <p:txBody>
          <a:bodyPr vert="horz" wrap="square" lIns="0" tIns="12700" rIns="0" bIns="0" rtlCol="0">
            <a:spAutoFit/>
          </a:bodyPr>
          <a:lstStyle/>
          <a:p>
            <a:pPr marL="12700" marR="5080" indent="208279">
              <a:lnSpc>
                <a:spcPct val="100000"/>
              </a:lnSpc>
              <a:spcBef>
                <a:spcPts val="100"/>
              </a:spcBef>
            </a:pPr>
            <a:r>
              <a:rPr sz="2000" dirty="0" err="1">
                <a:solidFill>
                  <a:srgbClr val="FF0000"/>
                </a:solidFill>
                <a:latin typeface="Times New Roman"/>
                <a:cs typeface="Times New Roman"/>
              </a:rPr>
              <a:t>Akademik</a:t>
            </a:r>
            <a:r>
              <a:rPr sz="2000" dirty="0">
                <a:solidFill>
                  <a:srgbClr val="FF0000"/>
                </a:solidFill>
                <a:latin typeface="Times New Roman"/>
                <a:cs typeface="Times New Roman"/>
              </a:rPr>
              <a:t>  </a:t>
            </a:r>
            <a:r>
              <a:rPr lang="tr-TR" sz="2000" spc="-114" dirty="0" err="1">
                <a:solidFill>
                  <a:srgbClr val="FF0000"/>
                </a:solidFill>
                <a:latin typeface="Times New Roman"/>
                <a:cs typeface="Times New Roman"/>
              </a:rPr>
              <a:t>T</a:t>
            </a:r>
            <a:r>
              <a:rPr sz="2000" spc="-114" dirty="0" smtClean="0">
                <a:solidFill>
                  <a:srgbClr val="FF0000"/>
                </a:solidFill>
                <a:latin typeface="Times New Roman"/>
                <a:cs typeface="Times New Roman"/>
              </a:rPr>
              <a:t>e</a:t>
            </a:r>
            <a:r>
              <a:rPr lang="tr-TR" sz="2000" spc="-114" dirty="0" smtClean="0">
                <a:solidFill>
                  <a:srgbClr val="FF0000"/>
                </a:solidFill>
                <a:latin typeface="Times New Roman"/>
                <a:cs typeface="Times New Roman"/>
              </a:rPr>
              <a:t>ş</a:t>
            </a:r>
            <a:r>
              <a:rPr sz="2000" spc="-114" dirty="0" err="1" smtClean="0">
                <a:solidFill>
                  <a:srgbClr val="FF0000"/>
                </a:solidFill>
                <a:latin typeface="Times New Roman"/>
                <a:cs typeface="Times New Roman"/>
              </a:rPr>
              <a:t>vik</a:t>
            </a:r>
            <a:r>
              <a:rPr sz="2000" spc="-75" dirty="0" smtClean="0">
                <a:solidFill>
                  <a:srgbClr val="FF0000"/>
                </a:solidFill>
                <a:latin typeface="Times New Roman"/>
                <a:cs typeface="Times New Roman"/>
              </a:rPr>
              <a:t> </a:t>
            </a:r>
            <a:r>
              <a:rPr lang="tr-TR" sz="2000" dirty="0" smtClean="0">
                <a:solidFill>
                  <a:srgbClr val="FF0000"/>
                </a:solidFill>
                <a:latin typeface="Times New Roman"/>
                <a:cs typeface="Times New Roman"/>
              </a:rPr>
              <a:t>Ö</a:t>
            </a:r>
            <a:r>
              <a:rPr sz="2000" dirty="0" err="1" smtClean="0">
                <a:solidFill>
                  <a:srgbClr val="FF0000"/>
                </a:solidFill>
                <a:latin typeface="Times New Roman"/>
                <a:cs typeface="Times New Roman"/>
              </a:rPr>
              <a:t>deneği</a:t>
            </a:r>
            <a:endParaRPr sz="2000" dirty="0">
              <a:latin typeface="Times New Roman"/>
              <a:cs typeface="Times New Roman"/>
            </a:endParaRPr>
          </a:p>
        </p:txBody>
      </p:sp>
      <p:sp>
        <p:nvSpPr>
          <p:cNvPr id="9" name="object 9"/>
          <p:cNvSpPr/>
          <p:nvPr/>
        </p:nvSpPr>
        <p:spPr>
          <a:xfrm>
            <a:off x="2971800" y="5257800"/>
            <a:ext cx="3276599" cy="947038"/>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2971800" y="5105400"/>
            <a:ext cx="3276600" cy="1331134"/>
          </a:xfrm>
          <a:prstGeom prst="rect">
            <a:avLst/>
          </a:prstGeom>
        </p:spPr>
        <p:txBody>
          <a:bodyPr vert="horz" wrap="square" lIns="0" tIns="12700" rIns="0" bIns="0" rtlCol="0">
            <a:spAutoFit/>
          </a:bodyPr>
          <a:lstStyle/>
          <a:p>
            <a:pPr marL="12700" marR="5080" algn="ctr">
              <a:spcBef>
                <a:spcPts val="100"/>
              </a:spcBef>
            </a:pPr>
            <a:endParaRPr lang="tr-TR" sz="1600" b="1" spc="-5" dirty="0" smtClean="0">
              <a:solidFill>
                <a:schemeClr val="accent2">
                  <a:lumMod val="75000"/>
                </a:schemeClr>
              </a:solidFill>
              <a:latin typeface="Times New Roman" panose="02020603050405020304" pitchFamily="18" charset="0"/>
              <a:cs typeface="Times New Roman" panose="02020603050405020304" pitchFamily="18" charset="0"/>
            </a:endParaRPr>
          </a:p>
          <a:p>
            <a:pPr marL="12700" marR="5080" algn="ctr">
              <a:spcBef>
                <a:spcPts val="100"/>
              </a:spcBef>
            </a:pPr>
            <a:r>
              <a:rPr lang="tr-TR" sz="1600" b="1" spc="-5" dirty="0" smtClean="0">
                <a:solidFill>
                  <a:schemeClr val="accent2">
                    <a:lumMod val="75000"/>
                  </a:schemeClr>
                </a:solidFill>
                <a:latin typeface="Times New Roman" panose="02020603050405020304" pitchFamily="18" charset="0"/>
                <a:cs typeface="Times New Roman" panose="02020603050405020304" pitchFamily="18" charset="0"/>
              </a:rPr>
              <a:t>En Yüksek </a:t>
            </a:r>
            <a:r>
              <a:rPr lang="tr-TR" sz="1600" b="1" spc="-10" dirty="0" smtClean="0">
                <a:solidFill>
                  <a:schemeClr val="accent2">
                    <a:lumMod val="75000"/>
                  </a:schemeClr>
                </a:solidFill>
                <a:latin typeface="Times New Roman" panose="02020603050405020304" pitchFamily="18" charset="0"/>
                <a:cs typeface="Times New Roman" panose="02020603050405020304" pitchFamily="18" charset="0"/>
              </a:rPr>
              <a:t>Devlet </a:t>
            </a:r>
            <a:r>
              <a:rPr lang="tr-TR" sz="1600" b="1" spc="-5" dirty="0" smtClean="0">
                <a:solidFill>
                  <a:schemeClr val="accent2">
                    <a:lumMod val="75000"/>
                  </a:schemeClr>
                </a:solidFill>
                <a:latin typeface="Times New Roman" panose="02020603050405020304" pitchFamily="18" charset="0"/>
                <a:cs typeface="Times New Roman" panose="02020603050405020304" pitchFamily="18" charset="0"/>
              </a:rPr>
              <a:t>Memuru Aylığı x </a:t>
            </a: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Akademik unvanlara göre belirlenen oran x (Akademik Teşvik puanı/100)</a:t>
            </a:r>
          </a:p>
          <a:p>
            <a:pPr marL="12700" marR="5080" algn="ctr">
              <a:lnSpc>
                <a:spcPct val="100000"/>
              </a:lnSpc>
              <a:spcBef>
                <a:spcPts val="100"/>
              </a:spcBef>
            </a:pPr>
            <a:endParaRPr sz="2000" dirty="0">
              <a:latin typeface="Times New Roman"/>
              <a:cs typeface="Times New Roman"/>
            </a:endParaRPr>
          </a:p>
        </p:txBody>
      </p:sp>
      <p:sp>
        <p:nvSpPr>
          <p:cNvPr id="11" name="object 11"/>
          <p:cNvSpPr/>
          <p:nvPr/>
        </p:nvSpPr>
        <p:spPr>
          <a:xfrm>
            <a:off x="2590800" y="5410200"/>
            <a:ext cx="304800" cy="577850"/>
          </a:xfrm>
          <a:custGeom>
            <a:avLst/>
            <a:gdLst/>
            <a:ahLst/>
            <a:cxnLst/>
            <a:rect l="l" t="t" r="r" b="b"/>
            <a:pathLst>
              <a:path w="304800" h="577850">
                <a:moveTo>
                  <a:pt x="152400" y="0"/>
                </a:moveTo>
                <a:lnTo>
                  <a:pt x="152400" y="144399"/>
                </a:lnTo>
                <a:lnTo>
                  <a:pt x="0" y="144399"/>
                </a:lnTo>
                <a:lnTo>
                  <a:pt x="0" y="433324"/>
                </a:lnTo>
                <a:lnTo>
                  <a:pt x="152400" y="433324"/>
                </a:lnTo>
                <a:lnTo>
                  <a:pt x="152400" y="577850"/>
                </a:lnTo>
                <a:lnTo>
                  <a:pt x="304800" y="288925"/>
                </a:lnTo>
                <a:lnTo>
                  <a:pt x="1524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2" name="object 12"/>
          <p:cNvSpPr/>
          <p:nvPr/>
        </p:nvSpPr>
        <p:spPr>
          <a:xfrm>
            <a:off x="2590800" y="5398770"/>
            <a:ext cx="304800" cy="577850"/>
          </a:xfrm>
          <a:custGeom>
            <a:avLst/>
            <a:gdLst/>
            <a:ahLst/>
            <a:cxnLst/>
            <a:rect l="l" t="t" r="r" b="b"/>
            <a:pathLst>
              <a:path w="304800" h="577850">
                <a:moveTo>
                  <a:pt x="0" y="144399"/>
                </a:moveTo>
                <a:lnTo>
                  <a:pt x="152400" y="144399"/>
                </a:lnTo>
                <a:lnTo>
                  <a:pt x="152400" y="0"/>
                </a:lnTo>
                <a:lnTo>
                  <a:pt x="304800" y="288925"/>
                </a:lnTo>
                <a:lnTo>
                  <a:pt x="152400" y="577850"/>
                </a:lnTo>
                <a:lnTo>
                  <a:pt x="152400" y="433324"/>
                </a:lnTo>
                <a:lnTo>
                  <a:pt x="0" y="433324"/>
                </a:lnTo>
                <a:lnTo>
                  <a:pt x="0" y="144399"/>
                </a:lnTo>
                <a:close/>
              </a:path>
            </a:pathLst>
          </a:custGeom>
          <a:ln w="25400">
            <a:solidFill>
              <a:srgbClr val="946E00"/>
            </a:solidFill>
          </a:ln>
        </p:spPr>
        <p:txBody>
          <a:bodyPr wrap="square" lIns="0" tIns="0" rIns="0" bIns="0" rtlCol="0"/>
          <a:lstStyle/>
          <a:p>
            <a:endParaRPr/>
          </a:p>
        </p:txBody>
      </p:sp>
      <p:sp>
        <p:nvSpPr>
          <p:cNvPr id="13" name="object 13"/>
          <p:cNvSpPr/>
          <p:nvPr/>
        </p:nvSpPr>
        <p:spPr>
          <a:xfrm>
            <a:off x="6400800" y="5410200"/>
            <a:ext cx="1143000" cy="577850"/>
          </a:xfrm>
          <a:custGeom>
            <a:avLst/>
            <a:gdLst/>
            <a:ahLst/>
            <a:cxnLst/>
            <a:rect l="l" t="t" r="r" b="b"/>
            <a:pathLst>
              <a:path w="1447800" h="577850">
                <a:moveTo>
                  <a:pt x="1158875" y="0"/>
                </a:moveTo>
                <a:lnTo>
                  <a:pt x="1158875" y="144399"/>
                </a:lnTo>
                <a:lnTo>
                  <a:pt x="0" y="144399"/>
                </a:lnTo>
                <a:lnTo>
                  <a:pt x="0" y="433324"/>
                </a:lnTo>
                <a:lnTo>
                  <a:pt x="1158875" y="433324"/>
                </a:lnTo>
                <a:lnTo>
                  <a:pt x="1158875" y="577850"/>
                </a:lnTo>
                <a:lnTo>
                  <a:pt x="1447800" y="288925"/>
                </a:lnTo>
                <a:lnTo>
                  <a:pt x="1158875"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4" name="object 14"/>
          <p:cNvSpPr/>
          <p:nvPr/>
        </p:nvSpPr>
        <p:spPr>
          <a:xfrm>
            <a:off x="6324600" y="5403850"/>
            <a:ext cx="1219200" cy="577850"/>
          </a:xfrm>
          <a:custGeom>
            <a:avLst/>
            <a:gdLst/>
            <a:ahLst/>
            <a:cxnLst/>
            <a:rect l="l" t="t" r="r" b="b"/>
            <a:pathLst>
              <a:path w="1447800" h="577850">
                <a:moveTo>
                  <a:pt x="0" y="144399"/>
                </a:moveTo>
                <a:lnTo>
                  <a:pt x="1158875" y="144399"/>
                </a:lnTo>
                <a:lnTo>
                  <a:pt x="1158875" y="0"/>
                </a:lnTo>
                <a:lnTo>
                  <a:pt x="1447800" y="288925"/>
                </a:lnTo>
                <a:lnTo>
                  <a:pt x="1158875" y="577850"/>
                </a:lnTo>
                <a:lnTo>
                  <a:pt x="1158875" y="433324"/>
                </a:lnTo>
                <a:lnTo>
                  <a:pt x="0" y="433324"/>
                </a:lnTo>
                <a:lnTo>
                  <a:pt x="0" y="144399"/>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5" name="object 15"/>
          <p:cNvSpPr txBox="1"/>
          <p:nvPr/>
        </p:nvSpPr>
        <p:spPr>
          <a:xfrm>
            <a:off x="6324600" y="5562600"/>
            <a:ext cx="1066800" cy="320601"/>
          </a:xfrm>
          <a:prstGeom prst="rect">
            <a:avLst/>
          </a:prstGeom>
        </p:spPr>
        <p:txBody>
          <a:bodyPr vert="horz" wrap="square" lIns="0" tIns="12700" rIns="0" bIns="0" rtlCol="0" anchor="ctr">
            <a:spAutoFit/>
          </a:bodyPr>
          <a:lstStyle/>
          <a:p>
            <a:pPr marL="12700" algn="ctr">
              <a:lnSpc>
                <a:spcPct val="100000"/>
              </a:lnSpc>
              <a:spcBef>
                <a:spcPts val="100"/>
              </a:spcBef>
            </a:pPr>
            <a:r>
              <a:rPr sz="2000" dirty="0">
                <a:solidFill>
                  <a:srgbClr val="FF0000"/>
                </a:solidFill>
                <a:latin typeface="Times New Roman"/>
                <a:cs typeface="Times New Roman"/>
              </a:rPr>
              <a:t>Kesinti</a:t>
            </a:r>
            <a:r>
              <a:rPr sz="2000" spc="-10" dirty="0">
                <a:solidFill>
                  <a:srgbClr val="FF0000"/>
                </a:solidFill>
                <a:latin typeface="Times New Roman"/>
                <a:cs typeface="Times New Roman"/>
              </a:rPr>
              <a:t>l</a:t>
            </a:r>
            <a:r>
              <a:rPr sz="2000" dirty="0">
                <a:solidFill>
                  <a:srgbClr val="FF0000"/>
                </a:solidFill>
                <a:latin typeface="Times New Roman"/>
                <a:cs typeface="Times New Roman"/>
              </a:rPr>
              <a:t>er</a:t>
            </a:r>
            <a:endParaRPr sz="2000" dirty="0">
              <a:latin typeface="Times New Roman"/>
              <a:cs typeface="Times New Roman"/>
            </a:endParaRPr>
          </a:p>
        </p:txBody>
      </p:sp>
      <p:sp>
        <p:nvSpPr>
          <p:cNvPr id="17" name="16 Metin kutusu"/>
          <p:cNvSpPr txBox="1"/>
          <p:nvPr/>
        </p:nvSpPr>
        <p:spPr>
          <a:xfrm>
            <a:off x="7620000" y="58674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18" name="object 5"/>
          <p:cNvSpPr/>
          <p:nvPr/>
        </p:nvSpPr>
        <p:spPr>
          <a:xfrm>
            <a:off x="7543800" y="5715000"/>
            <a:ext cx="1253490" cy="89153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934845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924800" cy="715962"/>
          </a:xfrm>
        </p:spPr>
        <p:txBody>
          <a:bodyPr/>
          <a:lstStyle/>
          <a:p>
            <a:pPr algn="ctr"/>
            <a:r>
              <a:rPr lang="tr-TR" b="1" spc="-5" dirty="0" smtClean="0">
                <a:solidFill>
                  <a:schemeClr val="accent2">
                    <a:lumMod val="50000"/>
                  </a:schemeClr>
                </a:solidFill>
              </a:rPr>
              <a:t>ÖDENEKLER / toplu sözleşme </a:t>
            </a:r>
            <a:r>
              <a:rPr lang="tr-TR" b="1" spc="-5" dirty="0" err="1" smtClean="0">
                <a:solidFill>
                  <a:schemeClr val="accent2">
                    <a:lumMod val="50000"/>
                  </a:schemeClr>
                </a:solidFill>
              </a:rPr>
              <a:t>ikr</a:t>
            </a:r>
            <a:r>
              <a:rPr lang="tr-TR" b="1" spc="-5" dirty="0" smtClean="0">
                <a:solidFill>
                  <a:schemeClr val="accent2">
                    <a:lumMod val="50000"/>
                  </a:schemeClr>
                </a:solidFill>
              </a:rPr>
              <a:t>.</a:t>
            </a:r>
            <a:endParaRPr lang="tr-TR" b="1" dirty="0"/>
          </a:p>
        </p:txBody>
      </p:sp>
      <p:sp>
        <p:nvSpPr>
          <p:cNvPr id="3" name="İçerik Yer Tutucusu 2"/>
          <p:cNvSpPr>
            <a:spLocks noGrp="1"/>
          </p:cNvSpPr>
          <p:nvPr>
            <p:ph sz="quarter" idx="1"/>
          </p:nvPr>
        </p:nvSpPr>
        <p:spPr>
          <a:xfrm>
            <a:off x="457200" y="1600200"/>
            <a:ext cx="8382000" cy="4873752"/>
          </a:xfrm>
        </p:spPr>
        <p:txBody>
          <a:bodyPr>
            <a:normAutofit/>
          </a:bodyPr>
          <a:lstStyle/>
          <a:p>
            <a:pPr marL="0" indent="0" algn="just">
              <a:buNone/>
            </a:pPr>
            <a:r>
              <a:rPr lang="tr-TR" sz="2000" b="1" dirty="0" smtClean="0">
                <a:solidFill>
                  <a:srgbClr val="FF0000"/>
                </a:solidFill>
                <a:latin typeface="Times New Roman" panose="02020603050405020304" pitchFamily="18" charset="0"/>
                <a:cs typeface="Times New Roman" panose="02020603050405020304" pitchFamily="18" charset="0"/>
              </a:rPr>
              <a:t>Toplu Sözleşme İkramiyesi: </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375 </a:t>
            </a:r>
            <a:r>
              <a:rPr lang="tr-TR" sz="2000" dirty="0">
                <a:solidFill>
                  <a:schemeClr val="accent2">
                    <a:lumMod val="75000"/>
                  </a:schemeClr>
                </a:solidFill>
                <a:latin typeface="Times New Roman" panose="02020603050405020304" pitchFamily="18" charset="0"/>
                <a:cs typeface="Times New Roman" panose="02020603050405020304" pitchFamily="18" charset="0"/>
              </a:rPr>
              <a:t>sayılı Kanun Hükmünde </a:t>
            </a:r>
            <a:r>
              <a:rPr lang="tr-TR" sz="2000" b="1" dirty="0">
                <a:solidFill>
                  <a:schemeClr val="accent2">
                    <a:lumMod val="75000"/>
                  </a:schemeClr>
                </a:solidFill>
                <a:latin typeface="Times New Roman" panose="02020603050405020304" pitchFamily="18" charset="0"/>
                <a:cs typeface="Times New Roman" panose="02020603050405020304" pitchFamily="18" charset="0"/>
              </a:rPr>
              <a:t>Kararname</a:t>
            </a:r>
            <a:r>
              <a:rPr lang="tr-TR" sz="2000" dirty="0">
                <a:solidFill>
                  <a:schemeClr val="accent2">
                    <a:lumMod val="75000"/>
                  </a:schemeClr>
                </a:solidFill>
                <a:latin typeface="Times New Roman" panose="02020603050405020304" pitchFamily="18" charset="0"/>
                <a:cs typeface="Times New Roman" panose="02020603050405020304" pitchFamily="18" charset="0"/>
              </a:rPr>
              <a:t> </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4. ek maddesi ve </a:t>
            </a:r>
            <a:r>
              <a:rPr lang="tr-TR" sz="2000" dirty="0">
                <a:solidFill>
                  <a:schemeClr val="accent2">
                    <a:lumMod val="75000"/>
                  </a:schemeClr>
                </a:solidFill>
                <a:latin typeface="Times New Roman" panose="02020603050405020304" pitchFamily="18" charset="0"/>
                <a:cs typeface="Times New Roman" panose="02020603050405020304" pitchFamily="18" charset="0"/>
              </a:rPr>
              <a:t>4688 sayılı Kamu Görevlileri Sendikaları Kanunu hükümleri uyarınca kamu görevlileri </a:t>
            </a:r>
            <a:r>
              <a:rPr lang="tr-TR" sz="2000" b="1" u="sng" dirty="0">
                <a:solidFill>
                  <a:schemeClr val="accent2">
                    <a:lumMod val="75000"/>
                  </a:schemeClr>
                </a:solidFill>
                <a:latin typeface="Times New Roman" panose="02020603050405020304" pitchFamily="18" charset="0"/>
                <a:cs typeface="Times New Roman" panose="02020603050405020304" pitchFamily="18" charset="0"/>
              </a:rPr>
              <a:t>sendikalarına </a:t>
            </a:r>
            <a:r>
              <a:rPr lang="tr-TR" sz="2000" b="1" u="sng" dirty="0" smtClean="0">
                <a:solidFill>
                  <a:schemeClr val="accent2">
                    <a:lumMod val="75000"/>
                  </a:schemeClr>
                </a:solidFill>
                <a:latin typeface="Times New Roman" panose="02020603050405020304" pitchFamily="18" charset="0"/>
                <a:cs typeface="Times New Roman" panose="02020603050405020304" pitchFamily="18" charset="0"/>
              </a:rPr>
              <a:t>üye olup</a:t>
            </a:r>
            <a:r>
              <a:rPr lang="tr-TR" sz="2000" b="1" u="sng" dirty="0">
                <a:solidFill>
                  <a:schemeClr val="accent2">
                    <a:lumMod val="75000"/>
                  </a:schemeClr>
                </a:solidFill>
                <a:latin typeface="Times New Roman" panose="02020603050405020304" pitchFamily="18" charset="0"/>
                <a:cs typeface="Times New Roman" panose="02020603050405020304" pitchFamily="18" charset="0"/>
              </a:rPr>
              <a:t>, aylık veya ücretinden üyelik ödentisi kesilen</a:t>
            </a:r>
            <a:r>
              <a:rPr lang="tr-TR" sz="2000" u="sng" dirty="0">
                <a:solidFill>
                  <a:schemeClr val="accent2">
                    <a:lumMod val="75000"/>
                  </a:schemeClr>
                </a:solidFill>
                <a:latin typeface="Times New Roman" panose="02020603050405020304" pitchFamily="18" charset="0"/>
                <a:cs typeface="Times New Roman" panose="02020603050405020304" pitchFamily="18" charset="0"/>
              </a:rPr>
              <a:t> </a:t>
            </a:r>
            <a:r>
              <a:rPr lang="tr-TR" sz="2000" dirty="0">
                <a:solidFill>
                  <a:schemeClr val="accent2">
                    <a:lumMod val="75000"/>
                  </a:schemeClr>
                </a:solidFill>
                <a:latin typeface="Times New Roman" panose="02020603050405020304" pitchFamily="18" charset="0"/>
                <a:cs typeface="Times New Roman" panose="02020603050405020304" pitchFamily="18" charset="0"/>
              </a:rPr>
              <a:t>kamu görevlilerine </a:t>
            </a:r>
            <a:r>
              <a:rPr lang="tr-TR" sz="2000" b="1" u="sng" dirty="0">
                <a:solidFill>
                  <a:schemeClr val="accent2">
                    <a:lumMod val="75000"/>
                  </a:schemeClr>
                </a:solidFill>
                <a:latin typeface="Times New Roman" panose="02020603050405020304" pitchFamily="18" charset="0"/>
                <a:cs typeface="Times New Roman" panose="02020603050405020304" pitchFamily="18" charset="0"/>
              </a:rPr>
              <a:t>ocak, nisan, temmuz ve ekim</a:t>
            </a:r>
            <a:r>
              <a:rPr lang="tr-TR" sz="2000" b="1" dirty="0">
                <a:solidFill>
                  <a:schemeClr val="accent2">
                    <a:lumMod val="75000"/>
                  </a:schemeClr>
                </a:solidFill>
                <a:latin typeface="Times New Roman" panose="02020603050405020304" pitchFamily="18" charset="0"/>
                <a:cs typeface="Times New Roman" panose="02020603050405020304" pitchFamily="18" charset="0"/>
              </a:rPr>
              <a:t> </a:t>
            </a:r>
            <a:r>
              <a:rPr lang="tr-TR" sz="2000" dirty="0">
                <a:solidFill>
                  <a:schemeClr val="accent2">
                    <a:lumMod val="75000"/>
                  </a:schemeClr>
                </a:solidFill>
                <a:latin typeface="Times New Roman" panose="02020603050405020304" pitchFamily="18" charset="0"/>
                <a:cs typeface="Times New Roman" panose="02020603050405020304" pitchFamily="18" charset="0"/>
              </a:rPr>
              <a:t>aylarında aylık veya ücretleri ile </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birlikte 750 gösterge puanının aylık katsayı ile çarpımı sonucu bulunan tutarda ödenir. </a:t>
            </a:r>
            <a:endParaRPr lang="tr-TR" sz="1600" dirty="0" smtClean="0">
              <a:solidFill>
                <a:schemeClr val="accent2">
                  <a:lumMod val="75000"/>
                </a:schemeClr>
              </a:solidFill>
              <a:latin typeface="Times New Roman" panose="02020603050405020304" pitchFamily="18" charset="0"/>
              <a:cs typeface="Times New Roman" panose="02020603050405020304" pitchFamily="18" charset="0"/>
            </a:endParaRPr>
          </a:p>
          <a:p>
            <a:pPr marL="0" indent="0" algn="just">
              <a:buNone/>
            </a:pP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(Göstergesi 5. dönem toplu sözleme 22. maddesin de 2020 yılında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750</a:t>
            </a:r>
            <a:r>
              <a:rPr lang="tr-TR" sz="1600" dirty="0">
                <a:solidFill>
                  <a:schemeClr val="accent2">
                    <a:lumMod val="75000"/>
                  </a:schemeClr>
                </a:solidFill>
                <a:latin typeface="Times New Roman" panose="02020603050405020304" pitchFamily="18" charset="0"/>
                <a:cs typeface="Times New Roman" panose="02020603050405020304" pitchFamily="18" charset="0"/>
              </a:rPr>
              <a:t>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olarak belirlenmiştir.) </a:t>
            </a:r>
            <a:endParaRPr lang="tr-TR" sz="1600" dirty="0">
              <a:solidFill>
                <a:schemeClr val="accent2">
                  <a:lumMod val="75000"/>
                </a:schemeClr>
              </a:solidFill>
              <a:latin typeface="Times New Roman" panose="02020603050405020304" pitchFamily="18" charset="0"/>
              <a:cs typeface="Times New Roman" panose="02020603050405020304" pitchFamily="18" charset="0"/>
            </a:endParaRPr>
          </a:p>
          <a:p>
            <a:pPr algn="just"/>
            <a:endParaRPr lang="tr-TR" sz="2000" dirty="0">
              <a:solidFill>
                <a:schemeClr val="accent2">
                  <a:lumMod val="75000"/>
                </a:schemeClr>
              </a:solidFill>
              <a:latin typeface="Times New Roman" panose="02020603050405020304" pitchFamily="18" charset="0"/>
              <a:cs typeface="Times New Roman" panose="02020603050405020304" pitchFamily="18" charset="0"/>
            </a:endParaRPr>
          </a:p>
          <a:p>
            <a:endParaRPr lang="tr-TR" sz="2000" dirty="0">
              <a:solidFill>
                <a:schemeClr val="accent2">
                  <a:lumMod val="75000"/>
                </a:schemeClr>
              </a:solidFill>
              <a:latin typeface="Times New Roman" panose="02020603050405020304" pitchFamily="18" charset="0"/>
              <a:cs typeface="Times New Roman" panose="02020603050405020304" pitchFamily="18" charset="0"/>
            </a:endParaRPr>
          </a:p>
          <a:p>
            <a:endParaRPr lang="tr-TR" sz="2000" dirty="0">
              <a:solidFill>
                <a:schemeClr val="accent2">
                  <a:lumMod val="75000"/>
                </a:schemeClr>
              </a:solidFill>
              <a:latin typeface="Times New Roman" panose="02020603050405020304" pitchFamily="18" charset="0"/>
              <a:cs typeface="Times New Roman" panose="02020603050405020304" pitchFamily="18" charset="0"/>
            </a:endParaRPr>
          </a:p>
          <a:p>
            <a:endParaRPr lang="tr-TR" sz="20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object 7"/>
          <p:cNvSpPr/>
          <p:nvPr/>
        </p:nvSpPr>
        <p:spPr>
          <a:xfrm>
            <a:off x="609600" y="5257800"/>
            <a:ext cx="1845641" cy="943865"/>
          </a:xfrm>
          <a:prstGeom prst="rect">
            <a:avLst/>
          </a:prstGeom>
          <a:blipFill>
            <a:blip r:embed="rId2" cstate="print"/>
            <a:stretch>
              <a:fillRect/>
            </a:stretch>
          </a:blipFill>
        </p:spPr>
        <p:txBody>
          <a:bodyPr wrap="square" lIns="0" tIns="0" rIns="0" bIns="0" rtlCol="0" anchor="ctr"/>
          <a:lstStyle/>
          <a:p>
            <a:pPr algn="ctr"/>
            <a:r>
              <a:rPr lang="tr-TR" sz="2000" dirty="0" smtClean="0">
                <a:solidFill>
                  <a:srgbClr val="FF0000"/>
                </a:solidFill>
                <a:latin typeface="Times New Roman" pitchFamily="18" charset="0"/>
                <a:cs typeface="Times New Roman" pitchFamily="18" charset="0"/>
              </a:rPr>
              <a:t>Toplu Sözleşme İkramiyesi</a:t>
            </a:r>
            <a:endParaRPr sz="2000" dirty="0">
              <a:solidFill>
                <a:srgbClr val="FF0000"/>
              </a:solidFill>
              <a:latin typeface="Times New Roman" pitchFamily="18" charset="0"/>
              <a:cs typeface="Times New Roman" pitchFamily="18" charset="0"/>
            </a:endParaRPr>
          </a:p>
        </p:txBody>
      </p:sp>
      <p:sp>
        <p:nvSpPr>
          <p:cNvPr id="5" name="object 12"/>
          <p:cNvSpPr/>
          <p:nvPr/>
        </p:nvSpPr>
        <p:spPr>
          <a:xfrm>
            <a:off x="2590800" y="5410200"/>
            <a:ext cx="304800" cy="577850"/>
          </a:xfrm>
          <a:custGeom>
            <a:avLst/>
            <a:gdLst/>
            <a:ahLst/>
            <a:cxnLst/>
            <a:rect l="l" t="t" r="r" b="b"/>
            <a:pathLst>
              <a:path w="304800" h="577850">
                <a:moveTo>
                  <a:pt x="0" y="144399"/>
                </a:moveTo>
                <a:lnTo>
                  <a:pt x="152400" y="144399"/>
                </a:lnTo>
                <a:lnTo>
                  <a:pt x="152400" y="0"/>
                </a:lnTo>
                <a:lnTo>
                  <a:pt x="304800" y="288925"/>
                </a:lnTo>
                <a:lnTo>
                  <a:pt x="152400" y="577850"/>
                </a:lnTo>
                <a:lnTo>
                  <a:pt x="152400" y="433324"/>
                </a:lnTo>
                <a:lnTo>
                  <a:pt x="0" y="433324"/>
                </a:lnTo>
                <a:lnTo>
                  <a:pt x="0" y="144399"/>
                </a:lnTo>
                <a:close/>
              </a:path>
            </a:pathLst>
          </a:custGeom>
          <a:ln w="25400">
            <a:solidFill>
              <a:srgbClr val="946E00"/>
            </a:solidFill>
          </a:ln>
        </p:spPr>
        <p:txBody>
          <a:bodyPr wrap="square" lIns="0" tIns="0" rIns="0" bIns="0" rtlCol="0"/>
          <a:lstStyle/>
          <a:p>
            <a:endParaRPr/>
          </a:p>
        </p:txBody>
      </p:sp>
      <p:sp>
        <p:nvSpPr>
          <p:cNvPr id="6" name="object 9"/>
          <p:cNvSpPr/>
          <p:nvPr/>
        </p:nvSpPr>
        <p:spPr>
          <a:xfrm>
            <a:off x="2971800" y="5257800"/>
            <a:ext cx="3429000" cy="947038"/>
          </a:xfrm>
          <a:prstGeom prst="rect">
            <a:avLst/>
          </a:prstGeom>
          <a:blipFill>
            <a:blip r:embed="rId3" cstate="print"/>
            <a:stretch>
              <a:fillRect/>
            </a:stretch>
          </a:blipFill>
        </p:spPr>
        <p:txBody>
          <a:bodyPr wrap="square" lIns="0" tIns="0" rIns="0" bIns="0" rtlCol="0" anchor="ctr"/>
          <a:lstStyle/>
          <a:p>
            <a:pPr marL="12700" algn="ctr">
              <a:lnSpc>
                <a:spcPct val="100000"/>
              </a:lnSpc>
              <a:spcBef>
                <a:spcPts val="105"/>
              </a:spcBef>
            </a:pPr>
            <a:r>
              <a:rPr lang="tr-TR" spc="-5" dirty="0" smtClean="0">
                <a:solidFill>
                  <a:srgbClr val="006FC0"/>
                </a:solidFill>
                <a:latin typeface="Times New Roman"/>
                <a:cs typeface="Times New Roman"/>
              </a:rPr>
              <a:t>Toplu sözleşme ikramiye göstergesi </a:t>
            </a:r>
            <a:r>
              <a:rPr lang="tr-TR" dirty="0">
                <a:solidFill>
                  <a:srgbClr val="006FC0"/>
                </a:solidFill>
                <a:latin typeface="Times New Roman"/>
                <a:cs typeface="Times New Roman"/>
              </a:rPr>
              <a:t>x </a:t>
            </a:r>
            <a:r>
              <a:rPr lang="tr-TR" spc="-40" dirty="0">
                <a:solidFill>
                  <a:srgbClr val="006FC0"/>
                </a:solidFill>
                <a:latin typeface="Times New Roman"/>
                <a:cs typeface="Times New Roman"/>
              </a:rPr>
              <a:t>Aylık</a:t>
            </a:r>
            <a:r>
              <a:rPr lang="tr-TR" spc="-204" dirty="0">
                <a:solidFill>
                  <a:srgbClr val="006FC0"/>
                </a:solidFill>
                <a:latin typeface="Times New Roman"/>
                <a:cs typeface="Times New Roman"/>
              </a:rPr>
              <a:t> </a:t>
            </a:r>
            <a:r>
              <a:rPr lang="tr-TR" spc="-5" dirty="0">
                <a:solidFill>
                  <a:srgbClr val="006FC0"/>
                </a:solidFill>
                <a:latin typeface="Times New Roman"/>
                <a:cs typeface="Times New Roman"/>
              </a:rPr>
              <a:t>katsayısı</a:t>
            </a:r>
            <a:endParaRPr lang="tr-TR" dirty="0">
              <a:latin typeface="Times New Roman"/>
              <a:cs typeface="Times New Roman"/>
            </a:endParaRPr>
          </a:p>
        </p:txBody>
      </p:sp>
      <p:sp>
        <p:nvSpPr>
          <p:cNvPr id="7" name="object 13"/>
          <p:cNvSpPr/>
          <p:nvPr/>
        </p:nvSpPr>
        <p:spPr>
          <a:xfrm>
            <a:off x="6477000" y="5410200"/>
            <a:ext cx="1066800" cy="577850"/>
          </a:xfrm>
          <a:custGeom>
            <a:avLst/>
            <a:gdLst/>
            <a:ahLst/>
            <a:cxnLst/>
            <a:rect l="l" t="t" r="r" b="b"/>
            <a:pathLst>
              <a:path w="1447800" h="577850">
                <a:moveTo>
                  <a:pt x="1158875" y="0"/>
                </a:moveTo>
                <a:lnTo>
                  <a:pt x="1158875" y="144399"/>
                </a:lnTo>
                <a:lnTo>
                  <a:pt x="0" y="144399"/>
                </a:lnTo>
                <a:lnTo>
                  <a:pt x="0" y="433324"/>
                </a:lnTo>
                <a:lnTo>
                  <a:pt x="1158875" y="433324"/>
                </a:lnTo>
                <a:lnTo>
                  <a:pt x="1158875" y="577850"/>
                </a:lnTo>
                <a:lnTo>
                  <a:pt x="1447800" y="288925"/>
                </a:lnTo>
                <a:lnTo>
                  <a:pt x="1158875" y="0"/>
                </a:lnTo>
                <a:close/>
              </a:path>
            </a:pathLst>
          </a:custGeom>
          <a:solidFill>
            <a:srgbClr val="CCFFCC"/>
          </a:solidFill>
        </p:spPr>
        <p:txBody>
          <a:bodyPr wrap="square" lIns="0" tIns="0" rIns="0" bIns="0" rtlCol="0"/>
          <a:lstStyle/>
          <a:p>
            <a:endParaRPr/>
          </a:p>
        </p:txBody>
      </p:sp>
      <p:sp>
        <p:nvSpPr>
          <p:cNvPr id="8" name="object 5"/>
          <p:cNvSpPr/>
          <p:nvPr/>
        </p:nvSpPr>
        <p:spPr>
          <a:xfrm>
            <a:off x="7543800" y="4876800"/>
            <a:ext cx="1253490" cy="891539"/>
          </a:xfrm>
          <a:prstGeom prst="rect">
            <a:avLst/>
          </a:prstGeom>
          <a:blipFill>
            <a:blip r:embed="rId4" cstate="print"/>
            <a:stretch>
              <a:fillRect/>
            </a:stretch>
          </a:blipFill>
        </p:spPr>
        <p:txBody>
          <a:bodyPr wrap="square" lIns="0" tIns="0" rIns="0" bIns="0" rtlCol="0"/>
          <a:lstStyle/>
          <a:p>
            <a:endParaRPr dirty="0"/>
          </a:p>
        </p:txBody>
      </p:sp>
      <p:sp>
        <p:nvSpPr>
          <p:cNvPr id="10" name="object 14"/>
          <p:cNvSpPr/>
          <p:nvPr/>
        </p:nvSpPr>
        <p:spPr>
          <a:xfrm>
            <a:off x="6477000" y="5410200"/>
            <a:ext cx="1066800" cy="654050"/>
          </a:xfrm>
          <a:custGeom>
            <a:avLst/>
            <a:gdLst/>
            <a:ahLst/>
            <a:cxnLst/>
            <a:rect l="l" t="t" r="r" b="b"/>
            <a:pathLst>
              <a:path w="1447800" h="577850">
                <a:moveTo>
                  <a:pt x="0" y="144399"/>
                </a:moveTo>
                <a:lnTo>
                  <a:pt x="1158875" y="144399"/>
                </a:lnTo>
                <a:lnTo>
                  <a:pt x="1158875" y="0"/>
                </a:lnTo>
                <a:lnTo>
                  <a:pt x="1447800" y="288925"/>
                </a:lnTo>
                <a:lnTo>
                  <a:pt x="1158875" y="577850"/>
                </a:lnTo>
                <a:lnTo>
                  <a:pt x="1158875" y="433324"/>
                </a:lnTo>
                <a:lnTo>
                  <a:pt x="0" y="433324"/>
                </a:lnTo>
                <a:lnTo>
                  <a:pt x="0" y="144399"/>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nchor="ctr"/>
          <a:lstStyle/>
          <a:p>
            <a:pPr algn="ctr"/>
            <a:r>
              <a:rPr lang="tr-TR" dirty="0" smtClean="0">
                <a:solidFill>
                  <a:srgbClr val="FF0000"/>
                </a:solidFill>
                <a:latin typeface="Times New Roman" pitchFamily="18" charset="0"/>
                <a:cs typeface="Times New Roman" pitchFamily="18" charset="0"/>
              </a:rPr>
              <a:t>kesintiler</a:t>
            </a:r>
            <a:endParaRPr lang="tr-TR" dirty="0">
              <a:solidFill>
                <a:srgbClr val="FF0000"/>
              </a:solidFill>
              <a:latin typeface="Times New Roman" pitchFamily="18" charset="0"/>
              <a:cs typeface="Times New Roman" pitchFamily="18" charset="0"/>
            </a:endParaRPr>
          </a:p>
        </p:txBody>
      </p:sp>
      <p:sp>
        <p:nvSpPr>
          <p:cNvPr id="11" name="object 11"/>
          <p:cNvSpPr/>
          <p:nvPr/>
        </p:nvSpPr>
        <p:spPr>
          <a:xfrm>
            <a:off x="2590800" y="5414644"/>
            <a:ext cx="304800" cy="577850"/>
          </a:xfrm>
          <a:custGeom>
            <a:avLst/>
            <a:gdLst/>
            <a:ahLst/>
            <a:cxnLst/>
            <a:rect l="l" t="t" r="r" b="b"/>
            <a:pathLst>
              <a:path w="304800" h="577850">
                <a:moveTo>
                  <a:pt x="152400" y="0"/>
                </a:moveTo>
                <a:lnTo>
                  <a:pt x="152400" y="144399"/>
                </a:lnTo>
                <a:lnTo>
                  <a:pt x="0" y="144399"/>
                </a:lnTo>
                <a:lnTo>
                  <a:pt x="0" y="433324"/>
                </a:lnTo>
                <a:lnTo>
                  <a:pt x="152400" y="433324"/>
                </a:lnTo>
                <a:lnTo>
                  <a:pt x="152400" y="577850"/>
                </a:lnTo>
                <a:lnTo>
                  <a:pt x="304800" y="288925"/>
                </a:lnTo>
                <a:lnTo>
                  <a:pt x="1524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2" name="Metin kutusu 11"/>
          <p:cNvSpPr txBox="1"/>
          <p:nvPr/>
        </p:nvSpPr>
        <p:spPr>
          <a:xfrm>
            <a:off x="7772400" y="5105400"/>
            <a:ext cx="914399" cy="646331"/>
          </a:xfrm>
          <a:prstGeom prst="rect">
            <a:avLst/>
          </a:prstGeom>
          <a:noFill/>
        </p:spPr>
        <p:txBody>
          <a:bodyPr wrap="square" rtlCol="0">
            <a:spAutoFit/>
          </a:bodyPr>
          <a:lstStyle/>
          <a:p>
            <a:r>
              <a:rPr lang="tr-TR" dirty="0" smtClean="0">
                <a:solidFill>
                  <a:schemeClr val="accent2">
                    <a:lumMod val="75000"/>
                  </a:schemeClr>
                </a:solidFill>
                <a:latin typeface="Times New Roman" panose="02020603050405020304" pitchFamily="18" charset="0"/>
                <a:cs typeface="Times New Roman" panose="02020603050405020304" pitchFamily="18" charset="0"/>
              </a:rPr>
              <a:t>Damga Vergisi</a:t>
            </a:r>
            <a:endParaRPr lang="tr-TR"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3" name="12 Metin kutusu"/>
          <p:cNvSpPr txBox="1"/>
          <p:nvPr/>
        </p:nvSpPr>
        <p:spPr>
          <a:xfrm>
            <a:off x="7543800" y="5943600"/>
            <a:ext cx="1143000" cy="646331"/>
          </a:xfrm>
          <a:prstGeom prst="rect">
            <a:avLst/>
          </a:prstGeom>
          <a:noFill/>
        </p:spPr>
        <p:txBody>
          <a:bodyPr wrap="square" rtlCol="0">
            <a:spAutoFit/>
          </a:bodyPr>
          <a:lstStyle/>
          <a:p>
            <a:r>
              <a:rPr lang="tr-TR" dirty="0" smtClean="0">
                <a:solidFill>
                  <a:schemeClr val="accent2">
                    <a:lumMod val="75000"/>
                  </a:schemeClr>
                </a:solidFill>
              </a:rPr>
              <a:t>Sendika Kesintisi</a:t>
            </a:r>
            <a:endParaRPr lang="tr-TR" dirty="0">
              <a:solidFill>
                <a:schemeClr val="accent2">
                  <a:lumMod val="75000"/>
                </a:schemeClr>
              </a:solidFill>
            </a:endParaRPr>
          </a:p>
        </p:txBody>
      </p:sp>
      <p:sp>
        <p:nvSpPr>
          <p:cNvPr id="14" name="object 5"/>
          <p:cNvSpPr/>
          <p:nvPr/>
        </p:nvSpPr>
        <p:spPr>
          <a:xfrm>
            <a:off x="7543800" y="5791200"/>
            <a:ext cx="1253490" cy="891539"/>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256583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15962"/>
          </a:xfrm>
        </p:spPr>
        <p:txBody>
          <a:bodyPr>
            <a:normAutofit/>
          </a:bodyPr>
          <a:lstStyle/>
          <a:p>
            <a:pPr algn="ctr"/>
            <a:r>
              <a:rPr lang="tr-TR" b="1" dirty="0" smtClean="0">
                <a:solidFill>
                  <a:schemeClr val="accent2">
                    <a:lumMod val="50000"/>
                  </a:schemeClr>
                </a:solidFill>
              </a:rPr>
              <a:t>GENEL BİLGİ / </a:t>
            </a:r>
            <a:r>
              <a:rPr lang="tr-TR" b="1" dirty="0" err="1" smtClean="0">
                <a:solidFill>
                  <a:schemeClr val="accent2">
                    <a:lumMod val="50000"/>
                  </a:schemeClr>
                </a:solidFill>
              </a:rPr>
              <a:t>sgk</a:t>
            </a:r>
            <a:endParaRPr lang="tr-TR" dirty="0">
              <a:solidFill>
                <a:schemeClr val="accent2">
                  <a:lumMod val="50000"/>
                </a:schemeClr>
              </a:solidFill>
            </a:endParaRPr>
          </a:p>
        </p:txBody>
      </p:sp>
      <p:sp>
        <p:nvSpPr>
          <p:cNvPr id="3" name="İçerik Yer Tutucusu 2"/>
          <p:cNvSpPr>
            <a:spLocks noGrp="1"/>
          </p:cNvSpPr>
          <p:nvPr>
            <p:ph sz="quarter" idx="1"/>
          </p:nvPr>
        </p:nvSpPr>
        <p:spPr>
          <a:xfrm>
            <a:off x="457200" y="990600"/>
            <a:ext cx="8001000" cy="5483352"/>
          </a:xfrm>
        </p:spPr>
        <p:txBody>
          <a:bodyPr>
            <a:normAutofit/>
          </a:bodyPr>
          <a:lstStyle/>
          <a:p>
            <a:pPr marL="0" indent="0" algn="just">
              <a:buNone/>
            </a:pPr>
            <a:r>
              <a:rPr lang="tr-TR" sz="2000" dirty="0">
                <a:solidFill>
                  <a:schemeClr val="accent2">
                    <a:lumMod val="75000"/>
                  </a:schemeClr>
                </a:solidFill>
                <a:latin typeface="Times New Roman" panose="02020603050405020304" pitchFamily="18" charset="0"/>
                <a:cs typeface="Times New Roman" panose="02020603050405020304" pitchFamily="18" charset="0"/>
              </a:rPr>
              <a:t>Mevcut kuruluş biçimine bakılmaksızın, Devlet ve diğer kamu tüzel kişiliklerince genel idare esaslarına göre yürütülen asli ve sürekli kamu hizmetlerini ifa ile görevlendirilenler, </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5510 sayılı kanunun uygulanmasında </a:t>
            </a:r>
            <a:r>
              <a:rPr lang="tr-TR" sz="2000" dirty="0">
                <a:solidFill>
                  <a:schemeClr val="accent2">
                    <a:lumMod val="75000"/>
                  </a:schemeClr>
                </a:solidFill>
                <a:latin typeface="Times New Roman" panose="02020603050405020304" pitchFamily="18" charset="0"/>
                <a:cs typeface="Times New Roman" panose="02020603050405020304" pitchFamily="18" charset="0"/>
              </a:rPr>
              <a:t>memur </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sayılır. </a:t>
            </a:r>
          </a:p>
          <a:p>
            <a:pPr marL="0" indent="0" algn="just">
              <a:buNone/>
            </a:pP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Yukarıdaki </a:t>
            </a:r>
            <a:r>
              <a:rPr lang="tr-TR" sz="2000" dirty="0">
                <a:solidFill>
                  <a:schemeClr val="accent2">
                    <a:lumMod val="75000"/>
                  </a:schemeClr>
                </a:solidFill>
                <a:latin typeface="Times New Roman" panose="02020603050405020304" pitchFamily="18" charset="0"/>
                <a:cs typeface="Times New Roman" panose="02020603050405020304" pitchFamily="18" charset="0"/>
              </a:rPr>
              <a:t>tanımlananlar dışındaki kurumlarda genel politika tespiti, araştırma, planlama, programlama, yönetim ve denetim gibi işlerde görevli ve yetkili olanlar da memur </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sayılırlar. (657 </a:t>
            </a:r>
            <a:r>
              <a:rPr lang="tr-TR" sz="2000" dirty="0" err="1" smtClean="0">
                <a:solidFill>
                  <a:schemeClr val="accent2">
                    <a:lumMod val="75000"/>
                  </a:schemeClr>
                </a:solidFill>
                <a:latin typeface="Times New Roman" panose="02020603050405020304" pitchFamily="18" charset="0"/>
                <a:cs typeface="Times New Roman" panose="02020603050405020304" pitchFamily="18" charset="0"/>
              </a:rPr>
              <a:t>sk</a:t>
            </a:r>
            <a:r>
              <a:rPr lang="tr-TR" sz="2000" dirty="0" smtClean="0">
                <a:solidFill>
                  <a:schemeClr val="accent2">
                    <a:lumMod val="75000"/>
                  </a:schemeClr>
                </a:solidFill>
                <a:latin typeface="Times New Roman" panose="02020603050405020304" pitchFamily="18" charset="0"/>
                <a:cs typeface="Times New Roman" panose="02020603050405020304" pitchFamily="18" charset="0"/>
              </a:rPr>
              <a:t> 4/a bendi) Bunlar 5510 sayılı kanuna göre 4/c  sigortalısı sayılır.</a:t>
            </a:r>
          </a:p>
          <a:p>
            <a:pPr marL="0" indent="0" algn="just">
              <a:buNone/>
            </a:pPr>
            <a:r>
              <a:rPr lang="tr-TR" sz="2000" b="1" u="sng" dirty="0" smtClean="0">
                <a:solidFill>
                  <a:schemeClr val="accent2">
                    <a:lumMod val="75000"/>
                  </a:schemeClr>
                </a:solidFill>
                <a:latin typeface="Times New Roman" panose="02020603050405020304" pitchFamily="18" charset="0"/>
                <a:cs typeface="Times New Roman" panose="02020603050405020304" pitchFamily="18" charset="0"/>
              </a:rPr>
              <a:t>5510 SK göre 4/c sigortalısı olanlar ise;</a:t>
            </a:r>
          </a:p>
          <a:p>
            <a:pPr algn="just">
              <a:buFont typeface="Wingdings" panose="05000000000000000000" pitchFamily="2" charset="2"/>
              <a:buChar char="Ø"/>
            </a:pPr>
            <a:r>
              <a:rPr lang="tr-TR" sz="2000" b="1" dirty="0">
                <a:solidFill>
                  <a:schemeClr val="accent2">
                    <a:lumMod val="75000"/>
                  </a:schemeClr>
                </a:solidFill>
                <a:latin typeface="Times New Roman" panose="02020603050405020304" pitchFamily="18" charset="0"/>
                <a:cs typeface="Times New Roman" panose="02020603050405020304" pitchFamily="18" charset="0"/>
              </a:rPr>
              <a:t>5510 sayılı Kanunun geçici 4. maddesi uyarınca haklarında 5434 sayılı Kanun </a:t>
            </a:r>
            <a:r>
              <a:rPr lang="tr-TR" sz="2000" b="1" dirty="0" smtClean="0">
                <a:solidFill>
                  <a:schemeClr val="accent2">
                    <a:lumMod val="75000"/>
                  </a:schemeClr>
                </a:solidFill>
                <a:latin typeface="Times New Roman" panose="02020603050405020304" pitchFamily="18" charset="0"/>
                <a:cs typeface="Times New Roman" panose="02020603050405020304" pitchFamily="18" charset="0"/>
              </a:rPr>
              <a:t>hükümleri uygulanır.(15/10/2008 tarihinden önce memur olanlar.)</a:t>
            </a:r>
          </a:p>
          <a:p>
            <a:pPr marL="365760" lvl="1" indent="0" algn="just">
              <a:buNone/>
            </a:pPr>
            <a:r>
              <a:rPr lang="tr-TR" sz="18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800" b="1" u="sng" dirty="0">
                <a:solidFill>
                  <a:schemeClr val="accent2">
                    <a:lumMod val="75000"/>
                  </a:schemeClr>
                </a:solidFill>
                <a:latin typeface="Times New Roman" panose="02020603050405020304" pitchFamily="18" charset="0"/>
                <a:cs typeface="Times New Roman" panose="02020603050405020304" pitchFamily="18" charset="0"/>
              </a:rPr>
              <a:t>sigortalılık başlangıçları</a:t>
            </a:r>
            <a:r>
              <a:rPr lang="tr-TR" sz="1800" dirty="0">
                <a:solidFill>
                  <a:schemeClr val="accent2">
                    <a:lumMod val="75000"/>
                  </a:schemeClr>
                </a:solidFill>
                <a:latin typeface="Times New Roman" panose="02020603050405020304" pitchFamily="18" charset="0"/>
                <a:cs typeface="Times New Roman" panose="02020603050405020304" pitchFamily="18" charset="0"/>
              </a:rPr>
              <a:t> kamu idaresinde </a:t>
            </a:r>
            <a:r>
              <a:rPr lang="tr-TR" sz="1800" b="1" u="sng" dirty="0">
                <a:solidFill>
                  <a:schemeClr val="accent2">
                    <a:lumMod val="75000"/>
                  </a:schemeClr>
                </a:solidFill>
                <a:latin typeface="Times New Roman" panose="02020603050405020304" pitchFamily="18" charset="0"/>
                <a:cs typeface="Times New Roman" panose="02020603050405020304" pitchFamily="18" charset="0"/>
              </a:rPr>
              <a:t>göreve başladıkları tarih </a:t>
            </a:r>
            <a:r>
              <a:rPr lang="tr-TR" sz="1800" dirty="0">
                <a:solidFill>
                  <a:schemeClr val="accent2">
                    <a:lumMod val="75000"/>
                  </a:schemeClr>
                </a:solidFill>
                <a:latin typeface="Times New Roman" panose="02020603050405020304" pitchFamily="18" charset="0"/>
                <a:cs typeface="Times New Roman" panose="02020603050405020304" pitchFamily="18" charset="0"/>
              </a:rPr>
              <a:t>olmakla birlikte, </a:t>
            </a:r>
            <a:r>
              <a:rPr lang="tr-TR" sz="1800" b="1" u="sng" dirty="0" smtClean="0">
                <a:solidFill>
                  <a:schemeClr val="accent2">
                    <a:lumMod val="75000"/>
                  </a:schemeClr>
                </a:solidFill>
                <a:latin typeface="Times New Roman" panose="02020603050405020304" pitchFamily="18" charset="0"/>
                <a:cs typeface="Times New Roman" panose="02020603050405020304" pitchFamily="18" charset="0"/>
              </a:rPr>
              <a:t>Hizmet başlangıcı tarihi </a:t>
            </a:r>
            <a:r>
              <a:rPr lang="tr-TR" sz="1800" dirty="0" smtClean="0">
                <a:solidFill>
                  <a:schemeClr val="accent2">
                    <a:lumMod val="75000"/>
                  </a:schemeClr>
                </a:solidFill>
                <a:latin typeface="Times New Roman" panose="02020603050405020304" pitchFamily="18" charset="0"/>
                <a:cs typeface="Times New Roman" panose="02020603050405020304" pitchFamily="18" charset="0"/>
              </a:rPr>
              <a:t>(kesenekleri takip eden aybaşında başladığından) </a:t>
            </a:r>
            <a:r>
              <a:rPr lang="tr-TR" sz="1800" b="1" u="sng" dirty="0" smtClean="0">
                <a:solidFill>
                  <a:schemeClr val="accent2">
                    <a:lumMod val="75000"/>
                  </a:schemeClr>
                </a:solidFill>
                <a:latin typeface="Times New Roman" panose="02020603050405020304" pitchFamily="18" charset="0"/>
                <a:cs typeface="Times New Roman" panose="02020603050405020304" pitchFamily="18" charset="0"/>
              </a:rPr>
              <a:t>takip eden aybaşından başlar.</a:t>
            </a:r>
          </a:p>
          <a:p>
            <a:pPr marL="365760" lvl="1" indent="0" algn="just">
              <a:buNone/>
            </a:pPr>
            <a:endParaRPr lang="tr-TR" sz="1800" b="1" u="sng" dirty="0">
              <a:solidFill>
                <a:schemeClr val="accent2">
                  <a:lumMod val="75000"/>
                </a:schemeClr>
              </a:solidFill>
              <a:latin typeface="Times New Roman" panose="02020603050405020304" pitchFamily="18" charset="0"/>
              <a:cs typeface="Times New Roman" panose="02020603050405020304" pitchFamily="18" charset="0"/>
            </a:endParaRPr>
          </a:p>
          <a:p>
            <a:pPr marL="365760" lvl="1" indent="0" algn="just">
              <a:buNone/>
            </a:pPr>
            <a:endParaRPr lang="tr-TR" sz="1700" b="1" u="sng" dirty="0" smtClean="0">
              <a:solidFill>
                <a:schemeClr val="accent2">
                  <a:lumMod val="75000"/>
                </a:schemeClr>
              </a:solidFill>
              <a:latin typeface="Times New Roman" panose="02020603050405020304" pitchFamily="18" charset="0"/>
              <a:cs typeface="Times New Roman" panose="02020603050405020304" pitchFamily="18" charset="0"/>
            </a:endParaRPr>
          </a:p>
          <a:p>
            <a:pPr marL="0" indent="0" algn="just">
              <a:buNone/>
            </a:pPr>
            <a:endParaRPr lang="tr-TR" sz="2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31142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nvPr>
        </p:nvGraphicFramePr>
        <p:xfrm>
          <a:off x="457200" y="304800"/>
          <a:ext cx="8153400" cy="6324604"/>
        </p:xfrm>
        <a:graphic>
          <a:graphicData uri="http://schemas.openxmlformats.org/drawingml/2006/table">
            <a:tbl>
              <a:tblPr/>
              <a:tblGrid>
                <a:gridCol w="455773"/>
                <a:gridCol w="1576213"/>
                <a:gridCol w="706651"/>
                <a:gridCol w="764646"/>
                <a:gridCol w="847864"/>
                <a:gridCol w="655820"/>
                <a:gridCol w="537196"/>
                <a:gridCol w="613938"/>
                <a:gridCol w="613938"/>
                <a:gridCol w="613938"/>
                <a:gridCol w="767423"/>
              </a:tblGrid>
              <a:tr h="287981">
                <a:tc gridSpan="11">
                  <a:txBody>
                    <a:bodyPr/>
                    <a:lstStyle/>
                    <a:p>
                      <a:pPr algn="ctr" fontAlgn="ctr"/>
                      <a:r>
                        <a:rPr lang="tr-TR" sz="1800" b="1" i="0" u="none" strike="noStrike" dirty="0" smtClean="0">
                          <a:solidFill>
                            <a:srgbClr val="FFFF00"/>
                          </a:solidFill>
                          <a:latin typeface="Arial"/>
                        </a:rPr>
                        <a:t>AKADEMİK PERSONELİN </a:t>
                      </a:r>
                      <a:r>
                        <a:rPr lang="tr-TR" sz="1800" b="1" i="0" u="none" strike="noStrike" dirty="0">
                          <a:solidFill>
                            <a:srgbClr val="FFFF00"/>
                          </a:solidFill>
                          <a:latin typeface="Arial"/>
                        </a:rPr>
                        <a:t>ÖDENEK </a:t>
                      </a:r>
                      <a:r>
                        <a:rPr lang="tr-TR" sz="1800" b="1" i="0" u="none" strike="noStrike" dirty="0" smtClean="0">
                          <a:solidFill>
                            <a:srgbClr val="FFFF00"/>
                          </a:solidFill>
                          <a:latin typeface="Arial"/>
                        </a:rPr>
                        <a:t>LER- TAZMİNATLAR</a:t>
                      </a:r>
                      <a:r>
                        <a:rPr lang="tr-TR" sz="1800" b="1" i="0" u="none" strike="noStrike" baseline="0" dirty="0" smtClean="0">
                          <a:solidFill>
                            <a:srgbClr val="FFFF00"/>
                          </a:solidFill>
                          <a:latin typeface="Arial"/>
                        </a:rPr>
                        <a:t> TABLOSU</a:t>
                      </a:r>
                      <a:endParaRPr lang="tr-TR" sz="1800" b="1" i="0" u="none" strike="noStrike" dirty="0">
                        <a:solidFill>
                          <a:srgbClr val="FFFF00"/>
                        </a:solidFill>
                        <a:latin typeface="Arial"/>
                      </a:endParaRPr>
                    </a:p>
                  </a:txBody>
                  <a:tcPr marL="0" marR="0" marT="0" marB="0" anchor="ctr">
                    <a:lnL>
                      <a:noFill/>
                    </a:lnL>
                    <a:lnR>
                      <a:noFill/>
                    </a:lnR>
                    <a:lnT>
                      <a:noFill/>
                    </a:lnT>
                    <a:lnB>
                      <a:noFill/>
                    </a:lnB>
                    <a:solidFill>
                      <a:schemeClr val="accent2">
                        <a:lumMod val="50000"/>
                      </a:schemeClr>
                    </a:solidFill>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20684">
                <a:tc>
                  <a:txBody>
                    <a:bodyPr/>
                    <a:lstStyle/>
                    <a:p>
                      <a:pPr algn="l" fontAlgn="ctr"/>
                      <a:endParaRPr lang="tr-TR" sz="800" b="0" i="0" u="none" strike="noStrike">
                        <a:latin typeface="Arial"/>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ctr"/>
                      <a:endParaRPr lang="tr-TR" sz="800" b="0" i="0" u="none" strike="noStrike" dirty="0">
                        <a:latin typeface="Arial"/>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endParaRPr lang="tr-TR" sz="700" b="0" i="0" u="none" strike="noStrike">
                        <a:latin typeface="Arial"/>
                      </a:endParaRPr>
                    </a:p>
                  </a:txBody>
                  <a:tcPr marL="0" marR="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4">
                  <a:txBody>
                    <a:bodyPr/>
                    <a:lstStyle/>
                    <a:p>
                      <a:pPr algn="ctr" fontAlgn="ctr"/>
                      <a:r>
                        <a:rPr lang="tr-TR" sz="1200" b="1" i="0" u="none" strike="noStrike" dirty="0">
                          <a:solidFill>
                            <a:schemeClr val="bg1"/>
                          </a:solidFill>
                          <a:latin typeface="Arial"/>
                        </a:rPr>
                        <a:t>ÖDENEKLER</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tr-TR"/>
                    </a:p>
                  </a:txBody>
                  <a:tcPr/>
                </a:tc>
                <a:tc hMerge="1">
                  <a:txBody>
                    <a:bodyPr/>
                    <a:lstStyle/>
                    <a:p>
                      <a:endParaRPr lang="tr-TR"/>
                    </a:p>
                  </a:txBody>
                  <a:tcPr/>
                </a:tc>
                <a:tc hMerge="1">
                  <a:txBody>
                    <a:bodyPr/>
                    <a:lstStyle/>
                    <a:p>
                      <a:pPr algn="ctr" fontAlgn="ctr"/>
                      <a:endParaRPr lang="tr-TR" sz="800" b="1"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tr-TR" sz="1200" b="1" i="0" u="none" strike="noStrike" dirty="0">
                          <a:solidFill>
                            <a:schemeClr val="bg1"/>
                          </a:solidFill>
                          <a:latin typeface="Arial"/>
                        </a:rPr>
                        <a:t>TAZMİNATLAR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pPr algn="ctr" fontAlgn="ctr"/>
                      <a:endParaRPr lang="tr-TR" sz="800" b="1"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gn="ctr" fontAlgn="ctr"/>
                      <a:endParaRPr lang="tr-TR" sz="800" b="1"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689">
                <a:tc rowSpan="3" gridSpan="2">
                  <a:txBody>
                    <a:bodyPr/>
                    <a:lstStyle/>
                    <a:p>
                      <a:pPr algn="ctr" fontAlgn="ctr"/>
                      <a:r>
                        <a:rPr lang="tr-TR" sz="800" b="1" i="0" u="none" strike="noStrike" dirty="0" smtClean="0">
                          <a:solidFill>
                            <a:srgbClr val="0000FF"/>
                          </a:solidFill>
                          <a:latin typeface="Arial"/>
                        </a:rPr>
                        <a:t>2547 KANUN KAPSAMINDA ÇALIŞAN </a:t>
                      </a:r>
                      <a:r>
                        <a:rPr lang="tr-TR" sz="800" b="1" i="0" u="none" strike="noStrike" dirty="0">
                          <a:solidFill>
                            <a:srgbClr val="0000FF"/>
                          </a:solidFill>
                          <a:latin typeface="Arial"/>
                        </a:rPr>
                        <a:t/>
                      </a:r>
                      <a:br>
                        <a:rPr lang="tr-TR" sz="800" b="1" i="0" u="none" strike="noStrike" dirty="0">
                          <a:solidFill>
                            <a:srgbClr val="0000FF"/>
                          </a:solidFill>
                          <a:latin typeface="Arial"/>
                        </a:rPr>
                      </a:br>
                      <a:r>
                        <a:rPr lang="tr-TR" sz="800" b="1" i="0" u="none" strike="noStrike" dirty="0">
                          <a:solidFill>
                            <a:srgbClr val="0000FF"/>
                          </a:solidFill>
                          <a:latin typeface="Arial"/>
                        </a:rPr>
                        <a:t>AKADEMİK PERSONELİN </a:t>
                      </a:r>
                      <a:br>
                        <a:rPr lang="tr-TR" sz="800" b="1" i="0" u="none" strike="noStrike" dirty="0">
                          <a:solidFill>
                            <a:srgbClr val="0000FF"/>
                          </a:solidFill>
                          <a:latin typeface="Arial"/>
                        </a:rPr>
                      </a:br>
                      <a:r>
                        <a:rPr lang="tr-TR" sz="800" b="1" i="0" u="none" strike="noStrike" dirty="0">
                          <a:solidFill>
                            <a:srgbClr val="0000FF"/>
                          </a:solidFill>
                          <a:latin typeface="Arial"/>
                        </a:rPr>
                        <a:t>BAZI MAAŞ KALEMLERİ</a:t>
                      </a: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rowSpan="3" hMerge="1">
                  <a:txBody>
                    <a:bodyPr/>
                    <a:lstStyle/>
                    <a:p>
                      <a:endParaRPr lang="tr-TR"/>
                    </a:p>
                  </a:txBody>
                  <a:tcPr/>
                </a:tc>
                <a:tc rowSpan="3">
                  <a:txBody>
                    <a:bodyPr/>
                    <a:lstStyle/>
                    <a:p>
                      <a:pPr algn="ctr" fontAlgn="ctr"/>
                      <a:r>
                        <a:rPr lang="tr-TR" sz="700" b="1" i="0" u="none" strike="noStrike" dirty="0">
                          <a:solidFill>
                            <a:srgbClr val="FF0000"/>
                          </a:solidFill>
                          <a:latin typeface="Arial"/>
                        </a:rPr>
                        <a:t>Derece</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800" b="1" i="0" u="none" strike="noStrike" dirty="0">
                          <a:solidFill>
                            <a:srgbClr val="FF0000"/>
                          </a:solidFill>
                          <a:latin typeface="Arial"/>
                        </a:rPr>
                        <a:t>Üniversite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800" b="1" i="0" u="none" strike="noStrike" dirty="0">
                          <a:solidFill>
                            <a:srgbClr val="FF0000"/>
                          </a:solidFill>
                          <a:latin typeface="Arial"/>
                        </a:rPr>
                        <a:t>İdari Görev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800" b="1" i="0" u="none" strike="noStrike" dirty="0">
                          <a:solidFill>
                            <a:srgbClr val="FF0000"/>
                          </a:solidFill>
                          <a:latin typeface="Arial"/>
                        </a:rPr>
                        <a:t>Eğitim </a:t>
                      </a:r>
                      <a:r>
                        <a:rPr lang="tr-TR" sz="800" b="1" i="0" u="none" strike="noStrike" dirty="0" smtClean="0">
                          <a:solidFill>
                            <a:srgbClr val="FF0000"/>
                          </a:solidFill>
                          <a:latin typeface="Arial"/>
                        </a:rPr>
                        <a:t>Öğretim Ödeneği</a:t>
                      </a:r>
                      <a:endParaRPr lang="tr-TR" sz="800" b="1"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800" b="1" i="0" u="none" strike="noStrike" dirty="0" smtClean="0">
                          <a:solidFill>
                            <a:srgbClr val="FF0000"/>
                          </a:solidFill>
                          <a:latin typeface="Arial"/>
                        </a:rPr>
                        <a:t>Akademik</a:t>
                      </a:r>
                      <a:r>
                        <a:rPr lang="tr-TR" sz="800" b="1" i="0" u="none" strike="noStrike" baseline="0" dirty="0" smtClean="0">
                          <a:solidFill>
                            <a:srgbClr val="FF0000"/>
                          </a:solidFill>
                          <a:latin typeface="Arial"/>
                        </a:rPr>
                        <a:t> Teşvik Ödemesi</a:t>
                      </a:r>
                      <a:endParaRPr lang="tr-TR" sz="800" b="1" i="0"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800" b="1" i="0" u="none" strike="noStrike" dirty="0" smtClean="0">
                          <a:solidFill>
                            <a:srgbClr val="FF0000"/>
                          </a:solidFill>
                          <a:latin typeface="Arial"/>
                        </a:rPr>
                        <a:t>Ek </a:t>
                      </a:r>
                      <a:br>
                        <a:rPr lang="tr-TR" sz="800" b="1" i="0" u="none" strike="noStrike" dirty="0" smtClean="0">
                          <a:solidFill>
                            <a:srgbClr val="FF0000"/>
                          </a:solidFill>
                          <a:latin typeface="Arial"/>
                        </a:rPr>
                      </a:br>
                      <a:r>
                        <a:rPr lang="tr-TR" sz="800" b="1" i="0" u="none" strike="noStrike" dirty="0" smtClean="0">
                          <a:solidFill>
                            <a:srgbClr val="FF0000"/>
                          </a:solidFill>
                          <a:latin typeface="Arial"/>
                        </a:rPr>
                        <a:t>Ödeme</a:t>
                      </a:r>
                    </a:p>
                    <a:p>
                      <a:pPr algn="ctr" fontAlgn="ctr"/>
                      <a:endParaRPr lang="tr-TR" sz="800" b="1" i="0" u="none" strike="noStrike" dirty="0">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800" b="1" i="0" u="none" strike="noStrike" dirty="0">
                          <a:solidFill>
                            <a:srgbClr val="FF0000"/>
                          </a:solidFill>
                          <a:latin typeface="Arial"/>
                        </a:rPr>
                        <a:t>Makam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800" b="1" i="0" u="none" strike="noStrike" dirty="0">
                          <a:solidFill>
                            <a:srgbClr val="FF0000"/>
                          </a:solidFill>
                          <a:latin typeface="Arial"/>
                        </a:rPr>
                        <a:t>Temsil/</a:t>
                      </a:r>
                      <a:br>
                        <a:rPr lang="tr-TR" sz="800" b="1" i="0" u="none" strike="noStrike" dirty="0">
                          <a:solidFill>
                            <a:srgbClr val="FF0000"/>
                          </a:solidFill>
                          <a:latin typeface="Arial"/>
                        </a:rPr>
                      </a:br>
                      <a:r>
                        <a:rPr lang="tr-TR" sz="800" b="1" i="0" u="none" strike="noStrike" dirty="0">
                          <a:solidFill>
                            <a:srgbClr val="FF0000"/>
                          </a:solidFill>
                          <a:latin typeface="Arial"/>
                        </a:rPr>
                        <a:t>Görev</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800" b="1" i="0" u="none" strike="noStrike" dirty="0" smtClean="0">
                          <a:solidFill>
                            <a:srgbClr val="FF0000"/>
                          </a:solidFill>
                          <a:latin typeface="Arial"/>
                        </a:rPr>
                        <a:t>Yükseköğretim</a:t>
                      </a:r>
                      <a:r>
                        <a:rPr lang="tr-TR" sz="800" b="1" i="0" u="none" strike="noStrike" baseline="0" dirty="0" smtClean="0">
                          <a:solidFill>
                            <a:srgbClr val="FF0000"/>
                          </a:solidFill>
                          <a:latin typeface="Arial"/>
                        </a:rPr>
                        <a:t>  tazminatı</a:t>
                      </a:r>
                      <a:endParaRPr lang="tr-TR" sz="800" b="1" i="0"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897458">
                <a:tc gridSpan="2"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ctr" fontAlgn="ctr"/>
                      <a:r>
                        <a:rPr lang="tr-TR" sz="700" b="0" i="0" u="none" strike="noStrike" dirty="0">
                          <a:solidFill>
                            <a:srgbClr val="00B050"/>
                          </a:solidFill>
                          <a:latin typeface="Arial"/>
                        </a:rPr>
                        <a:t>EYDM Aylığı Brüt Tutarının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dirty="0">
                          <a:solidFill>
                            <a:srgbClr val="00B050"/>
                          </a:solidFill>
                          <a:latin typeface="Arial"/>
                        </a:rPr>
                        <a:t>Ayık Gösterge + </a:t>
                      </a:r>
                      <a:r>
                        <a:rPr lang="tr-TR" sz="700" b="0" i="0" u="none" strike="noStrike" dirty="0" smtClean="0">
                          <a:solidFill>
                            <a:srgbClr val="00B050"/>
                          </a:solidFill>
                          <a:latin typeface="Arial"/>
                        </a:rPr>
                        <a:t>     Ek </a:t>
                      </a:r>
                      <a:r>
                        <a:rPr lang="tr-TR" sz="700" b="0" i="0" u="none" strike="noStrike" dirty="0">
                          <a:solidFill>
                            <a:srgbClr val="00B050"/>
                          </a:solidFill>
                          <a:latin typeface="Arial"/>
                        </a:rPr>
                        <a:t>gösterge brüt tutarının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dirty="0">
                          <a:solidFill>
                            <a:srgbClr val="00B050"/>
                          </a:solidFill>
                          <a:latin typeface="Arial"/>
                        </a:rPr>
                        <a:t>EYDM Aylığı Brüt Tutarının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dirty="0" smtClean="0">
                          <a:solidFill>
                            <a:srgbClr val="00B050"/>
                          </a:solidFill>
                          <a:latin typeface="Arial"/>
                        </a:rPr>
                        <a:t>EYDM Aylığı x </a:t>
                      </a:r>
                      <a:r>
                        <a:rPr lang="tr-TR" sz="800" dirty="0" smtClean="0">
                          <a:solidFill>
                            <a:srgbClr val="00B050"/>
                          </a:solidFill>
                          <a:latin typeface="Times New Roman"/>
                          <a:cs typeface="Times New Roman"/>
                        </a:rPr>
                        <a:t> </a:t>
                      </a:r>
                      <a:r>
                        <a:rPr lang="tr-TR" sz="800" spc="-5" dirty="0" smtClean="0">
                          <a:solidFill>
                            <a:srgbClr val="00B050"/>
                          </a:solidFill>
                          <a:latin typeface="Times New Roman"/>
                          <a:cs typeface="Times New Roman"/>
                        </a:rPr>
                        <a:t>Akademik  </a:t>
                      </a:r>
                      <a:r>
                        <a:rPr lang="tr-TR" sz="800" spc="-114" dirty="0" smtClean="0">
                          <a:solidFill>
                            <a:srgbClr val="00B050"/>
                          </a:solidFill>
                          <a:latin typeface="Times New Roman"/>
                          <a:cs typeface="Times New Roman"/>
                        </a:rPr>
                        <a:t>teşvik  </a:t>
                      </a:r>
                      <a:r>
                        <a:rPr lang="tr-TR" sz="800" dirty="0" smtClean="0">
                          <a:solidFill>
                            <a:srgbClr val="00B050"/>
                          </a:solidFill>
                          <a:latin typeface="Times New Roman"/>
                          <a:cs typeface="Times New Roman"/>
                        </a:rPr>
                        <a:t>ödeneği</a:t>
                      </a:r>
                      <a:r>
                        <a:rPr lang="tr-TR" sz="800" spc="30" dirty="0" smtClean="0">
                          <a:solidFill>
                            <a:srgbClr val="00B050"/>
                          </a:solidFill>
                          <a:latin typeface="Times New Roman"/>
                          <a:cs typeface="Times New Roman"/>
                        </a:rPr>
                        <a:t> </a:t>
                      </a:r>
                      <a:r>
                        <a:rPr lang="tr-TR" sz="800" dirty="0" smtClean="0">
                          <a:solidFill>
                            <a:srgbClr val="00B050"/>
                          </a:solidFill>
                          <a:latin typeface="Times New Roman"/>
                          <a:cs typeface="Times New Roman"/>
                        </a:rPr>
                        <a:t>oranı</a:t>
                      </a:r>
                    </a:p>
                    <a:p>
                      <a:pPr algn="ctr" fontAlgn="ctr"/>
                      <a:r>
                        <a:rPr lang="tr-TR" sz="700" b="0" i="0" u="none" strike="noStrike" dirty="0" smtClean="0">
                          <a:solidFill>
                            <a:srgbClr val="00B050"/>
                          </a:solidFill>
                          <a:latin typeface="Arial"/>
                        </a:rPr>
                        <a:t>(asgari</a:t>
                      </a:r>
                      <a:r>
                        <a:rPr lang="tr-TR" sz="700" b="0" i="0" u="none" strike="noStrike" baseline="0" dirty="0" smtClean="0">
                          <a:solidFill>
                            <a:srgbClr val="00B050"/>
                          </a:solidFill>
                          <a:latin typeface="Arial"/>
                        </a:rPr>
                        <a:t> 30 puan </a:t>
                      </a:r>
                      <a:r>
                        <a:rPr lang="tr-TR" sz="700" b="0" i="0" u="none" strike="noStrike" baseline="0" dirty="0" err="1" smtClean="0">
                          <a:solidFill>
                            <a:srgbClr val="00B050"/>
                          </a:solidFill>
                          <a:latin typeface="Arial"/>
                        </a:rPr>
                        <a:t>alalanlar</a:t>
                      </a:r>
                      <a:r>
                        <a:rPr lang="tr-TR" sz="700" b="0" i="0" u="none" strike="noStrike" baseline="0" dirty="0" smtClean="0">
                          <a:solidFill>
                            <a:srgbClr val="00B050"/>
                          </a:solidFill>
                          <a:latin typeface="Arial"/>
                        </a:rPr>
                        <a:t>)</a:t>
                      </a:r>
                      <a:endParaRPr lang="tr-TR" sz="700" b="0" i="0" u="none" strike="noStrike" dirty="0">
                        <a:solidFill>
                          <a:srgbClr val="00B05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dirty="0">
                          <a:solidFill>
                            <a:srgbClr val="00B050"/>
                          </a:solidFill>
                          <a:latin typeface="Arial"/>
                        </a:rPr>
                        <a:t>EYDM Aylığı </a:t>
                      </a:r>
                      <a:r>
                        <a:rPr lang="tr-TR" sz="700" b="0" i="0" u="none" strike="noStrike" dirty="0" smtClean="0">
                          <a:solidFill>
                            <a:srgbClr val="00B050"/>
                          </a:solidFill>
                          <a:latin typeface="Arial"/>
                        </a:rPr>
                        <a:t>x    </a:t>
                      </a:r>
                      <a:r>
                        <a:rPr lang="tr-TR" sz="700" b="0" i="0" u="none" strike="noStrike" dirty="0">
                          <a:solidFill>
                            <a:srgbClr val="00B050"/>
                          </a:solidFill>
                          <a:latin typeface="Arial"/>
                        </a:rPr>
                        <a:t>Ek Ödeme Puanı</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ctr" fontAlgn="ctr"/>
                      <a:r>
                        <a:rPr lang="tr-TR" sz="700" b="0" i="0" u="none" strike="noStrike" dirty="0">
                          <a:solidFill>
                            <a:srgbClr val="00B050"/>
                          </a:solidFill>
                          <a:latin typeface="Arial"/>
                        </a:rPr>
                        <a:t>Aşağıdaki Göstergeler x Katsayı</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rowSpan="2">
                  <a:txBody>
                    <a:bodyPr/>
                    <a:lstStyle/>
                    <a:p>
                      <a:pPr algn="ctr" fontAlgn="ctr"/>
                      <a:r>
                        <a:rPr lang="tr-TR" sz="700" b="0" i="0" u="none" strike="noStrike" dirty="0">
                          <a:solidFill>
                            <a:srgbClr val="00B050"/>
                          </a:solidFill>
                          <a:latin typeface="Arial"/>
                        </a:rPr>
                        <a:t>Aşağıdaki Göstergeler  x Katsayı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700" b="0" i="0" u="none" strike="noStrike" dirty="0" smtClean="0">
                          <a:solidFill>
                            <a:srgbClr val="00B050"/>
                          </a:solidFill>
                          <a:latin typeface="Arial"/>
                        </a:rPr>
                        <a:t>EYDM Aylığı x    Yükseköğretim Puanı</a:t>
                      </a:r>
                    </a:p>
                    <a:p>
                      <a:pPr algn="ctr" fontAlgn="ctr"/>
                      <a:endParaRPr lang="tr-TR" sz="700" b="0" i="0" u="none" strike="noStrike" dirty="0">
                        <a:solidFill>
                          <a:srgbClr val="00B05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r>
              <a:tr h="158894">
                <a:tc gridSpan="2"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ctr" fontAlgn="ctr"/>
                      <a:r>
                        <a:rPr lang="tr-TR" sz="700" b="0" i="1" u="none" strike="noStrike">
                          <a:solidFill>
                            <a:srgbClr val="FF0000"/>
                          </a:solidFill>
                          <a:latin typeface="Arial"/>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1" u="none" strike="noStrike" dirty="0">
                          <a:solidFill>
                            <a:srgbClr val="FF0000"/>
                          </a:solidFill>
                          <a:latin typeface="Arial"/>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1" u="none" strike="noStrike">
                          <a:solidFill>
                            <a:srgbClr val="FF0000"/>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1" u="none" strike="noStrike" dirty="0" smtClean="0">
                          <a:solidFill>
                            <a:srgbClr val="FF0000"/>
                          </a:solidFill>
                          <a:latin typeface="Arial"/>
                        </a:rPr>
                        <a:t>%</a:t>
                      </a:r>
                      <a:endParaRPr lang="tr-TR" sz="700" b="0" i="1"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800" b="0" i="1" u="none" strike="noStrike" dirty="0" smtClean="0">
                          <a:solidFill>
                            <a:srgbClr val="FF0000"/>
                          </a:solidFill>
                          <a:latin typeface="Arial"/>
                        </a:rPr>
                        <a:t>%</a:t>
                      </a:r>
                      <a:endParaRPr lang="tr-TR"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vMerge="1">
                  <a:txBody>
                    <a:bodyPr/>
                    <a:lstStyle/>
                    <a:p>
                      <a:endParaRPr lang="tr-TR"/>
                    </a:p>
                  </a:txBody>
                  <a:tcPr/>
                </a:tc>
                <a:tc vMerge="1">
                  <a:txBody>
                    <a:bodyPr/>
                    <a:lstStyle/>
                    <a:p>
                      <a:endParaRPr lang="tr-T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800" b="0" i="1" u="none" strike="noStrike" dirty="0" smtClean="0">
                          <a:solidFill>
                            <a:srgbClr val="FF0000"/>
                          </a:solidFill>
                          <a:latin typeface="Arial"/>
                        </a:rPr>
                        <a:t>%</a:t>
                      </a:r>
                      <a:endParaRPr lang="tr-TR" dirty="0"/>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r>
              <a:tr h="150066">
                <a:tc rowSpan="11">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800" b="1" i="0" u="none" strike="noStrike" dirty="0" smtClean="0">
                          <a:solidFill>
                            <a:schemeClr val="bg1"/>
                          </a:solidFill>
                          <a:latin typeface="Arial"/>
                        </a:rPr>
                        <a:t>İDARİ GÖREVDE BULUNANLAR</a:t>
                      </a:r>
                    </a:p>
                    <a:p>
                      <a:pPr algn="ctr" fontAlgn="ctr"/>
                      <a:endParaRPr lang="tr-TR" sz="800" b="1" i="0" u="none" strike="noStrike" dirty="0">
                        <a:solidFill>
                          <a:schemeClr val="bg1"/>
                        </a:solidFill>
                        <a:latin typeface="Arial"/>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ctr"/>
                      <a:r>
                        <a:rPr lang="tr-TR" sz="800" b="0" i="0" u="none" strike="noStrike" dirty="0">
                          <a:solidFill>
                            <a:srgbClr val="0000FF"/>
                          </a:solidFill>
                          <a:latin typeface="Arial"/>
                        </a:rPr>
                        <a:t>REKTÖR (Prof)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dirty="0">
                          <a:solidFill>
                            <a:srgbClr val="0000FF"/>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245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7000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17000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vMerge="1">
                  <a:txBody>
                    <a:bodyPr/>
                    <a:lstStyle/>
                    <a:p>
                      <a:endParaRPr lang="tr-TR"/>
                    </a:p>
                  </a:txBody>
                  <a:tcPr/>
                </a:tc>
                <a:tc>
                  <a:txBody>
                    <a:bodyPr/>
                    <a:lstStyle/>
                    <a:p>
                      <a:pPr algn="l" fontAlgn="ctr"/>
                      <a:r>
                        <a:rPr lang="tr-TR" sz="800" b="0" i="0" u="none" strike="noStrike" dirty="0">
                          <a:solidFill>
                            <a:srgbClr val="0000FF"/>
                          </a:solidFill>
                          <a:latin typeface="Arial"/>
                        </a:rPr>
                        <a:t>REKTÖR YARDIMCISI (Prof)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0000FF"/>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245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vMerge="1">
                  <a:txBody>
                    <a:bodyPr/>
                    <a:lstStyle/>
                    <a:p>
                      <a:endParaRPr lang="tr-TR"/>
                    </a:p>
                  </a:txBody>
                  <a:tcPr/>
                </a:tc>
                <a:tc>
                  <a:txBody>
                    <a:bodyPr/>
                    <a:lstStyle/>
                    <a:p>
                      <a:pPr algn="l" fontAlgn="ctr"/>
                      <a:r>
                        <a:rPr lang="tr-TR" sz="800" b="0" i="0" u="none" strike="noStrike" dirty="0">
                          <a:solidFill>
                            <a:srgbClr val="0000FF"/>
                          </a:solidFill>
                          <a:latin typeface="Arial"/>
                        </a:rPr>
                        <a:t>DEKAN (Prof)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0000FF"/>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245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72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vMerge="1">
                  <a:txBody>
                    <a:bodyPr/>
                    <a:lstStyle/>
                    <a:p>
                      <a:endParaRPr lang="tr-TR"/>
                    </a:p>
                  </a:txBody>
                  <a:tcPr/>
                </a:tc>
                <a:tc>
                  <a:txBody>
                    <a:bodyPr/>
                    <a:lstStyle/>
                    <a:p>
                      <a:pPr algn="l" fontAlgn="ctr"/>
                      <a:r>
                        <a:rPr lang="tr-TR" sz="800" b="0" i="0" u="none" strike="noStrike" dirty="0">
                          <a:solidFill>
                            <a:srgbClr val="0000FF"/>
                          </a:solidFill>
                          <a:latin typeface="Arial"/>
                        </a:rPr>
                        <a:t>DEKAN YARDIMCISI (Prof)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0000FF"/>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245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vMerge="1">
                  <a:txBody>
                    <a:bodyPr/>
                    <a:lstStyle/>
                    <a:p>
                      <a:endParaRPr lang="tr-TR"/>
                    </a:p>
                  </a:txBody>
                  <a:tcPr/>
                </a:tc>
                <a:tc>
                  <a:txBody>
                    <a:bodyPr/>
                    <a:lstStyle/>
                    <a:p>
                      <a:pPr algn="l" fontAlgn="ctr"/>
                      <a:r>
                        <a:rPr lang="tr-TR" sz="800" b="0" i="0" u="none" strike="noStrike" dirty="0">
                          <a:solidFill>
                            <a:srgbClr val="0000FF"/>
                          </a:solidFill>
                          <a:latin typeface="Arial"/>
                        </a:rPr>
                        <a:t>YÜKSEKOKUL MÜDÜRÜ (Prof)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0000FF"/>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245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83770">
                <a:tc vMerge="1">
                  <a:txBody>
                    <a:bodyPr/>
                    <a:lstStyle/>
                    <a:p>
                      <a:endParaRPr lang="tr-TR"/>
                    </a:p>
                  </a:txBody>
                  <a:tcPr/>
                </a:tc>
                <a:tc>
                  <a:txBody>
                    <a:bodyPr/>
                    <a:lstStyle/>
                    <a:p>
                      <a:pPr algn="l" fontAlgn="ctr"/>
                      <a:r>
                        <a:rPr lang="tr-TR" sz="800" b="0" i="0" u="none" strike="noStrike" dirty="0">
                          <a:solidFill>
                            <a:srgbClr val="0000FF"/>
                          </a:solidFill>
                          <a:latin typeface="Arial"/>
                        </a:rPr>
                        <a:t>YÜKSEKOKUL MÜDÜRÜ YARD.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vMerge="1">
                  <a:txBody>
                    <a:bodyPr/>
                    <a:lstStyle/>
                    <a:p>
                      <a:endParaRPr lang="tr-TR"/>
                    </a:p>
                  </a:txBody>
                  <a:tcPr/>
                </a:tc>
                <a:tc>
                  <a:txBody>
                    <a:bodyPr/>
                    <a:lstStyle/>
                    <a:p>
                      <a:pPr algn="l" fontAlgn="ctr"/>
                      <a:r>
                        <a:rPr lang="tr-TR" sz="800" b="0" i="0" u="none" strike="noStrike" dirty="0">
                          <a:solidFill>
                            <a:srgbClr val="0000FF"/>
                          </a:solidFill>
                          <a:latin typeface="Arial"/>
                        </a:rPr>
                        <a:t>ENSTİTÜ MÜDÜRÜ</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vMerge="1">
                  <a:txBody>
                    <a:bodyPr/>
                    <a:lstStyle/>
                    <a:p>
                      <a:endParaRPr lang="tr-TR"/>
                    </a:p>
                  </a:txBody>
                  <a:tcPr/>
                </a:tc>
                <a:tc>
                  <a:txBody>
                    <a:bodyPr/>
                    <a:lstStyle/>
                    <a:p>
                      <a:pPr algn="l" fontAlgn="ctr"/>
                      <a:r>
                        <a:rPr lang="tr-TR" sz="800" b="0" i="0" u="none" strike="noStrike" dirty="0">
                          <a:solidFill>
                            <a:srgbClr val="0000FF"/>
                          </a:solidFill>
                          <a:latin typeface="Arial"/>
                        </a:rPr>
                        <a:t>ENSTİTÜ MÜDÜRÜ YARD.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vMerge="1">
                  <a:txBody>
                    <a:bodyPr/>
                    <a:lstStyle/>
                    <a:p>
                      <a:endParaRPr lang="tr-TR"/>
                    </a:p>
                  </a:txBody>
                  <a:tcPr/>
                </a:tc>
                <a:tc>
                  <a:txBody>
                    <a:bodyPr/>
                    <a:lstStyle/>
                    <a:p>
                      <a:pPr algn="l" fontAlgn="ctr"/>
                      <a:r>
                        <a:rPr lang="tr-TR" sz="800" b="0" i="0" u="none" strike="noStrike" dirty="0">
                          <a:solidFill>
                            <a:srgbClr val="0000FF"/>
                          </a:solidFill>
                          <a:latin typeface="Arial"/>
                        </a:rPr>
                        <a:t>KONSERVATUAR MÜDÜRÜ</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vMerge="1">
                  <a:txBody>
                    <a:bodyPr/>
                    <a:lstStyle/>
                    <a:p>
                      <a:endParaRPr lang="tr-TR"/>
                    </a:p>
                  </a:txBody>
                  <a:tcPr/>
                </a:tc>
                <a:tc>
                  <a:txBody>
                    <a:bodyPr/>
                    <a:lstStyle/>
                    <a:p>
                      <a:pPr algn="l" fontAlgn="ctr"/>
                      <a:r>
                        <a:rPr lang="tr-TR" sz="800" b="0" i="0" u="none" strike="noStrike" dirty="0">
                          <a:solidFill>
                            <a:srgbClr val="0000FF"/>
                          </a:solidFill>
                          <a:latin typeface="Arial"/>
                        </a:rPr>
                        <a:t>KONSERVATUAR MÜD.YARD.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8894">
                <a:tc vMerge="1">
                  <a:txBody>
                    <a:bodyPr/>
                    <a:lstStyle/>
                    <a:p>
                      <a:endParaRPr lang="tr-TR"/>
                    </a:p>
                  </a:txBody>
                  <a:tcPr/>
                </a:tc>
                <a:tc>
                  <a:txBody>
                    <a:bodyPr/>
                    <a:lstStyle/>
                    <a:p>
                      <a:pPr algn="l" fontAlgn="ctr"/>
                      <a:r>
                        <a:rPr lang="tr-TR" sz="800" b="0" i="0" u="none" strike="noStrike" dirty="0">
                          <a:solidFill>
                            <a:srgbClr val="0000FF"/>
                          </a:solidFill>
                          <a:latin typeface="Arial"/>
                        </a:rPr>
                        <a:t>BÖLÜM BAŞKANI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r>
              <a:tr h="285149">
                <a:tc rowSpan="5">
                  <a:txBody>
                    <a:bodyPr/>
                    <a:lstStyle/>
                    <a:p>
                      <a:pPr algn="ctr" fontAlgn="ctr"/>
                      <a:r>
                        <a:rPr lang="tr-TR" sz="800" b="1" i="0" u="none" strike="noStrike" dirty="0" smtClean="0">
                          <a:solidFill>
                            <a:schemeClr val="bg1"/>
                          </a:solidFill>
                          <a:latin typeface="Arial"/>
                        </a:rPr>
                        <a:t>ÖĞRETİM</a:t>
                      </a:r>
                      <a:r>
                        <a:rPr lang="tr-TR" sz="800" b="1" i="0" u="none" strike="noStrike" baseline="0" dirty="0" smtClean="0">
                          <a:solidFill>
                            <a:schemeClr val="bg1"/>
                          </a:solidFill>
                          <a:latin typeface="Arial"/>
                        </a:rPr>
                        <a:t> ÜYELERİ</a:t>
                      </a:r>
                      <a:endParaRPr lang="tr-TR" sz="800" b="1" i="0" u="none" strike="noStrike" dirty="0">
                        <a:solidFill>
                          <a:schemeClr val="bg1"/>
                        </a:solidFill>
                        <a:latin typeface="Arial"/>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ctr"/>
                      <a:r>
                        <a:rPr lang="tr-TR" sz="800" b="0" i="0" u="none" strike="noStrike" dirty="0">
                          <a:solidFill>
                            <a:srgbClr val="FF0000"/>
                          </a:solidFill>
                          <a:latin typeface="Arial"/>
                        </a:rPr>
                        <a:t>PROFESÖR</a:t>
                      </a:r>
                      <a:r>
                        <a:rPr lang="tr-TR" sz="800" b="0" i="0" u="none" strike="noStrike" dirty="0">
                          <a:solidFill>
                            <a:srgbClr val="0000FF"/>
                          </a:solidFill>
                          <a:latin typeface="Arial"/>
                        </a:rPr>
                        <a:t> </a:t>
                      </a:r>
                      <a:r>
                        <a:rPr lang="tr-TR" sz="800" b="1" i="1" u="none" strike="noStrike" dirty="0">
                          <a:solidFill>
                            <a:srgbClr val="0000FF"/>
                          </a:solidFill>
                          <a:latin typeface="Arial"/>
                        </a:rPr>
                        <a:t>(3 Yılını tamamlamış)</a:t>
                      </a:r>
                      <a:endParaRPr lang="tr-TR" sz="800" b="0" i="0" u="none" strike="noStrike" dirty="0">
                        <a:solidFill>
                          <a:srgbClr val="FF0000"/>
                        </a:solidFill>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FF0000"/>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FF0000"/>
                          </a:solidFill>
                          <a:latin typeface="Arial"/>
                        </a:rPr>
                        <a:t>245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FF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FF0000"/>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FF0000"/>
                          </a:solidFill>
                          <a:latin typeface="Arial"/>
                        </a:rPr>
                        <a:t>100</a:t>
                      </a:r>
                      <a:endParaRPr lang="tr-TR" sz="800" b="0" i="0"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FF0000"/>
                          </a:solidFill>
                          <a:latin typeface="Arial"/>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FF0000"/>
                          </a:solidFill>
                          <a:latin typeface="Arial"/>
                        </a:rPr>
                        <a:t>6000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FF0000"/>
                          </a:solidFill>
                          <a:latin typeface="Arial"/>
                        </a:rPr>
                        <a:t>15000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FF0000"/>
                          </a:solidFill>
                          <a:latin typeface="Arial"/>
                        </a:rPr>
                        <a:t>100</a:t>
                      </a:r>
                      <a:endParaRPr lang="tr-TR" sz="800" b="0" i="0"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85149">
                <a:tc vMerge="1">
                  <a:txBody>
                    <a:bodyPr/>
                    <a:lstStyle/>
                    <a:p>
                      <a:endParaRPr lang="tr-TR"/>
                    </a:p>
                  </a:txBody>
                  <a:tcPr/>
                </a:tc>
                <a:tc>
                  <a:txBody>
                    <a:bodyPr/>
                    <a:lstStyle/>
                    <a:p>
                      <a:pPr algn="l" fontAlgn="ctr"/>
                      <a:r>
                        <a:rPr lang="tr-TR" sz="800" b="0" i="0" u="none" strike="noStrike" dirty="0">
                          <a:solidFill>
                            <a:srgbClr val="FF0000"/>
                          </a:solidFill>
                          <a:latin typeface="Arial"/>
                        </a:rPr>
                        <a:t>PROFESÖR (3 Yıldan az) Diğerleri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FF0000"/>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FF0000"/>
                          </a:solidFill>
                          <a:latin typeface="Arial"/>
                        </a:rPr>
                        <a:t>215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FF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FF0000"/>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FF0000"/>
                          </a:solidFill>
                          <a:latin typeface="Arial"/>
                        </a:rPr>
                        <a:t>100</a:t>
                      </a:r>
                      <a:endParaRPr lang="tr-TR" sz="800" b="0" i="0"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FF0000"/>
                          </a:solidFill>
                          <a:latin typeface="Arial"/>
                        </a:rPr>
                        <a:t>63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FF0000"/>
                          </a:solidFill>
                          <a:latin typeface="Arial"/>
                        </a:rPr>
                        <a:t>4500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FF0000"/>
                          </a:solidFill>
                          <a:latin typeface="Arial"/>
                        </a:rPr>
                        <a:t>11500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FF0000"/>
                          </a:solidFill>
                          <a:latin typeface="Arial"/>
                        </a:rPr>
                        <a:t>100</a:t>
                      </a:r>
                      <a:endParaRPr lang="tr-TR" sz="800" b="0" i="0"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0066">
                <a:tc vMerge="1">
                  <a:txBody>
                    <a:bodyPr/>
                    <a:lstStyle/>
                    <a:p>
                      <a:endParaRPr lang="tr-TR"/>
                    </a:p>
                  </a:txBody>
                  <a:tcPr/>
                </a:tc>
                <a:tc rowSpan="2">
                  <a:txBody>
                    <a:bodyPr/>
                    <a:lstStyle/>
                    <a:p>
                      <a:pPr algn="l" fontAlgn="ctr"/>
                      <a:r>
                        <a:rPr lang="tr-TR" sz="800" b="0" i="0" u="none" strike="noStrike" dirty="0">
                          <a:solidFill>
                            <a:srgbClr val="0000FF"/>
                          </a:solidFill>
                          <a:latin typeface="Arial"/>
                        </a:rPr>
                        <a:t>DOÇENT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dirty="0">
                          <a:solidFill>
                            <a:srgbClr val="0000FF"/>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175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90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2000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8000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r>
              <a:tr h="150066">
                <a:tc vMerge="1">
                  <a:txBody>
                    <a:bodyPr/>
                    <a:lstStyle/>
                    <a:p>
                      <a:endParaRPr lang="tr-TR"/>
                    </a:p>
                  </a:txBody>
                  <a:tcPr/>
                </a:tc>
                <a:tc vMerge="1">
                  <a:txBody>
                    <a:bodyPr/>
                    <a:lstStyle/>
                    <a:p>
                      <a:endParaRPr lang="tr-TR"/>
                    </a:p>
                  </a:txBody>
                  <a:tcPr/>
                </a:tc>
                <a:tc>
                  <a:txBody>
                    <a:bodyPr/>
                    <a:lstStyle/>
                    <a:p>
                      <a:pPr algn="ctr" fontAlgn="ctr"/>
                      <a:r>
                        <a:rPr lang="tr-TR" sz="700" b="0" i="0" u="none" strike="noStrike" dirty="0" smtClean="0">
                          <a:solidFill>
                            <a:srgbClr val="0000FF"/>
                          </a:solidFill>
                          <a:latin typeface="Arial"/>
                        </a:rPr>
                        <a:t>2-3</a:t>
                      </a:r>
                      <a:endParaRPr lang="tr-TR" sz="7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175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90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100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8894">
                <a:tc vMerge="1">
                  <a:txBody>
                    <a:bodyPr/>
                    <a:lstStyle/>
                    <a:p>
                      <a:endParaRPr lang="tr-TR"/>
                    </a:p>
                  </a:txBody>
                  <a:tcPr/>
                </a:tc>
                <a:tc>
                  <a:txBody>
                    <a:bodyPr/>
                    <a:lstStyle/>
                    <a:p>
                      <a:pPr algn="l" fontAlgn="ctr"/>
                      <a:r>
                        <a:rPr lang="tr-TR" sz="800" b="0" i="0" u="none" strike="noStrike" dirty="0">
                          <a:solidFill>
                            <a:srgbClr val="FF0000"/>
                          </a:solidFill>
                          <a:latin typeface="Arial"/>
                        </a:rPr>
                        <a:t>DOKTOR ÖĞRETİM ÜYESİ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dirty="0" smtClean="0">
                          <a:solidFill>
                            <a:srgbClr val="FF0000"/>
                          </a:solidFill>
                          <a:latin typeface="Arial"/>
                        </a:rPr>
                        <a:t>1-5</a:t>
                      </a:r>
                      <a:endParaRPr lang="tr-TR" sz="700" b="0" i="0"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FF0000"/>
                          </a:solidFill>
                          <a:latin typeface="Arial"/>
                        </a:rPr>
                        <a:t>175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FF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FF0000"/>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FF0000"/>
                          </a:solidFill>
                          <a:latin typeface="Arial"/>
                        </a:rPr>
                        <a:t>80</a:t>
                      </a:r>
                      <a:endParaRPr lang="tr-TR" sz="800" b="0" i="0"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FF0000"/>
                          </a:solidFill>
                          <a:latin typeface="Arial"/>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FF0000"/>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FF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FF0000"/>
                          </a:solidFill>
                          <a:latin typeface="Arial"/>
                        </a:rPr>
                        <a:t>100</a:t>
                      </a:r>
                      <a:endParaRPr lang="tr-TR" sz="800" b="0" i="0" u="none" strike="noStrike" dirty="0">
                        <a:solidFill>
                          <a:srgbClr val="FF00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0066">
                <a:tc rowSpan="5" gridSpan="2">
                  <a:txBody>
                    <a:bodyPr/>
                    <a:lstStyle/>
                    <a:p>
                      <a:pPr algn="l" fontAlgn="ctr"/>
                      <a:r>
                        <a:rPr lang="tr-TR" sz="800" b="0" i="0" u="none" strike="noStrike" dirty="0">
                          <a:solidFill>
                            <a:srgbClr val="0000FF"/>
                          </a:solidFill>
                          <a:latin typeface="Arial"/>
                        </a:rPr>
                        <a:t>ÖRETİM GÖREVLİLERİ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rowSpan="5" hMerge="1">
                  <a:txBody>
                    <a:bodyPr/>
                    <a:lstStyle/>
                    <a:p>
                      <a:pPr algn="l" fontAlgn="ctr"/>
                      <a:endParaRPr lang="tr-TR" sz="800" b="0" i="0" u="none" strike="noStrike" dirty="0">
                        <a:solidFill>
                          <a:srgbClr val="0000FF"/>
                        </a:solidFill>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0000FF"/>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70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tr-TR" sz="800" b="0" i="0" u="none" strike="noStrike" dirty="0">
                          <a:solidFill>
                            <a:srgbClr val="0000FF"/>
                          </a:solidFill>
                          <a:latin typeface="Arial"/>
                        </a:rPr>
                        <a:t>66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115</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gridSpan="2" vMerge="1">
                  <a:txBody>
                    <a:bodyPr/>
                    <a:lstStyle/>
                    <a:p>
                      <a:endParaRPr lang="tr-TR"/>
                    </a:p>
                  </a:txBody>
                  <a:tcPr/>
                </a:tc>
                <a:tc hMerge="1" vMerge="1">
                  <a:txBody>
                    <a:bodyPr/>
                    <a:lstStyle/>
                    <a:p>
                      <a:endParaRPr lang="tr-TR"/>
                    </a:p>
                  </a:txBody>
                  <a:tcPr/>
                </a:tc>
                <a:tc>
                  <a:txBody>
                    <a:bodyPr/>
                    <a:lstStyle/>
                    <a:p>
                      <a:pPr algn="ctr" fontAlgn="ctr"/>
                      <a:r>
                        <a:rPr lang="tr-TR" sz="700" b="0" i="0" u="none" strike="noStrike">
                          <a:solidFill>
                            <a:srgbClr val="0000FF"/>
                          </a:solidFill>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70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115</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gridSpan="2" vMerge="1">
                  <a:txBody>
                    <a:bodyPr/>
                    <a:lstStyle/>
                    <a:p>
                      <a:endParaRPr lang="tr-TR"/>
                    </a:p>
                  </a:txBody>
                  <a:tcPr/>
                </a:tc>
                <a:tc hMerge="1" vMerge="1">
                  <a:txBody>
                    <a:bodyPr/>
                    <a:lstStyle/>
                    <a:p>
                      <a:endParaRPr lang="tr-TR"/>
                    </a:p>
                  </a:txBody>
                  <a:tcPr/>
                </a:tc>
                <a:tc>
                  <a:txBody>
                    <a:bodyPr/>
                    <a:lstStyle/>
                    <a:p>
                      <a:pPr algn="ctr" fontAlgn="ctr"/>
                      <a:r>
                        <a:rPr lang="tr-TR" sz="700" b="0" i="0" u="none" strike="noStrike">
                          <a:solidFill>
                            <a:srgbClr val="0000FF"/>
                          </a:solidFill>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70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115</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gridSpan="2" vMerge="1">
                  <a:txBody>
                    <a:bodyPr/>
                    <a:lstStyle/>
                    <a:p>
                      <a:endParaRPr lang="tr-TR"/>
                    </a:p>
                  </a:txBody>
                  <a:tcPr/>
                </a:tc>
                <a:tc hMerge="1" vMerge="1">
                  <a:txBody>
                    <a:bodyPr/>
                    <a:lstStyle/>
                    <a:p>
                      <a:endParaRPr lang="tr-TR"/>
                    </a:p>
                  </a:txBody>
                  <a:tcPr/>
                </a:tc>
                <a:tc>
                  <a:txBody>
                    <a:bodyPr/>
                    <a:lstStyle/>
                    <a:p>
                      <a:pPr algn="ctr" fontAlgn="ctr"/>
                      <a:r>
                        <a:rPr lang="tr-TR" sz="700" b="0" i="0" u="none" strike="noStrike">
                          <a:solidFill>
                            <a:srgbClr val="0000FF"/>
                          </a:solidFill>
                          <a:latin typeface="Arial"/>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70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115</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8894">
                <a:tc gridSpan="2" vMerge="1">
                  <a:txBody>
                    <a:bodyPr/>
                    <a:lstStyle/>
                    <a:p>
                      <a:endParaRPr lang="tr-TR"/>
                    </a:p>
                  </a:txBody>
                  <a:tcPr/>
                </a:tc>
                <a:tc hMerge="1" vMerge="1">
                  <a:txBody>
                    <a:bodyPr/>
                    <a:lstStyle/>
                    <a:p>
                      <a:endParaRPr lang="tr-TR"/>
                    </a:p>
                  </a:txBody>
                  <a:tcPr/>
                </a:tc>
                <a:tc>
                  <a:txBody>
                    <a:bodyPr/>
                    <a:lstStyle/>
                    <a:p>
                      <a:pPr algn="ctr" fontAlgn="ctr"/>
                      <a:r>
                        <a:rPr lang="tr-TR" sz="700" b="0" i="0" u="none" strike="noStrike">
                          <a:solidFill>
                            <a:srgbClr val="0000FF"/>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98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70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115</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50066">
                <a:tc rowSpan="5" gridSpan="2">
                  <a:txBody>
                    <a:bodyPr/>
                    <a:lstStyle/>
                    <a:p>
                      <a:pPr algn="l" fontAlgn="ctr"/>
                      <a:r>
                        <a:rPr lang="tr-TR" sz="800" b="0" i="0" u="none" strike="noStrike" dirty="0" smtClean="0">
                          <a:solidFill>
                            <a:srgbClr val="0000FF"/>
                          </a:solidFill>
                          <a:latin typeface="Arial"/>
                        </a:rPr>
                        <a:t>ARAŞTIRMA GÖREVLİLERİ</a:t>
                      </a:r>
                      <a:endParaRPr lang="tr-TR" sz="800" b="0" i="0" u="none" strike="noStrike" dirty="0">
                        <a:solidFill>
                          <a:srgbClr val="0000FF"/>
                        </a:solidFill>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rowSpan="5" hMerge="1">
                  <a:txBody>
                    <a:bodyPr/>
                    <a:lstStyle/>
                    <a:p>
                      <a:pPr algn="l" fontAlgn="ctr"/>
                      <a:endParaRPr lang="tr-TR" sz="800" b="0" i="0" u="none" strike="noStrike" dirty="0">
                        <a:solidFill>
                          <a:srgbClr val="0000FF"/>
                        </a:solidFill>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tr-TR" sz="700" b="0" i="0" u="none" strike="noStrike">
                          <a:solidFill>
                            <a:srgbClr val="0000FF"/>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70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tr-TR" sz="800" b="0" i="0" u="none" strike="noStrike" dirty="0">
                          <a:solidFill>
                            <a:srgbClr val="0000FF"/>
                          </a:solidFill>
                          <a:latin typeface="Arial"/>
                        </a:rPr>
                        <a:t>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115</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gridSpan="2" vMerge="1">
                  <a:txBody>
                    <a:bodyPr/>
                    <a:lstStyle/>
                    <a:p>
                      <a:endParaRPr lang="tr-TR"/>
                    </a:p>
                  </a:txBody>
                  <a:tcPr/>
                </a:tc>
                <a:tc hMerge="1" vMerge="1">
                  <a:txBody>
                    <a:bodyPr/>
                    <a:lstStyle/>
                    <a:p>
                      <a:endParaRPr lang="tr-TR"/>
                    </a:p>
                  </a:txBody>
                  <a:tcPr/>
                </a:tc>
                <a:tc>
                  <a:txBody>
                    <a:bodyPr/>
                    <a:lstStyle/>
                    <a:p>
                      <a:pPr algn="ctr" fontAlgn="ctr"/>
                      <a:r>
                        <a:rPr lang="tr-TR" sz="700" b="0" i="0" u="none" strike="noStrike">
                          <a:solidFill>
                            <a:srgbClr val="0000FF"/>
                          </a:solidFill>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70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115</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gridSpan="2" vMerge="1">
                  <a:txBody>
                    <a:bodyPr/>
                    <a:lstStyle/>
                    <a:p>
                      <a:endParaRPr lang="tr-TR"/>
                    </a:p>
                  </a:txBody>
                  <a:tcPr/>
                </a:tc>
                <a:tc hMerge="1" vMerge="1">
                  <a:txBody>
                    <a:bodyPr/>
                    <a:lstStyle/>
                    <a:p>
                      <a:endParaRPr lang="tr-TR"/>
                    </a:p>
                  </a:txBody>
                  <a:tcPr/>
                </a:tc>
                <a:tc>
                  <a:txBody>
                    <a:bodyPr/>
                    <a:lstStyle/>
                    <a:p>
                      <a:pPr algn="ctr" fontAlgn="ctr"/>
                      <a:r>
                        <a:rPr lang="tr-TR" sz="700" b="0" i="0" u="none" strike="noStrike">
                          <a:solidFill>
                            <a:srgbClr val="0000FF"/>
                          </a:solidFill>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70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115</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0066">
                <a:tc gridSpan="2" vMerge="1">
                  <a:txBody>
                    <a:bodyPr/>
                    <a:lstStyle/>
                    <a:p>
                      <a:endParaRPr lang="tr-TR"/>
                    </a:p>
                  </a:txBody>
                  <a:tcPr/>
                </a:tc>
                <a:tc hMerge="1" vMerge="1">
                  <a:txBody>
                    <a:bodyPr/>
                    <a:lstStyle/>
                    <a:p>
                      <a:endParaRPr lang="tr-TR"/>
                    </a:p>
                  </a:txBody>
                  <a:tcPr/>
                </a:tc>
                <a:tc>
                  <a:txBody>
                    <a:bodyPr/>
                    <a:lstStyle/>
                    <a:p>
                      <a:pPr algn="ctr" fontAlgn="ctr"/>
                      <a:r>
                        <a:rPr lang="tr-TR" sz="700" b="0" i="0" u="none" strike="noStrike">
                          <a:solidFill>
                            <a:srgbClr val="0000FF"/>
                          </a:solidFill>
                          <a:latin typeface="Arial"/>
                        </a:rPr>
                        <a:t>4-5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70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115</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58894">
                <a:tc gridSpan="2" vMerge="1">
                  <a:txBody>
                    <a:bodyPr/>
                    <a:lstStyle/>
                    <a:p>
                      <a:endParaRPr lang="tr-TR"/>
                    </a:p>
                  </a:txBody>
                  <a:tcPr/>
                </a:tc>
                <a:tc hMerge="1" vMerge="1">
                  <a:txBody>
                    <a:bodyPr/>
                    <a:lstStyle/>
                    <a:p>
                      <a:endParaRPr lang="tr-TR"/>
                    </a:p>
                  </a:txBody>
                  <a:tcPr/>
                </a:tc>
                <a:tc>
                  <a:txBody>
                    <a:bodyPr/>
                    <a:lstStyle/>
                    <a:p>
                      <a:pPr algn="ctr" fontAlgn="ctr"/>
                      <a:r>
                        <a:rPr lang="tr-TR" sz="700" b="0" i="0" u="none" strike="noStrike">
                          <a:solidFill>
                            <a:srgbClr val="0000FF"/>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98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tr-TR" sz="800" b="0" i="0" u="none" strike="noStrike">
                          <a:solidFill>
                            <a:srgbClr val="0000FF"/>
                          </a:solidFill>
                          <a:latin typeface="Arial"/>
                        </a:rPr>
                        <a:t>1/12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70</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vMerge="1">
                  <a:txBody>
                    <a:bodyPr/>
                    <a:lstStyle/>
                    <a:p>
                      <a:endParaRPr lang="tr-T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800" b="0" i="0" u="none" strike="noStrike">
                          <a:solidFill>
                            <a:srgbClr val="0000FF"/>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tr-TR" sz="800" b="0" i="0" u="none" strike="noStrike" dirty="0">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tr-TR" sz="800" b="0" i="0" u="none" strike="noStrike" dirty="0" smtClean="0">
                          <a:solidFill>
                            <a:srgbClr val="0000FF"/>
                          </a:solidFill>
                          <a:latin typeface="Arial"/>
                        </a:rPr>
                        <a:t>115</a:t>
                      </a:r>
                      <a:endParaRPr lang="tr-TR" sz="800" b="0" i="0" u="none" strike="noStrike" dirty="0">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991065895"/>
              </p:ext>
            </p:extLst>
          </p:nvPr>
        </p:nvGraphicFramePr>
        <p:xfrm>
          <a:off x="838200" y="112718"/>
          <a:ext cx="7010401" cy="6671173"/>
        </p:xfrm>
        <a:graphic>
          <a:graphicData uri="http://schemas.openxmlformats.org/drawingml/2006/table">
            <a:tbl>
              <a:tblPr/>
              <a:tblGrid>
                <a:gridCol w="658611"/>
                <a:gridCol w="2384295"/>
                <a:gridCol w="709272"/>
                <a:gridCol w="636445"/>
                <a:gridCol w="696608"/>
                <a:gridCol w="417965"/>
                <a:gridCol w="417965"/>
                <a:gridCol w="417965"/>
                <a:gridCol w="671275"/>
              </a:tblGrid>
              <a:tr h="104649">
                <a:tc gridSpan="9">
                  <a:txBody>
                    <a:bodyPr/>
                    <a:lstStyle/>
                    <a:p>
                      <a:pPr algn="ctr" fontAlgn="ctr"/>
                      <a:r>
                        <a:rPr lang="tr-TR" sz="680" b="1" i="0" u="none" strike="noStrike" dirty="0">
                          <a:solidFill>
                            <a:srgbClr val="FFFF00"/>
                          </a:solidFill>
                          <a:effectLst/>
                          <a:latin typeface="Arial"/>
                        </a:rPr>
                        <a:t>YAN ÖDEME  - ÖZEL HİZMET TAZMİNATI  -  EK ÖDEME CETVELİ</a:t>
                      </a:r>
                    </a:p>
                  </a:txBody>
                  <a:tcPr marL="0" marR="0" marT="0" marB="0" anchor="ctr">
                    <a:lnL>
                      <a:noFill/>
                    </a:lnL>
                    <a:lnR>
                      <a:noFill/>
                    </a:lnR>
                    <a:lnT>
                      <a:noFill/>
                    </a:lnT>
                    <a:lnB>
                      <a:noFill/>
                    </a:lnB>
                    <a:solidFill>
                      <a:srgbClr val="99336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4649">
                <a:tc>
                  <a:txBody>
                    <a:bodyPr/>
                    <a:lstStyle/>
                    <a:p>
                      <a:pPr algn="ctr" fontAlgn="ctr"/>
                      <a:endParaRPr lang="tr-TR" sz="680" b="1" i="0" u="none" strike="noStrike">
                        <a:solidFill>
                          <a:srgbClr val="0000FF"/>
                        </a:solidFill>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tr-TR" sz="680" b="1" i="0" u="none" strike="noStrike">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fontAlgn="ctr"/>
                      <a:r>
                        <a:rPr lang="tr-TR" sz="680" b="1" i="0" u="none" strike="noStrike">
                          <a:solidFill>
                            <a:srgbClr val="0000FF"/>
                          </a:solidFill>
                          <a:effectLst/>
                          <a:latin typeface="Arial"/>
                        </a:rPr>
                        <a:t>YAN ÖDEME TOPLAMI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680" b="1" i="0" u="none" strike="noStrike">
                          <a:solidFill>
                            <a:srgbClr val="0000FF"/>
                          </a:solidFill>
                          <a:effectLst/>
                          <a:latin typeface="Arial"/>
                        </a:rPr>
                        <a:t>DERECESİ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tr-TR" sz="680" b="1" i="0" u="none" strike="noStrike">
                          <a:solidFill>
                            <a:srgbClr val="0000FF"/>
                          </a:solidFill>
                          <a:effectLst/>
                          <a:latin typeface="Arial"/>
                        </a:rPr>
                        <a:t>ÖZEL HİZMET TAZMİNATI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80" b="1" i="0" u="none" strike="noStrike">
                          <a:solidFill>
                            <a:srgbClr val="0000FF"/>
                          </a:solidFill>
                          <a:effectLst/>
                          <a:latin typeface="Arial"/>
                        </a:rPr>
                        <a:t>EK ÖDEME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584">
                <a:tc>
                  <a:txBody>
                    <a:bodyPr/>
                    <a:lstStyle/>
                    <a:p>
                      <a:pPr algn="ctr" fontAlgn="ctr"/>
                      <a:r>
                        <a:rPr lang="tr-TR" sz="680" b="1" i="0" u="none" strike="noStrike">
                          <a:solidFill>
                            <a:srgbClr val="0000FF"/>
                          </a:solidFill>
                          <a:effectLst/>
                          <a:latin typeface="Arial"/>
                        </a:rPr>
                        <a:t>Say2000i Unvan Kodu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1" i="0" u="none" strike="noStrike">
                          <a:solidFill>
                            <a:srgbClr val="0000FF"/>
                          </a:solidFill>
                          <a:effectLst/>
                          <a:latin typeface="Arial"/>
                        </a:rPr>
                        <a:t>KADRO GÖREV ÜNVANI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ctr" fontAlgn="ctr"/>
                      <a:r>
                        <a:rPr lang="tr-TR" sz="680" b="1" i="0" u="none" strike="noStrike">
                          <a:solidFill>
                            <a:srgbClr val="FF0000"/>
                          </a:solidFill>
                          <a:effectLst/>
                          <a:latin typeface="Arial"/>
                        </a:rPr>
                        <a:t>ORANI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1" i="0" u="none" strike="noStrike" dirty="0">
                          <a:solidFill>
                            <a:srgbClr val="FF0000"/>
                          </a:solidFill>
                          <a:effectLst/>
                          <a:latin typeface="Arial"/>
                        </a:rPr>
                        <a:t>Denetim Tazminatı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1" i="0" u="none" strike="noStrike" dirty="0">
                          <a:solidFill>
                            <a:srgbClr val="FF0000"/>
                          </a:solidFill>
                          <a:effectLst/>
                          <a:latin typeface="Arial"/>
                        </a:rPr>
                        <a:t>Makam Tazminatı</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1" i="0" u="none" strike="noStrike" dirty="0">
                          <a:solidFill>
                            <a:srgbClr val="FF0000"/>
                          </a:solidFill>
                          <a:effectLst/>
                          <a:latin typeface="Arial"/>
                        </a:rPr>
                        <a:t>Görev Tazminatı</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1" i="0" u="none" strike="noStrike">
                          <a:solidFill>
                            <a:srgbClr val="FF0000"/>
                          </a:solidFill>
                          <a:effectLst/>
                          <a:latin typeface="Arial"/>
                        </a:rPr>
                        <a:t>ORANI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a:txBody>
                    <a:bodyPr/>
                    <a:lstStyle/>
                    <a:p>
                      <a:pPr algn="ctr" fontAlgn="ctr"/>
                      <a:r>
                        <a:rPr lang="tr-TR" sz="680" b="1" i="0" u="none" strike="noStrike">
                          <a:solidFill>
                            <a:srgbClr val="993300"/>
                          </a:solidFill>
                          <a:effectLst/>
                          <a:latin typeface="Arial"/>
                        </a:rPr>
                        <a:t>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80" b="1" i="0" u="none" strike="noStrike">
                          <a:solidFill>
                            <a:srgbClr val="FFFFFF"/>
                          </a:solidFill>
                          <a:effectLst/>
                          <a:latin typeface="Arial"/>
                        </a:rPr>
                        <a:t>GENEL İDARE HİZMETLERİ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fontAlgn="ctr"/>
                      <a:r>
                        <a:rPr lang="tr-TR" sz="68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dirty="0">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a:txBody>
                    <a:bodyPr/>
                    <a:lstStyle/>
                    <a:p>
                      <a:pPr algn="ctr" fontAlgn="ctr"/>
                      <a:r>
                        <a:rPr lang="tr-TR" sz="680" b="0" i="0" u="none" strike="noStrike">
                          <a:solidFill>
                            <a:srgbClr val="FF0000"/>
                          </a:solidFill>
                          <a:effectLst/>
                          <a:latin typeface="Arial"/>
                        </a:rPr>
                        <a:t>11254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80" b="0" i="0" u="none" strike="noStrike">
                          <a:solidFill>
                            <a:srgbClr val="0000FF"/>
                          </a:solidFill>
                          <a:effectLst/>
                          <a:latin typeface="Arial"/>
                        </a:rPr>
                        <a:t>Genel Sekreter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200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2000</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8000</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a:txBody>
                    <a:bodyPr/>
                    <a:lstStyle/>
                    <a:p>
                      <a:pPr algn="ctr" fontAlgn="ctr"/>
                      <a:r>
                        <a:rPr lang="tr-TR" sz="680" b="0" i="0" u="none" strike="noStrike">
                          <a:solidFill>
                            <a:srgbClr val="FF0000"/>
                          </a:solidFill>
                          <a:effectLst/>
                          <a:latin typeface="Arial"/>
                        </a:rPr>
                        <a:t>11502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80" b="0" i="0" u="none" strike="noStrike">
                          <a:solidFill>
                            <a:srgbClr val="0000FF"/>
                          </a:solidFill>
                          <a:effectLst/>
                          <a:latin typeface="Arial"/>
                        </a:rPr>
                        <a:t>Genel Sekreter Yardımcısı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rowSpan="4">
                  <a:txBody>
                    <a:bodyPr/>
                    <a:lstStyle/>
                    <a:p>
                      <a:pPr algn="ctr" fontAlgn="ctr"/>
                      <a:r>
                        <a:rPr lang="tr-TR" sz="680" b="0" i="0" u="none" strike="noStrike">
                          <a:solidFill>
                            <a:srgbClr val="FF0000"/>
                          </a:solidFill>
                          <a:effectLst/>
                          <a:latin typeface="Arial"/>
                        </a:rPr>
                        <a:t>11809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680" b="0" i="0" u="none" strike="noStrike">
                          <a:solidFill>
                            <a:srgbClr val="0000FF"/>
                          </a:solidFill>
                          <a:effectLst/>
                          <a:latin typeface="Arial"/>
                        </a:rPr>
                        <a:t>Hukuk Müşaviri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80" b="0" i="0" u="none" strike="noStrike">
                          <a:solidFill>
                            <a:srgbClr val="0000FF"/>
                          </a:solidFill>
                          <a:effectLst/>
                          <a:latin typeface="Arial"/>
                        </a:rPr>
                        <a:t>1550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200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4">
                  <a:txBody>
                    <a:bodyPr/>
                    <a:lstStyle/>
                    <a:p>
                      <a:pPr algn="ctr" fontAlgn="ctr"/>
                      <a:r>
                        <a:rPr lang="tr-TR" sz="680" b="0" i="0" u="none" strike="noStrike">
                          <a:solidFill>
                            <a:srgbClr val="0000FF"/>
                          </a:solidFill>
                          <a:effectLst/>
                          <a:latin typeface="Arial"/>
                        </a:rPr>
                        <a:t>170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68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04649">
                <a:tc rowSpan="3">
                  <a:txBody>
                    <a:bodyPr/>
                    <a:lstStyle/>
                    <a:p>
                      <a:pPr algn="ctr" fontAlgn="ctr"/>
                      <a:r>
                        <a:rPr lang="tr-TR" sz="680" b="0" i="0" u="none" strike="noStrike">
                          <a:solidFill>
                            <a:srgbClr val="FF0000"/>
                          </a:solidFill>
                          <a:effectLst/>
                          <a:latin typeface="Arial"/>
                        </a:rPr>
                        <a:t>59352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680" b="0" i="0" u="none" strike="noStrike">
                          <a:solidFill>
                            <a:srgbClr val="0000FF"/>
                          </a:solidFill>
                          <a:effectLst/>
                          <a:latin typeface="Arial"/>
                        </a:rPr>
                        <a:t>Avukat (Avukatlık Sınıfında olanlar)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680" b="0" i="0" u="none" strike="noStrike">
                          <a:solidFill>
                            <a:srgbClr val="0000FF"/>
                          </a:solidFill>
                          <a:effectLst/>
                          <a:latin typeface="Arial"/>
                        </a:rPr>
                        <a:t>1550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80" b="0" i="0" u="none" strike="noStrike">
                          <a:solidFill>
                            <a:srgbClr val="FF0000"/>
                          </a:solidFill>
                          <a:effectLst/>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80" b="0" i="0" u="none" strike="noStrike">
                          <a:solidFill>
                            <a:srgbClr val="0000FF"/>
                          </a:solidFill>
                          <a:effectLst/>
                          <a:latin typeface="Arial"/>
                        </a:rPr>
                        <a:t>150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endParaRPr lang="tr-TR" sz="680" b="0" i="0" u="none" strike="noStrike">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80" b="0" i="0" u="none" strike="noStrike">
                          <a:solidFill>
                            <a:srgbClr val="0000FF"/>
                          </a:solidFill>
                          <a:effectLst/>
                          <a:latin typeface="Arial"/>
                        </a:rPr>
                        <a:t>140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04649">
                <a:tc>
                  <a:txBody>
                    <a:bodyPr/>
                    <a:lstStyle/>
                    <a:p>
                      <a:pPr algn="ctr" fontAlgn="ctr"/>
                      <a:r>
                        <a:rPr lang="tr-TR" sz="680" b="0" i="0" u="none" strike="noStrike">
                          <a:solidFill>
                            <a:srgbClr val="FF0000"/>
                          </a:solidFill>
                          <a:effectLst/>
                          <a:latin typeface="Arial"/>
                        </a:rPr>
                        <a:t>59352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80" b="0" i="0" u="none" strike="noStrike">
                          <a:solidFill>
                            <a:srgbClr val="0000FF"/>
                          </a:solidFill>
                          <a:effectLst/>
                          <a:latin typeface="Arial"/>
                        </a:rPr>
                        <a:t>Daire Başkanı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tr-TR" sz="680" b="0" i="0" u="none" strike="noStrike">
                          <a:solidFill>
                            <a:srgbClr val="0000FF"/>
                          </a:solidFill>
                          <a:effectLst/>
                          <a:latin typeface="Arial"/>
                        </a:rPr>
                        <a:t>180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a:txBody>
                    <a:bodyPr/>
                    <a:lstStyle/>
                    <a:p>
                      <a:pPr algn="ctr" fontAlgn="ctr"/>
                      <a:r>
                        <a:rPr lang="tr-TR" sz="680" b="0" i="0" u="none" strike="noStrike">
                          <a:solidFill>
                            <a:srgbClr val="FF0000"/>
                          </a:solidFill>
                          <a:effectLst/>
                          <a:latin typeface="Arial"/>
                        </a:rPr>
                        <a:t>29306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80" b="0" i="0" u="none" strike="noStrike">
                          <a:solidFill>
                            <a:srgbClr val="0000FF"/>
                          </a:solidFill>
                          <a:effectLst/>
                          <a:latin typeface="Arial"/>
                        </a:rPr>
                        <a:t>Daire Başkanı (Yapı İşl.Müh.)</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2600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175+30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r>
              <a:tr h="104649">
                <a:tc rowSpan="6">
                  <a:txBody>
                    <a:bodyPr/>
                    <a:lstStyle/>
                    <a:p>
                      <a:pPr algn="ctr" fontAlgn="ctr"/>
                      <a:r>
                        <a:rPr lang="tr-TR" sz="680" b="0" i="0" u="none" strike="noStrike">
                          <a:solidFill>
                            <a:srgbClr val="FF0000"/>
                          </a:solidFill>
                          <a:effectLst/>
                          <a:latin typeface="Arial"/>
                        </a:rPr>
                        <a:t>50500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680" b="0" i="0" u="none" strike="noStrike">
                          <a:solidFill>
                            <a:srgbClr val="0000FF"/>
                          </a:solidFill>
                          <a:effectLst/>
                          <a:latin typeface="Arial"/>
                        </a:rPr>
                        <a:t>Şube Müdürü </a:t>
                      </a:r>
                      <a:br>
                        <a:rPr lang="tr-TR" sz="680" b="0" i="0" u="none" strike="noStrike">
                          <a:solidFill>
                            <a:srgbClr val="0000FF"/>
                          </a:solidFill>
                          <a:effectLst/>
                          <a:latin typeface="Arial"/>
                        </a:rPr>
                      </a:br>
                      <a:r>
                        <a:rPr lang="tr-TR" sz="680" b="0" i="0" u="none" strike="noStrike">
                          <a:solidFill>
                            <a:srgbClr val="0000FF"/>
                          </a:solidFill>
                          <a:effectLst/>
                          <a:latin typeface="Arial"/>
                        </a:rPr>
                        <a:t>Hastane Müdürü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tr-TR" sz="680" b="0" i="0" u="none" strike="noStrike">
                          <a:solidFill>
                            <a:srgbClr val="0000FF"/>
                          </a:solidFill>
                          <a:effectLst/>
                          <a:latin typeface="Arial"/>
                        </a:rPr>
                        <a:t>1100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6">
                  <a:txBody>
                    <a:bodyPr/>
                    <a:lstStyle/>
                    <a:p>
                      <a:pPr algn="ctr" fontAlgn="ctr"/>
                      <a:r>
                        <a:rPr lang="tr-TR" sz="680" b="0" i="0" u="none" strike="noStrike">
                          <a:solidFill>
                            <a:srgbClr val="0000FF"/>
                          </a:solidFill>
                          <a:effectLst/>
                          <a:latin typeface="Arial"/>
                        </a:rPr>
                        <a:t>170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endParaRPr lang="tr-TR" sz="680" b="0" i="0" u="none"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endParaRPr lang="tr-TR" sz="680" b="0" i="0" u="none"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68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tr-TR"/>
                    </a:p>
                  </a:txBody>
                  <a:tcPr/>
                </a:tc>
              </a:tr>
              <a:tr h="104649">
                <a:tc vMerge="1">
                  <a:txBody>
                    <a:bodyPr/>
                    <a:lstStyle/>
                    <a:p>
                      <a:endParaRPr lang="tr-TR"/>
                    </a:p>
                  </a:txBody>
                  <a:tcPr/>
                </a:tc>
                <a:tc rowSpan="2">
                  <a:txBody>
                    <a:bodyPr/>
                    <a:lstStyle/>
                    <a:p>
                      <a:pPr algn="l" fontAlgn="ctr"/>
                      <a:r>
                        <a:rPr lang="tr-TR" sz="680" b="0" i="0" u="none" strike="noStrike">
                          <a:solidFill>
                            <a:srgbClr val="0000FF"/>
                          </a:solidFill>
                          <a:effectLst/>
                          <a:latin typeface="Arial"/>
                        </a:rPr>
                        <a:t>Şube Müdürü (diğer dereceler)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680" b="0" i="0" u="none" strike="noStrike">
                          <a:solidFill>
                            <a:srgbClr val="0000FF"/>
                          </a:solidFill>
                          <a:effectLst/>
                          <a:latin typeface="Arial"/>
                        </a:rPr>
                        <a:t>950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5-6-7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endParaRPr lang="tr-TR"/>
                    </a:p>
                  </a:txBody>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8 ve üstü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r>
              <a:tr h="104649">
                <a:tc>
                  <a:txBody>
                    <a:bodyPr/>
                    <a:lstStyle/>
                    <a:p>
                      <a:pPr algn="ctr" fontAlgn="ctr"/>
                      <a:r>
                        <a:rPr lang="tr-TR" sz="680" b="0" i="0" u="none" strike="noStrike">
                          <a:solidFill>
                            <a:srgbClr val="FF0000"/>
                          </a:solidFill>
                          <a:effectLst/>
                          <a:latin typeface="Arial"/>
                        </a:rPr>
                        <a:t>39800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80" b="0" i="0" u="none" strike="noStrike">
                          <a:solidFill>
                            <a:srgbClr val="0000FF"/>
                          </a:solidFill>
                          <a:effectLst/>
                          <a:latin typeface="Arial"/>
                        </a:rPr>
                        <a:t>Hastane Başmüdürü</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200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rowSpan="2">
                  <a:txBody>
                    <a:bodyPr/>
                    <a:lstStyle/>
                    <a:p>
                      <a:pPr algn="ctr" fontAlgn="ctr"/>
                      <a:r>
                        <a:rPr lang="tr-TR" sz="680" b="0" i="0" u="none" strike="noStrike">
                          <a:solidFill>
                            <a:srgbClr val="FF0000"/>
                          </a:solidFill>
                          <a:effectLst/>
                          <a:latin typeface="Arial"/>
                        </a:rPr>
                        <a:t>47456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680" b="0" i="0" u="none" strike="noStrike">
                          <a:solidFill>
                            <a:srgbClr val="0000FF"/>
                          </a:solidFill>
                          <a:effectLst/>
                          <a:latin typeface="Arial"/>
                        </a:rPr>
                        <a:t>Hastane Müdür Yardımcısı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750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80" b="0" i="0" u="none" strike="noStrike">
                          <a:solidFill>
                            <a:srgbClr val="0000FF"/>
                          </a:solidFill>
                          <a:effectLst/>
                          <a:latin typeface="Arial"/>
                        </a:rPr>
                        <a:t>165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0000FF"/>
                          </a:solidFill>
                          <a:effectLst/>
                          <a:latin typeface="Arial"/>
                        </a:rPr>
                        <a:t>750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04649">
                <a:tc>
                  <a:txBody>
                    <a:bodyPr/>
                    <a:lstStyle/>
                    <a:p>
                      <a:pPr algn="ctr" fontAlgn="ctr"/>
                      <a:r>
                        <a:rPr lang="tr-TR" sz="680" b="0" i="0" u="none" strike="noStrike">
                          <a:solidFill>
                            <a:srgbClr val="FF0000"/>
                          </a:solidFill>
                          <a:effectLst/>
                          <a:latin typeface="Arial"/>
                        </a:rPr>
                        <a:t>39750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80" b="0" i="0" u="none" strike="noStrike">
                          <a:solidFill>
                            <a:srgbClr val="0000FF"/>
                          </a:solidFill>
                          <a:effectLst/>
                          <a:latin typeface="Arial"/>
                        </a:rPr>
                        <a:t>Çiftlik Müdürü (Müh.)</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2400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a:txBody>
                    <a:bodyPr/>
                    <a:lstStyle/>
                    <a:p>
                      <a:pPr algn="ctr" fontAlgn="ctr"/>
                      <a:r>
                        <a:rPr lang="tr-TR" sz="680" b="0" i="0" u="none" strike="noStrike">
                          <a:solidFill>
                            <a:srgbClr val="FF0000"/>
                          </a:solidFill>
                          <a:effectLst/>
                          <a:latin typeface="Arial"/>
                        </a:rPr>
                        <a:t>46052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80" b="0" i="0" u="none" strike="noStrike">
                          <a:solidFill>
                            <a:srgbClr val="0000FF"/>
                          </a:solidFill>
                          <a:effectLst/>
                          <a:latin typeface="Arial"/>
                        </a:rPr>
                        <a:t>Yurt Müdürü</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a:txBody>
                    <a:bodyPr/>
                    <a:lstStyle/>
                    <a:p>
                      <a:pPr algn="ctr" fontAlgn="ctr"/>
                      <a:r>
                        <a:rPr lang="tr-TR" sz="680" b="0" i="0" u="none" strike="noStrike">
                          <a:solidFill>
                            <a:srgbClr val="FF0000"/>
                          </a:solidFill>
                          <a:effectLst/>
                          <a:latin typeface="Arial"/>
                        </a:rPr>
                        <a:t>48959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80" b="0" i="0" u="none" strike="noStrike">
                          <a:solidFill>
                            <a:srgbClr val="0000FF"/>
                          </a:solidFill>
                          <a:effectLst/>
                          <a:latin typeface="Arial"/>
                        </a:rPr>
                        <a:t>Yurt Müdür Yardımcısı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750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a:txBody>
                    <a:bodyPr/>
                    <a:lstStyle/>
                    <a:p>
                      <a:pPr algn="ctr" fontAlgn="ctr"/>
                      <a:r>
                        <a:rPr lang="tr-TR" sz="680" b="0" i="0" u="none" strike="noStrike">
                          <a:solidFill>
                            <a:srgbClr val="FF0000"/>
                          </a:solidFill>
                          <a:effectLst/>
                          <a:latin typeface="Arial"/>
                        </a:rPr>
                        <a:t>39701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80" b="0" i="0" u="none" strike="noStrike">
                          <a:solidFill>
                            <a:srgbClr val="0000FF"/>
                          </a:solidFill>
                          <a:effectLst/>
                          <a:latin typeface="Arial"/>
                        </a:rPr>
                        <a:t>Döner Sermaye İşletme Müdürü</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175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298">
                <a:tc>
                  <a:txBody>
                    <a:bodyPr/>
                    <a:lstStyle/>
                    <a:p>
                      <a:pPr algn="ctr" fontAlgn="ctr"/>
                      <a:r>
                        <a:rPr lang="tr-TR" sz="680" b="0" i="0" u="none" strike="noStrike">
                          <a:solidFill>
                            <a:srgbClr val="FF0000"/>
                          </a:solidFill>
                          <a:effectLst/>
                          <a:latin typeface="Arial"/>
                        </a:rPr>
                        <a:t>41350</a:t>
                      </a:r>
                      <a:br>
                        <a:rPr lang="tr-TR" sz="680" b="0" i="0" u="none" strike="noStrike">
                          <a:solidFill>
                            <a:srgbClr val="FF0000"/>
                          </a:solidFill>
                          <a:effectLst/>
                          <a:latin typeface="Arial"/>
                        </a:rPr>
                      </a:br>
                      <a:r>
                        <a:rPr lang="tr-TR" sz="680" b="0" i="0" u="none" strike="noStrike">
                          <a:solidFill>
                            <a:srgbClr val="FF0000"/>
                          </a:solidFill>
                          <a:effectLst/>
                          <a:latin typeface="Arial"/>
                        </a:rPr>
                        <a:t>50658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80" b="0" i="0" u="none" strike="noStrike">
                          <a:solidFill>
                            <a:srgbClr val="0000FF"/>
                          </a:solidFill>
                          <a:effectLst/>
                          <a:latin typeface="Arial"/>
                        </a:rPr>
                        <a:t>BİM Müdürü, BİM Şube Müdürü</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3500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170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649">
                <a:tc>
                  <a:txBody>
                    <a:bodyPr/>
                    <a:lstStyle/>
                    <a:p>
                      <a:pPr algn="ctr" fontAlgn="ctr"/>
                      <a:r>
                        <a:rPr lang="tr-TR" sz="680" b="0" i="0" u="none" strike="noStrike">
                          <a:solidFill>
                            <a:srgbClr val="FF0000"/>
                          </a:solidFill>
                          <a:effectLst/>
                          <a:latin typeface="Arial"/>
                        </a:rPr>
                        <a:t>47731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80" b="0" i="0" u="none" strike="noStrike">
                          <a:solidFill>
                            <a:srgbClr val="0000FF"/>
                          </a:solidFill>
                          <a:effectLst/>
                          <a:latin typeface="Arial"/>
                        </a:rPr>
                        <a:t>BİM Müdür Yardımcısı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3150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rowSpan="2">
                  <a:txBody>
                    <a:bodyPr/>
                    <a:lstStyle/>
                    <a:p>
                      <a:pPr algn="ctr" fontAlgn="ctr"/>
                      <a:r>
                        <a:rPr lang="tr-TR" sz="680" b="0" i="0" u="none" strike="noStrike">
                          <a:solidFill>
                            <a:srgbClr val="FF0000"/>
                          </a:solidFill>
                          <a:effectLst/>
                          <a:latin typeface="Arial"/>
                        </a:rPr>
                        <a:t>50203</a:t>
                      </a:r>
                      <a:br>
                        <a:rPr lang="tr-TR" sz="680" b="0" i="0" u="none" strike="noStrike">
                          <a:solidFill>
                            <a:srgbClr val="FF0000"/>
                          </a:solidFill>
                          <a:effectLst/>
                          <a:latin typeface="Arial"/>
                        </a:rPr>
                      </a:br>
                      <a:r>
                        <a:rPr lang="tr-TR" sz="680" b="0" i="0" u="none" strike="noStrike">
                          <a:solidFill>
                            <a:srgbClr val="FF0000"/>
                          </a:solidFill>
                          <a:effectLst/>
                          <a:latin typeface="Arial"/>
                        </a:rPr>
                        <a:t>50252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680" b="0" i="0" u="none" strike="noStrike">
                          <a:solidFill>
                            <a:srgbClr val="0000FF"/>
                          </a:solidFill>
                          <a:effectLst/>
                          <a:latin typeface="Arial"/>
                        </a:rPr>
                        <a:t>Fakülte Sekreteri, Yüksekokul Sekreteri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680" b="0" i="0" u="none" strike="noStrike">
                          <a:solidFill>
                            <a:srgbClr val="0000FF"/>
                          </a:solidFill>
                          <a:effectLst/>
                          <a:latin typeface="Arial"/>
                        </a:rPr>
                        <a:t>1300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tr-TR" sz="680" b="0" i="0" u="none" strike="noStrike">
                          <a:solidFill>
                            <a:srgbClr val="0000FF"/>
                          </a:solidFill>
                          <a:effectLst/>
                          <a:latin typeface="Arial"/>
                        </a:rPr>
                        <a:t>170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r>
              <a:tr h="104649">
                <a:tc rowSpan="3">
                  <a:txBody>
                    <a:bodyPr/>
                    <a:lstStyle/>
                    <a:p>
                      <a:pPr algn="ctr" fontAlgn="ctr"/>
                      <a:r>
                        <a:rPr lang="tr-TR" sz="680" b="0" i="0" u="none" strike="noStrike">
                          <a:solidFill>
                            <a:srgbClr val="FF0000"/>
                          </a:solidFill>
                          <a:effectLst/>
                          <a:latin typeface="Arial"/>
                        </a:rPr>
                        <a:t>50302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680" b="0" i="0" u="none" strike="noStrike">
                          <a:solidFill>
                            <a:srgbClr val="0000FF"/>
                          </a:solidFill>
                          <a:effectLst/>
                          <a:latin typeface="Arial"/>
                        </a:rPr>
                        <a:t>Enstitü Sekreteri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680" b="0" i="0" u="none" strike="noStrike">
                          <a:solidFill>
                            <a:srgbClr val="0000FF"/>
                          </a:solidFill>
                          <a:effectLst/>
                          <a:latin typeface="Arial"/>
                        </a:rPr>
                        <a:t>1300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680" b="0" i="0" u="none" strike="noStrike">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3">
                  <a:txBody>
                    <a:bodyPr/>
                    <a:lstStyle/>
                    <a:p>
                      <a:pPr algn="ctr" fontAlgn="ctr"/>
                      <a:r>
                        <a:rPr lang="tr-TR" sz="680" b="0" i="0" u="none" strike="noStrike" dirty="0">
                          <a:solidFill>
                            <a:srgbClr val="0000FF"/>
                          </a:solidFill>
                          <a:effectLst/>
                          <a:latin typeface="Arial"/>
                        </a:rPr>
                        <a:t>170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endParaRPr lang="tr-TR" sz="680" b="0" i="0" u="none" strike="noStrike">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r>
              <a:tr h="104649">
                <a:tc>
                  <a:txBody>
                    <a:bodyPr/>
                    <a:lstStyle/>
                    <a:p>
                      <a:pPr algn="ctr" fontAlgn="ctr"/>
                      <a:r>
                        <a:rPr lang="tr-TR" sz="680" b="0" i="0" u="none" strike="noStrike">
                          <a:solidFill>
                            <a:srgbClr val="FF0000"/>
                          </a:solidFill>
                          <a:effectLst/>
                          <a:latin typeface="Arial"/>
                        </a:rPr>
                        <a:t>62703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l" fontAlgn="ctr"/>
                      <a:r>
                        <a:rPr lang="tr-TR" sz="680" b="0" i="0" u="none" strike="noStrike">
                          <a:solidFill>
                            <a:srgbClr val="0000FF"/>
                          </a:solidFill>
                          <a:effectLst/>
                          <a:latin typeface="Arial"/>
                        </a:rPr>
                        <a:t>Sivil Savunma Uzmanı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80" b="0" i="0" u="none" strike="noStrike">
                          <a:solidFill>
                            <a:srgbClr val="0000FF"/>
                          </a:solidFill>
                          <a:effectLst/>
                          <a:latin typeface="Arial"/>
                        </a:rPr>
                        <a:t>1100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80" b="0" i="0" u="none" strike="noStrike" dirty="0">
                          <a:solidFill>
                            <a:srgbClr val="0000FF"/>
                          </a:solidFill>
                          <a:effectLst/>
                          <a:latin typeface="Arial"/>
                        </a:rPr>
                        <a:t>115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04649">
                <a:tc>
                  <a:txBody>
                    <a:bodyPr/>
                    <a:lstStyle/>
                    <a:p>
                      <a:pPr algn="ctr" fontAlgn="ctr"/>
                      <a:r>
                        <a:rPr lang="tr-TR" sz="68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tcPr>
                </a:tc>
                <a:tc vMerge="1">
                  <a:txBody>
                    <a:bodyPr/>
                    <a:lstStyle/>
                    <a:p>
                      <a:endParaRPr lang="tr-TR"/>
                    </a:p>
                  </a:txBody>
                  <a:tcPr/>
                </a:tc>
              </a:tr>
              <a:tr h="104649">
                <a:tc>
                  <a:txBody>
                    <a:bodyPr/>
                    <a:lstStyle/>
                    <a:p>
                      <a:pPr algn="ctr" fontAlgn="ctr"/>
                      <a:r>
                        <a:rPr lang="tr-TR" sz="68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rowSpan="2">
                  <a:txBody>
                    <a:bodyPr/>
                    <a:lstStyle/>
                    <a:p>
                      <a:pPr algn="ctr" fontAlgn="ctr"/>
                      <a:r>
                        <a:rPr lang="tr-TR" sz="68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04649">
                <a:tc>
                  <a:txBody>
                    <a:bodyPr/>
                    <a:lstStyle/>
                    <a:p>
                      <a:pPr algn="ctr" fontAlgn="ctr"/>
                      <a:r>
                        <a:rPr lang="tr-TR" sz="68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04649">
                <a:tc rowSpan="4">
                  <a:txBody>
                    <a:bodyPr/>
                    <a:lstStyle/>
                    <a:p>
                      <a:pPr algn="ctr" fontAlgn="ctr"/>
                      <a:r>
                        <a:rPr lang="tr-TR" sz="680" b="0" i="0" u="none" strike="noStrike">
                          <a:solidFill>
                            <a:srgbClr val="FF0000"/>
                          </a:solidFill>
                          <a:effectLst/>
                          <a:latin typeface="Arial"/>
                        </a:rPr>
                        <a:t>62653</a:t>
                      </a:r>
                      <a:br>
                        <a:rPr lang="tr-TR" sz="680" b="0" i="0" u="none" strike="noStrike">
                          <a:solidFill>
                            <a:srgbClr val="FF0000"/>
                          </a:solidFill>
                          <a:effectLst/>
                          <a:latin typeface="Arial"/>
                        </a:rPr>
                      </a:br>
                      <a:r>
                        <a:rPr lang="tr-TR" sz="680" b="0" i="0" u="none" strike="noStrike">
                          <a:solidFill>
                            <a:srgbClr val="FF0000"/>
                          </a:solidFill>
                          <a:effectLst/>
                          <a:latin typeface="Arial"/>
                        </a:rPr>
                        <a:t>62703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680" b="0" i="0" u="none" strike="noStrike">
                          <a:solidFill>
                            <a:srgbClr val="0000FF"/>
                          </a:solidFill>
                          <a:effectLst/>
                          <a:latin typeface="Arial"/>
                        </a:rPr>
                        <a:t>Savunma Uzmanı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80" b="0" i="0" u="none" strike="noStrike">
                          <a:solidFill>
                            <a:srgbClr val="0000FF"/>
                          </a:solidFill>
                          <a:effectLst/>
                          <a:latin typeface="Arial"/>
                        </a:rPr>
                        <a:t>1100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80" b="0" i="0" u="none" strike="noStrike">
                          <a:solidFill>
                            <a:srgbClr val="0000FF"/>
                          </a:solidFill>
                          <a:effectLst/>
                          <a:latin typeface="Arial"/>
                        </a:rPr>
                        <a:t>115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tcPr>
                </a:tc>
                <a:tc vMerge="1">
                  <a:txBody>
                    <a:bodyPr/>
                    <a:lstStyle/>
                    <a:p>
                      <a:endParaRPr lang="tr-TR"/>
                    </a:p>
                  </a:txBody>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rowSpan="2">
                  <a:txBody>
                    <a:bodyPr/>
                    <a:lstStyle/>
                    <a:p>
                      <a:pPr algn="ctr" fontAlgn="ctr"/>
                      <a:r>
                        <a:rPr lang="tr-TR" sz="68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04649">
                <a:tc rowSpan="3">
                  <a:txBody>
                    <a:bodyPr/>
                    <a:lstStyle/>
                    <a:p>
                      <a:pPr algn="ctr" fontAlgn="ctr"/>
                      <a:r>
                        <a:rPr lang="tr-TR" sz="680" b="0" i="0" u="none" strike="noStrike">
                          <a:solidFill>
                            <a:srgbClr val="FF0000"/>
                          </a:solidFill>
                          <a:effectLst/>
                          <a:latin typeface="Arial"/>
                        </a:rPr>
                        <a:t>75150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680" b="0" i="0" u="none" strike="noStrike">
                          <a:solidFill>
                            <a:srgbClr val="0000FF"/>
                          </a:solidFill>
                          <a:effectLst/>
                          <a:latin typeface="Arial"/>
                        </a:rPr>
                        <a:t>Sayman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680" b="0" i="0" u="none" strike="noStrike">
                          <a:solidFill>
                            <a:srgbClr val="0000FF"/>
                          </a:solidFill>
                          <a:effectLst/>
                          <a:latin typeface="Arial"/>
                        </a:rPr>
                        <a:t>1300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3">
                  <a:txBody>
                    <a:bodyPr/>
                    <a:lstStyle/>
                    <a:p>
                      <a:pPr algn="ctr" fontAlgn="ctr"/>
                      <a:r>
                        <a:rPr lang="tr-TR" sz="680" b="0" i="0" u="none" strike="noStrike">
                          <a:solidFill>
                            <a:srgbClr val="0000FF"/>
                          </a:solidFill>
                          <a:effectLst/>
                          <a:latin typeface="Arial"/>
                        </a:rPr>
                        <a:t>165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04649">
                <a:tc rowSpan="5">
                  <a:txBody>
                    <a:bodyPr/>
                    <a:lstStyle/>
                    <a:p>
                      <a:pPr algn="ctr" fontAlgn="ctr"/>
                      <a:r>
                        <a:rPr lang="tr-TR" sz="680" b="0" i="0" u="none" strike="noStrike">
                          <a:solidFill>
                            <a:srgbClr val="FF0000"/>
                          </a:solidFill>
                          <a:effectLst/>
                          <a:latin typeface="Arial"/>
                        </a:rPr>
                        <a:t>75259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fontAlgn="ctr"/>
                      <a:r>
                        <a:rPr lang="tr-TR" sz="680" b="0" i="0" u="none" strike="noStrike">
                          <a:solidFill>
                            <a:srgbClr val="0000FF"/>
                          </a:solidFill>
                          <a:effectLst/>
                          <a:latin typeface="Arial"/>
                        </a:rPr>
                        <a:t>Ayniyat Saymanı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ctr"/>
                      <a:r>
                        <a:rPr lang="tr-TR" sz="680" b="0" i="0" u="none" strike="noStrike">
                          <a:solidFill>
                            <a:srgbClr val="0000FF"/>
                          </a:solidFill>
                          <a:effectLst/>
                          <a:latin typeface="Arial"/>
                        </a:rPr>
                        <a:t>875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115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115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68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5-6-7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04649">
                <a:tc rowSpan="3">
                  <a:txBody>
                    <a:bodyPr/>
                    <a:lstStyle/>
                    <a:p>
                      <a:pPr algn="ctr" fontAlgn="ctr"/>
                      <a:r>
                        <a:rPr lang="tr-TR" sz="680" b="0" i="0" u="none" strike="noStrike">
                          <a:solidFill>
                            <a:srgbClr val="FF0000"/>
                          </a:solidFill>
                          <a:effectLst/>
                          <a:latin typeface="Arial"/>
                        </a:rPr>
                        <a:t>63602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680" b="0" i="0" u="none" strike="noStrike">
                          <a:solidFill>
                            <a:srgbClr val="0000FF"/>
                          </a:solidFill>
                          <a:effectLst/>
                          <a:latin typeface="Arial"/>
                        </a:rPr>
                        <a:t>Araştırmacı (1-4 derece)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tr-TR" sz="680" b="0" i="0" u="none" strike="noStrike">
                          <a:solidFill>
                            <a:srgbClr val="0000FF"/>
                          </a:solidFill>
                          <a:effectLst/>
                          <a:latin typeface="Arial"/>
                        </a:rPr>
                        <a:t>900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8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80" b="0" i="0" u="none" strike="noStrike">
                          <a:solidFill>
                            <a:srgbClr val="FF0000"/>
                          </a:solidFill>
                          <a:effectLst/>
                          <a:latin typeface="Arial"/>
                        </a:rPr>
                        <a:t>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80" b="0" i="0" u="none" strike="noStrike">
                          <a:solidFill>
                            <a:srgbClr val="0000FF"/>
                          </a:solidFill>
                          <a:effectLst/>
                          <a:latin typeface="Arial"/>
                        </a:rPr>
                        <a:t>115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endParaRPr lang="tr-TR" sz="680" b="0" i="0" u="none" strike="noStrike">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8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a:txBody>
                    <a:bodyPr/>
                    <a:lstStyle/>
                    <a:p>
                      <a:pPr algn="l" fontAlgn="ctr"/>
                      <a:r>
                        <a:rPr lang="tr-TR" sz="680" b="0" i="0" u="none" strike="noStrike">
                          <a:solidFill>
                            <a:srgbClr val="0000FF"/>
                          </a:solidFill>
                          <a:effectLst/>
                          <a:latin typeface="Arial"/>
                        </a:rPr>
                        <a:t>Araştırmacı (diğer derecedekiler)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850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04649">
                <a:tc rowSpan="3">
                  <a:txBody>
                    <a:bodyPr/>
                    <a:lstStyle/>
                    <a:p>
                      <a:pPr algn="ctr" fontAlgn="ctr"/>
                      <a:r>
                        <a:rPr lang="tr-TR" sz="680" b="0" i="0" u="none" strike="noStrike">
                          <a:solidFill>
                            <a:srgbClr val="FF0000"/>
                          </a:solidFill>
                          <a:effectLst/>
                          <a:latin typeface="Arial"/>
                        </a:rPr>
                        <a:t>68353</a:t>
                      </a:r>
                      <a:br>
                        <a:rPr lang="tr-TR" sz="680" b="0" i="0" u="none" strike="noStrike">
                          <a:solidFill>
                            <a:srgbClr val="FF0000"/>
                          </a:solidFill>
                          <a:effectLst/>
                          <a:latin typeface="Arial"/>
                        </a:rPr>
                      </a:br>
                      <a:r>
                        <a:rPr lang="tr-TR" sz="680" b="0" i="0" u="none" strike="noStrike">
                          <a:solidFill>
                            <a:srgbClr val="FF0000"/>
                          </a:solidFill>
                          <a:effectLst/>
                          <a:latin typeface="Arial"/>
                        </a:rPr>
                        <a:t>68205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680" b="0" i="0" u="none" strike="noStrike">
                          <a:solidFill>
                            <a:srgbClr val="0000FF"/>
                          </a:solidFill>
                          <a:effectLst/>
                          <a:latin typeface="Arial"/>
                        </a:rPr>
                        <a:t>Şef / Koruma Güvenlik Şefi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680" b="0" i="0" u="none" strike="noStrike">
                          <a:solidFill>
                            <a:srgbClr val="0000FF"/>
                          </a:solidFill>
                          <a:effectLst/>
                          <a:latin typeface="Arial"/>
                        </a:rPr>
                        <a:t>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115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FF0000"/>
                          </a:solidFill>
                          <a:effectLst/>
                          <a:latin typeface="Arial"/>
                        </a:rPr>
                        <a:t>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105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5 ve üstü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80" b="0" i="0" u="none"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04649">
                <a:tc rowSpan="4">
                  <a:txBody>
                    <a:bodyPr/>
                    <a:lstStyle/>
                    <a:p>
                      <a:pPr algn="ctr" fontAlgn="ctr"/>
                      <a:r>
                        <a:rPr lang="tr-TR" sz="680" b="0" i="0" u="none" strike="noStrike">
                          <a:solidFill>
                            <a:srgbClr val="FF0000"/>
                          </a:solidFill>
                          <a:effectLst/>
                          <a:latin typeface="Arial"/>
                        </a:rPr>
                        <a:t>76547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680" b="0" i="0" u="none" strike="noStrike">
                          <a:solidFill>
                            <a:srgbClr val="0000FF"/>
                          </a:solidFill>
                          <a:effectLst/>
                          <a:latin typeface="Arial"/>
                        </a:rPr>
                        <a:t>Koruma Güvenlik Görevlisi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80" b="0" i="0" u="none" strike="noStrike">
                          <a:solidFill>
                            <a:srgbClr val="0000FF"/>
                          </a:solidFill>
                          <a:effectLst/>
                          <a:latin typeface="Arial"/>
                        </a:rPr>
                        <a:t>675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3">
                  <a:txBody>
                    <a:bodyPr/>
                    <a:lstStyle/>
                    <a:p>
                      <a:pPr algn="ctr" fontAlgn="ctr"/>
                      <a:r>
                        <a:rPr lang="tr-TR" sz="680" b="0" i="0" u="none" strike="noStrike">
                          <a:solidFill>
                            <a:srgbClr val="FF0000"/>
                          </a:solidFill>
                          <a:effectLst/>
                          <a:latin typeface="Arial"/>
                        </a:rPr>
                        <a:t>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80" b="0" i="0" u="none" strike="noStrike">
                          <a:solidFill>
                            <a:srgbClr val="0000FF"/>
                          </a:solidFill>
                          <a:effectLst/>
                          <a:latin typeface="Arial"/>
                        </a:rPr>
                        <a:t>115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endParaRPr lang="tr-TR" sz="680" b="0" i="0" u="none"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80" b="0" i="0" u="none" strike="noStrike">
                          <a:solidFill>
                            <a:srgbClr val="0000FF"/>
                          </a:solidFill>
                          <a:effectLst/>
                          <a:latin typeface="Arial"/>
                        </a:rPr>
                        <a:t>105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8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fontAlgn="ctr"/>
                      <a:endParaRPr lang="tr-TR" sz="680" b="0" i="0" u="none" strike="noStrike" dirty="0">
                        <a:solidFill>
                          <a:srgbClr val="0000FF"/>
                        </a:solidFill>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80" b="0" i="0" u="none" strike="noStrike">
                          <a:solidFill>
                            <a:srgbClr val="0000FF"/>
                          </a:solidFill>
                          <a:effectLst/>
                          <a:latin typeface="Arial"/>
                        </a:rPr>
                        <a:t>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4649">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80" b="0" i="0" u="none" strike="noStrike">
                          <a:solidFill>
                            <a:srgbClr val="FF0000"/>
                          </a:solidFill>
                          <a:effectLst/>
                          <a:latin typeface="Arial"/>
                        </a:rPr>
                        <a:t>8 ve üstü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FF0000"/>
                          </a:solidFill>
                          <a:effectLst/>
                          <a:latin typeface="Arial"/>
                        </a:rPr>
                        <a:t>48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80" b="0" i="0" u="none" strike="noStrike" dirty="0">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259229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74037744"/>
              </p:ext>
            </p:extLst>
          </p:nvPr>
        </p:nvGraphicFramePr>
        <p:xfrm>
          <a:off x="381000" y="1447800"/>
          <a:ext cx="7772401" cy="5263257"/>
        </p:xfrm>
        <a:graphic>
          <a:graphicData uri="http://schemas.openxmlformats.org/drawingml/2006/table">
            <a:tbl>
              <a:tblPr/>
              <a:tblGrid>
                <a:gridCol w="730198"/>
                <a:gridCol w="2643459"/>
                <a:gridCol w="786368"/>
                <a:gridCol w="705625"/>
                <a:gridCol w="772325"/>
                <a:gridCol w="463395"/>
                <a:gridCol w="463395"/>
                <a:gridCol w="463395"/>
                <a:gridCol w="744241"/>
              </a:tblGrid>
              <a:tr h="228597">
                <a:tc>
                  <a:txBody>
                    <a:bodyPr/>
                    <a:lstStyle/>
                    <a:p>
                      <a:pPr algn="ctr" fontAlgn="ctr"/>
                      <a:endParaRPr lang="tr-TR" sz="678" b="0" i="0" u="none" strike="noStrike" dirty="0">
                        <a:solidFill>
                          <a:srgbClr val="FF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678"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78" b="0" i="0" u="none" strike="noStrike" dirty="0">
                        <a:solidFill>
                          <a:srgbClr val="0000FF"/>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678" b="0" i="0" u="none" strike="noStrike" dirty="0">
                        <a:solidFill>
                          <a:srgbClr val="FF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78" b="0" i="0" u="none" strike="noStrike" dirty="0">
                        <a:solidFill>
                          <a:srgbClr val="FF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78"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78"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678" b="0" i="0" u="none" strike="noStrike" dirty="0">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678" b="0" i="0" u="none" strike="noStrike" dirty="0">
                        <a:solidFill>
                          <a:srgbClr val="0000FF"/>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06172">
                <a:tc rowSpan="3">
                  <a:txBody>
                    <a:bodyPr/>
                    <a:lstStyle/>
                    <a:p>
                      <a:pPr algn="ctr" fontAlgn="ctr"/>
                      <a:r>
                        <a:rPr lang="tr-TR" sz="678" b="0" i="0" u="none" strike="noStrike" dirty="0">
                          <a:solidFill>
                            <a:srgbClr val="FF0000"/>
                          </a:solidFill>
                          <a:effectLst/>
                          <a:latin typeface="Arial"/>
                        </a:rPr>
                        <a:t>65409</a:t>
                      </a:r>
                      <a:br>
                        <a:rPr lang="tr-TR" sz="678" b="0" i="0" u="none" strike="noStrike" dirty="0">
                          <a:solidFill>
                            <a:srgbClr val="FF0000"/>
                          </a:solidFill>
                          <a:effectLst/>
                          <a:latin typeface="Arial"/>
                        </a:rPr>
                      </a:br>
                      <a:r>
                        <a:rPr lang="tr-TR" sz="678" b="0" i="0" u="none" strike="noStrike" dirty="0">
                          <a:solidFill>
                            <a:srgbClr val="FF0000"/>
                          </a:solidFill>
                          <a:effectLst/>
                          <a:latin typeface="Arial"/>
                        </a:rPr>
                        <a:t>65359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678" b="0" i="0" u="none" strike="noStrike" dirty="0">
                          <a:solidFill>
                            <a:srgbClr val="0000FF"/>
                          </a:solidFill>
                          <a:effectLst/>
                          <a:latin typeface="Arial"/>
                        </a:rPr>
                        <a:t>Çözümleyici, Programcı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678" b="0" i="0" u="none" strike="noStrike">
                          <a:solidFill>
                            <a:srgbClr val="0000FF"/>
                          </a:solidFill>
                          <a:effectLst/>
                          <a:latin typeface="Arial"/>
                        </a:rPr>
                        <a:t>3000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78" b="0" i="0" u="none" strike="noStrike">
                          <a:solidFill>
                            <a:srgbClr val="FF0000"/>
                          </a:solidFill>
                          <a:effectLst/>
                          <a:latin typeface="Arial"/>
                        </a:rPr>
                        <a:t>68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algn="ctr" fontAlgn="ctr"/>
                      <a:r>
                        <a:rPr lang="tr-TR" sz="678" b="0" i="0" u="none" strike="noStrike" dirty="0">
                          <a:solidFill>
                            <a:srgbClr val="0000FF"/>
                          </a:solidFill>
                          <a:effectLst/>
                          <a:latin typeface="Arial"/>
                        </a:rPr>
                        <a:t>115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617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endParaRPr lang="tr-TR" sz="678"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678" b="0" i="0" u="none" strike="noStrike">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78" b="0" i="0" u="none" strike="noStrike" dirty="0">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117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5 ve üstü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FF0000"/>
                          </a:solidFill>
                          <a:effectLst/>
                          <a:latin typeface="Arial"/>
                        </a:rPr>
                        <a:t>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dirty="0">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06172">
                <a:tc rowSpan="4">
                  <a:txBody>
                    <a:bodyPr/>
                    <a:lstStyle/>
                    <a:p>
                      <a:pPr algn="ctr" fontAlgn="ctr"/>
                      <a:r>
                        <a:rPr lang="tr-TR" sz="678" b="0" i="0" u="none" strike="noStrike">
                          <a:solidFill>
                            <a:srgbClr val="FF0000"/>
                          </a:solidFill>
                          <a:effectLst/>
                          <a:latin typeface="Arial"/>
                        </a:rPr>
                        <a:t>78204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678" b="0" i="0" u="none" strike="noStrike">
                          <a:solidFill>
                            <a:srgbClr val="0000FF"/>
                          </a:solidFill>
                          <a:effectLst/>
                          <a:latin typeface="Arial"/>
                        </a:rPr>
                        <a:t>Bilgisayar İşletmeni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78" b="0" i="0" u="none" strike="noStrike">
                          <a:solidFill>
                            <a:srgbClr val="0000FF"/>
                          </a:solidFill>
                          <a:effectLst/>
                          <a:latin typeface="Arial"/>
                        </a:rPr>
                        <a:t>2250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78" b="0" i="0" u="none" strike="noStrike">
                          <a:solidFill>
                            <a:srgbClr val="FF0000"/>
                          </a:solidFill>
                          <a:effectLst/>
                          <a:latin typeface="Arial"/>
                        </a:rPr>
                        <a:t>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78" b="0" i="0" u="none" strike="noStrike" dirty="0">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0617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dirty="0">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617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78" b="0" i="0" u="none" strike="noStrike">
                          <a:solidFill>
                            <a:srgbClr val="FF0000"/>
                          </a:solidFill>
                          <a:effectLst/>
                          <a:latin typeface="Arial"/>
                        </a:rPr>
                        <a:t>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a:noFill/>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tcPr>
                </a:tc>
                <a:tc>
                  <a:txBody>
                    <a:bodyPr/>
                    <a:lstStyle/>
                    <a:p>
                      <a:pPr algn="ctr" fontAlgn="ctr"/>
                      <a:r>
                        <a:rPr lang="tr-TR" sz="678" b="0" i="0" u="none" strike="noStrike" dirty="0">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117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8 ve üstü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dirty="0">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06172">
                <a:tc rowSpan="4">
                  <a:txBody>
                    <a:bodyPr/>
                    <a:lstStyle/>
                    <a:p>
                      <a:pPr algn="ctr" fontAlgn="ctr"/>
                      <a:r>
                        <a:rPr lang="tr-TR" sz="678" b="0" i="0" u="none" strike="noStrike">
                          <a:solidFill>
                            <a:srgbClr val="FF0000"/>
                          </a:solidFill>
                          <a:effectLst/>
                          <a:latin typeface="Arial"/>
                        </a:rPr>
                        <a:t>78154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678" b="0" i="0" u="none" strike="noStrike">
                          <a:solidFill>
                            <a:srgbClr val="0000FF"/>
                          </a:solidFill>
                          <a:effectLst/>
                          <a:latin typeface="Arial"/>
                        </a:rPr>
                        <a:t>Veznedar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78" b="0" i="0" u="none" strike="noStrike">
                          <a:solidFill>
                            <a:srgbClr val="0000FF"/>
                          </a:solidFill>
                          <a:effectLst/>
                          <a:latin typeface="Arial"/>
                        </a:rPr>
                        <a:t>1200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78" b="0" i="0" u="none" strike="noStrike">
                          <a:solidFill>
                            <a:srgbClr val="FF0000"/>
                          </a:solidFill>
                          <a:effectLst/>
                          <a:latin typeface="Arial"/>
                        </a:rPr>
                        <a:t>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78" b="0" i="0" u="none" strike="noStrike" dirty="0">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0617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dirty="0">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617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FF0000"/>
                          </a:solidFill>
                          <a:effectLst/>
                          <a:latin typeface="Arial"/>
                        </a:rPr>
                        <a:t>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a:noFill/>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tcPr>
                </a:tc>
                <a:tc>
                  <a:txBody>
                    <a:bodyPr/>
                    <a:lstStyle/>
                    <a:p>
                      <a:pPr algn="ctr" fontAlgn="ctr"/>
                      <a:r>
                        <a:rPr lang="tr-TR" sz="678" b="0" i="0" u="none" strike="noStrike" dirty="0">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117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dirty="0">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FF0000"/>
                          </a:solidFill>
                          <a:effectLst/>
                          <a:latin typeface="Arial"/>
                        </a:rPr>
                        <a:t>48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dirty="0">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06172">
                <a:tc rowSpan="4">
                  <a:txBody>
                    <a:bodyPr/>
                    <a:lstStyle/>
                    <a:p>
                      <a:pPr algn="ctr" fontAlgn="ctr"/>
                      <a:r>
                        <a:rPr lang="tr-TR" sz="678" b="0" i="0" u="none" strike="noStrike">
                          <a:solidFill>
                            <a:srgbClr val="FF0000"/>
                          </a:solidFill>
                          <a:effectLst/>
                          <a:latin typeface="Arial"/>
                        </a:rPr>
                        <a:t>75754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678" b="0" i="0" u="none" strike="noStrike" dirty="0">
                          <a:solidFill>
                            <a:srgbClr val="0000FF"/>
                          </a:solidFill>
                          <a:effectLst/>
                          <a:latin typeface="Arial"/>
                        </a:rPr>
                        <a:t>Ambar Memuru</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78" b="0" i="0" u="none" strike="noStrike">
                          <a:solidFill>
                            <a:srgbClr val="0000FF"/>
                          </a:solidFill>
                          <a:effectLst/>
                          <a:latin typeface="Arial"/>
                        </a:rPr>
                        <a:t>1075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78" b="0" i="0" u="none" strike="noStrike">
                          <a:solidFill>
                            <a:srgbClr val="FF0000"/>
                          </a:solidFill>
                          <a:effectLst/>
                          <a:latin typeface="Arial"/>
                        </a:rPr>
                        <a:t>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78" b="0" i="0" u="none" strike="noStrike" dirty="0">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0617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dirty="0">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0617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FF0000"/>
                          </a:solidFill>
                          <a:effectLst/>
                          <a:latin typeface="Arial"/>
                        </a:rPr>
                        <a:t>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a:noFill/>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a:noFill/>
                    </a:lnB>
                  </a:tcPr>
                </a:tc>
                <a:tc>
                  <a:txBody>
                    <a:bodyPr/>
                    <a:lstStyle/>
                    <a:p>
                      <a:pPr algn="ctr" fontAlgn="ctr"/>
                      <a:r>
                        <a:rPr lang="tr-TR" sz="678" b="0" i="0" u="none" strike="noStrike" dirty="0">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117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8-15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FF0000"/>
                          </a:solidFill>
                          <a:effectLst/>
                          <a:latin typeface="Arial"/>
                        </a:rPr>
                        <a:t>48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dirty="0">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06172">
                <a:tc>
                  <a:txBody>
                    <a:bodyPr/>
                    <a:lstStyle/>
                    <a:p>
                      <a:pPr algn="ctr" fontAlgn="ctr"/>
                      <a:r>
                        <a:rPr lang="tr-TR" sz="678" b="0" i="0" u="none" strike="noStrike">
                          <a:solidFill>
                            <a:srgbClr val="FF0000"/>
                          </a:solidFill>
                          <a:effectLst/>
                          <a:latin typeface="Arial"/>
                        </a:rPr>
                        <a:t>76950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78" b="0" i="1" u="none" strike="noStrike">
                          <a:solidFill>
                            <a:srgbClr val="0000FF"/>
                          </a:solidFill>
                          <a:effectLst/>
                          <a:latin typeface="Arial"/>
                        </a:rPr>
                        <a:t>Satınalma Memuru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7">
                  <a:txBody>
                    <a:bodyPr/>
                    <a:lstStyle/>
                    <a:p>
                      <a:pPr algn="ctr" fontAlgn="ctr"/>
                      <a:r>
                        <a:rPr lang="tr-TR" sz="678" b="0" i="1" u="none" strike="noStrike">
                          <a:solidFill>
                            <a:srgbClr val="0000FF"/>
                          </a:solidFill>
                          <a:effectLst/>
                          <a:latin typeface="Arial"/>
                        </a:rPr>
                        <a:t>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78" b="0" i="0" u="none" strike="noStrike">
                          <a:solidFill>
                            <a:srgbClr val="FF0000"/>
                          </a:solidFill>
                          <a:effectLst/>
                          <a:latin typeface="Arial"/>
                        </a:rPr>
                        <a:t>1-2</a:t>
                      </a:r>
                      <a:br>
                        <a:rPr lang="tr-TR" sz="678" b="0" i="0" u="none" strike="noStrike">
                          <a:solidFill>
                            <a:srgbClr val="FF0000"/>
                          </a:solidFill>
                          <a:effectLst/>
                          <a:latin typeface="Arial"/>
                        </a:rPr>
                      </a:br>
                      <a:r>
                        <a:rPr lang="tr-TR" sz="678" b="0" i="0" u="none" strike="noStrike">
                          <a:solidFill>
                            <a:srgbClr val="FF0000"/>
                          </a:solidFill>
                          <a:effectLst/>
                          <a:latin typeface="Arial"/>
                        </a:rPr>
                        <a:t>3-4</a:t>
                      </a:r>
                      <a:br>
                        <a:rPr lang="tr-TR" sz="678" b="0" i="0" u="none" strike="noStrike">
                          <a:solidFill>
                            <a:srgbClr val="FF0000"/>
                          </a:solidFill>
                          <a:effectLst/>
                          <a:latin typeface="Arial"/>
                        </a:rPr>
                      </a:br>
                      <a:r>
                        <a:rPr lang="tr-TR" sz="678" b="0" i="0" u="none" strike="noStrike">
                          <a:solidFill>
                            <a:srgbClr val="FF0000"/>
                          </a:solidFill>
                          <a:effectLst/>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tr-TR" sz="678" b="0" i="1" u="none" strike="noStrike">
                          <a:solidFill>
                            <a:srgbClr val="FF0000"/>
                          </a:solidFill>
                          <a:effectLst/>
                          <a:latin typeface="Arial"/>
                        </a:rPr>
                        <a:t>49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78" b="0" i="1"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78" b="0" i="1"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78" b="0" i="1"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fontAlgn="ctr"/>
                      <a:r>
                        <a:rPr lang="tr-TR" sz="678" b="0" i="1" u="none" strike="noStrike" dirty="0">
                          <a:solidFill>
                            <a:srgbClr val="0000FF"/>
                          </a:solidFill>
                          <a:effectLst/>
                          <a:latin typeface="Arial"/>
                        </a:rPr>
                        <a:t>110</a:t>
                      </a:r>
                      <a:br>
                        <a:rPr lang="tr-TR" sz="678" b="0" i="1" u="none" strike="noStrike" dirty="0">
                          <a:solidFill>
                            <a:srgbClr val="0000FF"/>
                          </a:solidFill>
                          <a:effectLst/>
                          <a:latin typeface="Arial"/>
                        </a:rPr>
                      </a:br>
                      <a:r>
                        <a:rPr lang="tr-TR" sz="678" b="0" i="1" u="none" strike="noStrike" dirty="0">
                          <a:solidFill>
                            <a:srgbClr val="0000FF"/>
                          </a:solidFill>
                          <a:effectLst/>
                          <a:latin typeface="Arial"/>
                        </a:rPr>
                        <a:t>100</a:t>
                      </a:r>
                      <a:br>
                        <a:rPr lang="tr-TR" sz="678" b="0" i="1" u="none" strike="noStrike" dirty="0">
                          <a:solidFill>
                            <a:srgbClr val="0000FF"/>
                          </a:solidFill>
                          <a:effectLst/>
                          <a:latin typeface="Arial"/>
                        </a:rPr>
                      </a:br>
                      <a:r>
                        <a:rPr lang="tr-TR" sz="678" b="0" i="1" u="none" strike="noStrike" dirty="0">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172">
                <a:tc>
                  <a:txBody>
                    <a:bodyPr/>
                    <a:lstStyle/>
                    <a:p>
                      <a:pPr algn="ctr" fontAlgn="ctr"/>
                      <a:r>
                        <a:rPr lang="tr-TR" sz="678" b="0" i="0" u="none" strike="noStrike">
                          <a:solidFill>
                            <a:srgbClr val="FF0000"/>
                          </a:solidFill>
                          <a:effectLst/>
                          <a:latin typeface="Arial"/>
                        </a:rPr>
                        <a:t>77909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78" b="0" i="1" u="none" strike="noStrike">
                          <a:solidFill>
                            <a:srgbClr val="0000FF"/>
                          </a:solidFill>
                          <a:effectLst/>
                          <a:latin typeface="Arial"/>
                        </a:rPr>
                        <a:t>Daktilograf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1"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78" b="0" i="1"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678" b="0" i="1" u="none" strike="noStrike">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r>
              <a:tr h="106172">
                <a:tc>
                  <a:txBody>
                    <a:bodyPr/>
                    <a:lstStyle/>
                    <a:p>
                      <a:pPr algn="ctr" fontAlgn="ctr"/>
                      <a:r>
                        <a:rPr lang="tr-TR" sz="678" b="0" i="0" u="none" strike="noStrike">
                          <a:solidFill>
                            <a:srgbClr val="FF0000"/>
                          </a:solidFill>
                          <a:effectLst/>
                          <a:latin typeface="Arial"/>
                        </a:rPr>
                        <a:t>77958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78" b="0" i="1" u="none" strike="noStrike" dirty="0">
                          <a:solidFill>
                            <a:srgbClr val="0000FF"/>
                          </a:solidFill>
                          <a:effectLst/>
                          <a:latin typeface="Arial"/>
                        </a:rPr>
                        <a:t>Sekreter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1"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78" b="0" i="1"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678" b="0" i="1" u="none" strike="noStrike">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r>
              <a:tr h="106172">
                <a:tc>
                  <a:txBody>
                    <a:bodyPr/>
                    <a:lstStyle/>
                    <a:p>
                      <a:pPr algn="ctr" fontAlgn="ctr"/>
                      <a:r>
                        <a:rPr lang="tr-TR" sz="678" b="0" i="0" u="none" strike="noStrike">
                          <a:solidFill>
                            <a:srgbClr val="FF0000"/>
                          </a:solidFill>
                          <a:effectLst/>
                          <a:latin typeface="Arial"/>
                        </a:rPr>
                        <a:t>76901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78" b="0" i="1" u="none" strike="noStrike">
                          <a:solidFill>
                            <a:srgbClr val="0000FF"/>
                          </a:solidFill>
                          <a:effectLst/>
                          <a:latin typeface="Arial"/>
                        </a:rPr>
                        <a:t>Santral Memuru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1"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endParaRPr lang="tr-TR" sz="678" b="0" i="1"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678" b="0" i="1" u="none" strike="noStrike">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r>
              <a:tr h="106172">
                <a:tc>
                  <a:txBody>
                    <a:bodyPr/>
                    <a:lstStyle/>
                    <a:p>
                      <a:pPr algn="ctr" fontAlgn="ctr"/>
                      <a:r>
                        <a:rPr lang="tr-TR" sz="678" b="0" i="0" u="none" strike="noStrike">
                          <a:solidFill>
                            <a:srgbClr val="FF0000"/>
                          </a:solidFill>
                          <a:effectLst/>
                          <a:latin typeface="Arial"/>
                        </a:rPr>
                        <a:t>79509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78" b="0" i="1" u="none" strike="noStrike">
                          <a:solidFill>
                            <a:srgbClr val="0000FF"/>
                          </a:solidFill>
                          <a:effectLst/>
                          <a:latin typeface="Arial"/>
                        </a:rPr>
                        <a:t>Soför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rowSpan="3">
                  <a:txBody>
                    <a:bodyPr/>
                    <a:lstStyle/>
                    <a:p>
                      <a:pPr algn="ctr" fontAlgn="ctr"/>
                      <a:r>
                        <a:rPr lang="tr-TR" sz="678" b="0" i="0" u="none" strike="noStrike">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678" b="0" i="1" u="none" strike="noStrike" dirty="0">
                          <a:solidFill>
                            <a:srgbClr val="FF0000"/>
                          </a:solidFill>
                          <a:effectLst/>
                          <a:latin typeface="Arial"/>
                        </a:rPr>
                        <a:t>48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1"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endParaRPr lang="tr-TR" sz="678" b="0" i="1"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678" b="0" i="1" u="none" strike="noStrike">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tr-TR" sz="678" b="0" i="1" u="none" strike="noStrike" dirty="0">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72">
                <a:tc>
                  <a:txBody>
                    <a:bodyPr/>
                    <a:lstStyle/>
                    <a:p>
                      <a:pPr algn="ctr" fontAlgn="ctr"/>
                      <a:r>
                        <a:rPr lang="tr-TR" sz="678" b="0" i="0" u="none" strike="noStrike">
                          <a:solidFill>
                            <a:srgbClr val="FF0000"/>
                          </a:solidFill>
                          <a:effectLst/>
                          <a:latin typeface="Arial"/>
                        </a:rPr>
                        <a:t>78303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78" b="0" i="1" u="none" strike="noStrike">
                          <a:solidFill>
                            <a:srgbClr val="0000FF"/>
                          </a:solidFill>
                          <a:effectLst/>
                          <a:latin typeface="Arial"/>
                        </a:rPr>
                        <a:t>Gemi Adamı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1"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78" b="0" i="1"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678" b="0" i="1" u="none" strike="noStrike">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r>
              <a:tr h="111760">
                <a:tc>
                  <a:txBody>
                    <a:bodyPr/>
                    <a:lstStyle/>
                    <a:p>
                      <a:pPr algn="ctr" fontAlgn="ctr"/>
                      <a:r>
                        <a:rPr lang="tr-TR" sz="678" b="0" i="0" u="none" strike="noStrike">
                          <a:solidFill>
                            <a:srgbClr val="FF0000"/>
                          </a:solidFill>
                          <a:effectLst/>
                          <a:latin typeface="Arial"/>
                        </a:rPr>
                        <a:t>75556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78" b="0" i="1" u="none" strike="noStrike">
                          <a:solidFill>
                            <a:srgbClr val="0000FF"/>
                          </a:solidFill>
                          <a:effectLst/>
                          <a:latin typeface="Arial"/>
                        </a:rPr>
                        <a:t>Memur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1"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tr-TR" sz="678" b="0" i="1"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tr-TR" sz="678" b="0" i="1" u="none" strike="noStrike">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r>
              <a:tr h="106172">
                <a:tc rowSpan="4">
                  <a:txBody>
                    <a:bodyPr/>
                    <a:lstStyle/>
                    <a:p>
                      <a:pPr algn="ctr" fontAlgn="ctr"/>
                      <a:r>
                        <a:rPr lang="tr-TR" sz="678" b="0" i="0" u="none" strike="noStrike" dirty="0">
                          <a:solidFill>
                            <a:srgbClr val="FF0000"/>
                          </a:solidFill>
                          <a:effectLst/>
                          <a:latin typeface="Arial"/>
                        </a:rPr>
                        <a:t>59758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678" b="0" i="1" u="none" strike="noStrike">
                          <a:solidFill>
                            <a:srgbClr val="0000FF"/>
                          </a:solidFill>
                          <a:effectLst/>
                          <a:latin typeface="Arial"/>
                        </a:rPr>
                        <a:t>İmam (Yük.Öğr.Olanlar) </a:t>
                      </a:r>
                      <a:r>
                        <a:rPr lang="tr-TR" sz="678" b="0" i="1" u="none" strike="noStrike">
                          <a:solidFill>
                            <a:srgbClr val="008000"/>
                          </a:solidFill>
                          <a:effectLst/>
                          <a:latin typeface="Arial"/>
                        </a:rPr>
                        <a:t>(Din Hiz.Sınıfı)</a:t>
                      </a:r>
                      <a:endParaRPr lang="tr-TR" sz="678" b="0" i="1" u="none" strike="noStrike">
                        <a:solidFill>
                          <a:srgbClr val="0000FF"/>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78" b="0" i="1" u="none" strike="noStrike">
                          <a:solidFill>
                            <a:srgbClr val="0000FF"/>
                          </a:solidFill>
                          <a:effectLst/>
                          <a:latin typeface="Arial"/>
                        </a:rPr>
                        <a:t>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78" b="0" i="0" u="none" strike="noStrike">
                          <a:solidFill>
                            <a:srgbClr val="FF0000"/>
                          </a:solidFill>
                          <a:effectLst/>
                          <a:latin typeface="Arial"/>
                        </a:rPr>
                        <a:t>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ctr" fontAlgn="ctr"/>
                      <a:r>
                        <a:rPr lang="tr-TR" sz="678" b="0" i="1" u="none" strike="noStrike" dirty="0">
                          <a:solidFill>
                            <a:srgbClr val="0000FF"/>
                          </a:solidFill>
                          <a:effectLst/>
                          <a:latin typeface="Arial"/>
                        </a:rPr>
                        <a:t>65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17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dash"/>
                      <a:round/>
                      <a:headEnd type="none" w="med" len="med"/>
                      <a:tailEnd type="none" w="med" len="med"/>
                    </a:lnB>
                  </a:tcPr>
                </a:tc>
                <a:tc vMerge="1">
                  <a:txBody>
                    <a:bodyPr/>
                    <a:lstStyle/>
                    <a:p>
                      <a:endParaRPr lang="tr-TR"/>
                    </a:p>
                  </a:txBody>
                  <a:tcPr/>
                </a:tc>
              </a:tr>
              <a:tr h="10617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r>
              <a:tr h="11176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78" b="0" i="0" u="none" strike="noStrike">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0" u="none" strike="noStrike">
                          <a:solidFill>
                            <a:srgbClr val="0000FF"/>
                          </a:solidFill>
                          <a:effectLst/>
                          <a:latin typeface="Arial"/>
                        </a:rPr>
                        <a:t>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06172">
                <a:tc gridSpan="9">
                  <a:txBody>
                    <a:bodyPr/>
                    <a:lstStyle/>
                    <a:p>
                      <a:pPr algn="l" fontAlgn="ctr"/>
                      <a:r>
                        <a:rPr lang="tr-TR" sz="678" b="0" i="1" u="sng" strike="noStrike" dirty="0">
                          <a:solidFill>
                            <a:srgbClr val="0000FF"/>
                          </a:solidFill>
                          <a:effectLst/>
                          <a:latin typeface="Arial"/>
                        </a:rPr>
                        <a:t>YAN ÖDEMEYE İLİŞKİN AÇIKLAMALAR :</a:t>
                      </a:r>
                    </a:p>
                  </a:txBody>
                  <a:tcPr marL="0" marR="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63220">
                <a:tc gridSpan="9">
                  <a:txBody>
                    <a:bodyPr/>
                    <a:lstStyle/>
                    <a:p>
                      <a:pPr algn="l" fontAlgn="ctr"/>
                      <a:r>
                        <a:rPr lang="tr-TR" sz="678" b="0" i="1" u="none" strike="noStrike" dirty="0">
                          <a:solidFill>
                            <a:srgbClr val="FF0000"/>
                          </a:solidFill>
                          <a:effectLst/>
                          <a:latin typeface="Arial"/>
                        </a:rPr>
                        <a:t>Not:  </a:t>
                      </a:r>
                      <a:r>
                        <a:rPr lang="tr-TR" sz="678" b="1" i="1" u="none" strike="noStrike" dirty="0">
                          <a:solidFill>
                            <a:srgbClr val="FF0000"/>
                          </a:solidFill>
                          <a:effectLst/>
                          <a:latin typeface="Arial"/>
                        </a:rPr>
                        <a:t>Uzman, Uzman Yardımcısı, Şef ve Amir </a:t>
                      </a:r>
                      <a:r>
                        <a:rPr lang="tr-TR" sz="678" b="0" i="1" u="none" strike="noStrike" dirty="0">
                          <a:solidFill>
                            <a:srgbClr val="FF0000"/>
                          </a:solidFill>
                          <a:effectLst/>
                          <a:latin typeface="Arial"/>
                        </a:rPr>
                        <a:t>kadrolarında bulunanlardan daha önce Bilgisayar İşletmeni, Çözümleyici, Programcı ve Veri Hazırlama ve Kontrol İşletmeni kadrolarında bulunmuş olup aynı görevi yapmaya devam edenlere; sayılan bu unvanlara ilişkin Yan Ödeme Cetvelindeki (Ayrıntılı)  "Not" sütununda belirtilen puanlar  ayrıca verilebilir.</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8516">
                <a:tc gridSpan="9">
                  <a:txBody>
                    <a:bodyPr/>
                    <a:lstStyle/>
                    <a:p>
                      <a:pPr algn="l" fontAlgn="ctr"/>
                      <a:r>
                        <a:rPr lang="tr-TR" sz="678" b="0" i="1" u="none" strike="noStrike" dirty="0">
                          <a:solidFill>
                            <a:srgbClr val="FF0000"/>
                          </a:solidFill>
                          <a:effectLst/>
                          <a:latin typeface="Arial"/>
                        </a:rPr>
                        <a:t>Not-2: BKK-2006/10344 Mad.4: Bu karar kapsamına dahil personelin ödemeye esas alınacak İş Güçlüğü Zammı, kadro unvanlarının 1 sayılı cetvelde yer alıp almadığına bakılmaksızın (500) puandan az olamaz. (İlave olarak verilen İş Güçlüğü Zammı puanları hariç)</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8524">
                <a:tc gridSpan="9">
                  <a:txBody>
                    <a:bodyPr/>
                    <a:lstStyle/>
                    <a:p>
                      <a:pPr algn="l" fontAlgn="ctr"/>
                      <a:r>
                        <a:rPr lang="tr-TR" sz="678" b="0" i="1" u="sng" strike="noStrike" dirty="0">
                          <a:solidFill>
                            <a:srgbClr val="0000FF"/>
                          </a:solidFill>
                          <a:effectLst/>
                          <a:latin typeface="Arial"/>
                        </a:rPr>
                        <a:t>EK ÖDEME - ÖZEL HİZMET TAZMİNATINA İLİŞKİN AÇIKLAMALAR</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7047">
                <a:tc gridSpan="9">
                  <a:txBody>
                    <a:bodyPr/>
                    <a:lstStyle/>
                    <a:p>
                      <a:pPr algn="l" fontAlgn="ctr"/>
                      <a:r>
                        <a:rPr lang="tr-TR" sz="678" b="0" i="1" u="none" strike="noStrike" dirty="0">
                          <a:solidFill>
                            <a:srgbClr val="FF0000"/>
                          </a:solidFill>
                          <a:effectLst/>
                          <a:latin typeface="Arial"/>
                        </a:rPr>
                        <a:t>1) Ek Ödeme açısından yukarıda tanımlanmayıp Genel İdare Hizmetleri Sınıfındaki diğer kadrolarda bulunanlardan: 1-2 derecedekiler  110 ; 3-4 derecedekiler 100 ; 5-7 derecedekiler 90; diğer derecedekiler 85 puan uygulanır.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6163">
                <a:tc gridSpan="9">
                  <a:txBody>
                    <a:bodyPr/>
                    <a:lstStyle/>
                    <a:p>
                      <a:pPr algn="l" fontAlgn="ctr"/>
                      <a:r>
                        <a:rPr lang="tr-TR" sz="678" b="0" i="1" u="none" strike="noStrike" dirty="0">
                          <a:solidFill>
                            <a:srgbClr val="FF0000"/>
                          </a:solidFill>
                          <a:effectLst/>
                          <a:latin typeface="Arial"/>
                        </a:rPr>
                        <a:t>2) Yukarıda  unvanlar için  ÖHT alamayanlardan GİH Sınıfına dahil 1-2-3-4 </a:t>
                      </a:r>
                      <a:r>
                        <a:rPr lang="tr-TR" sz="678" b="0" i="1" u="none" strike="noStrike" dirty="0" err="1">
                          <a:solidFill>
                            <a:srgbClr val="FF0000"/>
                          </a:solidFill>
                          <a:effectLst/>
                          <a:latin typeface="Arial"/>
                        </a:rPr>
                        <a:t>ncü</a:t>
                      </a:r>
                      <a:r>
                        <a:rPr lang="tr-TR" sz="678" b="0" i="1" u="none" strike="noStrike" dirty="0">
                          <a:solidFill>
                            <a:srgbClr val="FF0000"/>
                          </a:solidFill>
                          <a:effectLst/>
                          <a:latin typeface="Arial"/>
                        </a:rPr>
                        <a:t> kadrolarında bulunanlara </a:t>
                      </a:r>
                      <a:r>
                        <a:rPr lang="tr-TR" sz="678" b="1" i="1" u="none" strike="noStrike" dirty="0">
                          <a:solidFill>
                            <a:srgbClr val="FF0000"/>
                          </a:solidFill>
                          <a:effectLst/>
                          <a:latin typeface="Arial"/>
                        </a:rPr>
                        <a:t>ÖHT: 55 puan</a:t>
                      </a:r>
                      <a:r>
                        <a:rPr lang="tr-TR" sz="678" b="0" i="1" u="none" strike="noStrike" dirty="0">
                          <a:solidFill>
                            <a:srgbClr val="FF0000"/>
                          </a:solidFill>
                          <a:effectLst/>
                          <a:latin typeface="Arial"/>
                        </a:rPr>
                        <a:t> uygulanır. (Bu oranın uygulanması konusunda, 160 Seri </a:t>
                      </a:r>
                      <a:r>
                        <a:rPr lang="tr-TR" sz="678" b="0" i="1" u="none" strike="noStrike" dirty="0" err="1">
                          <a:solidFill>
                            <a:srgbClr val="FF0000"/>
                          </a:solidFill>
                          <a:effectLst/>
                          <a:latin typeface="Arial"/>
                        </a:rPr>
                        <a:t>Nolu</a:t>
                      </a:r>
                      <a:r>
                        <a:rPr lang="tr-TR" sz="678" b="0" i="1" u="none" strike="noStrike" dirty="0">
                          <a:solidFill>
                            <a:srgbClr val="FF0000"/>
                          </a:solidFill>
                          <a:effectLst/>
                          <a:latin typeface="Arial"/>
                        </a:rPr>
                        <a:t> Devlet Memurları Genel Tebliğinin C Başlığı 4. Maddeye bakınız…!)</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1160">
                <a:tc gridSpan="9">
                  <a:txBody>
                    <a:bodyPr/>
                    <a:lstStyle/>
                    <a:p>
                      <a:pPr algn="l" fontAlgn="ctr"/>
                      <a:r>
                        <a:rPr lang="tr-TR" sz="678" b="0" i="1" u="none" strike="noStrike" dirty="0">
                          <a:solidFill>
                            <a:srgbClr val="FF0000"/>
                          </a:solidFill>
                          <a:effectLst/>
                          <a:latin typeface="Arial"/>
                        </a:rPr>
                        <a:t>3) Bu cetvelin yukarıdaki sıralarında sayılan tazminatlardan yararlanamayan Personelden: Kadro Unvanı Müdür, Sayman, Şef, Koruma Güvenlik Amiri, Araştırmacı, Uzman, Hukuk Müşaviri, Programcı, Çözümleyici ve Bilgisayar İşletmeninin Özel Hizmet Tazminatı </a:t>
                      </a:r>
                      <a:r>
                        <a:rPr lang="tr-TR" sz="678" b="1" i="1" u="none" strike="noStrike" dirty="0">
                          <a:solidFill>
                            <a:srgbClr val="FF0000"/>
                          </a:solidFill>
                          <a:effectLst/>
                          <a:latin typeface="Arial"/>
                        </a:rPr>
                        <a:t>50 Puan</a:t>
                      </a:r>
                      <a:r>
                        <a:rPr lang="tr-TR" sz="678" b="0" i="1" u="none" strike="noStrike" dirty="0">
                          <a:solidFill>
                            <a:srgbClr val="FF0000"/>
                          </a:solidFill>
                          <a:effectLst/>
                          <a:latin typeface="Arial"/>
                        </a:rPr>
                        <a:t> olarak uygulanır. </a:t>
                      </a:r>
                      <a:br>
                        <a:rPr lang="tr-TR" sz="678" b="0" i="1" u="none" strike="noStrike" dirty="0">
                          <a:solidFill>
                            <a:srgbClr val="FF0000"/>
                          </a:solidFill>
                          <a:effectLst/>
                          <a:latin typeface="Arial"/>
                        </a:rPr>
                      </a:br>
                      <a:r>
                        <a:rPr lang="tr-TR" sz="678" b="0" i="1" u="none" strike="noStrike" dirty="0">
                          <a:solidFill>
                            <a:srgbClr val="FF0000"/>
                          </a:solidFill>
                          <a:effectLst/>
                          <a:latin typeface="Arial"/>
                        </a:rPr>
                        <a:t>(BKK 2006/10344-III Sayılı Cetvelin (G) başlığına bakınız ....!)</a:t>
                      </a:r>
                    </a:p>
                  </a:txBody>
                  <a:tcPr marL="0" marR="0" marT="0" marB="0" anchor="ctr">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73228">
                <a:tc>
                  <a:txBody>
                    <a:bodyPr/>
                    <a:lstStyle/>
                    <a:p>
                      <a:pPr algn="l" fontAlgn="ctr"/>
                      <a:r>
                        <a:rPr lang="tr-TR" sz="678" b="0" i="1" u="none" strike="noStrike" dirty="0">
                          <a:solidFill>
                            <a:srgbClr val="FF0000"/>
                          </a:solidFill>
                          <a:effectLst/>
                          <a:latin typeface="Arial"/>
                        </a:rPr>
                        <a:t>4)</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678" b="0" i="1" u="none" strike="noStrike">
                          <a:solidFill>
                            <a:srgbClr val="0000FF"/>
                          </a:solidFill>
                          <a:effectLst/>
                          <a:latin typeface="Arial"/>
                        </a:rPr>
                        <a:t>YUKARIDA BELİRTİLMEYEN DİĞER PERSONEL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tr-TR" sz="678" b="0" i="1" u="none" strike="noStrike">
                          <a:solidFill>
                            <a:srgbClr val="0000FF"/>
                          </a:solidFill>
                          <a:effectLst/>
                          <a:latin typeface="Arial"/>
                        </a:rPr>
                        <a:t>KADRO DERECESİ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gridSpan="2">
                  <a:txBody>
                    <a:bodyPr/>
                    <a:lstStyle/>
                    <a:p>
                      <a:pPr algn="ctr" fontAlgn="ctr"/>
                      <a:r>
                        <a:rPr lang="tr-TR" sz="678" b="0" i="1" u="none" strike="noStrike">
                          <a:solidFill>
                            <a:srgbClr val="0000FF"/>
                          </a:solidFill>
                          <a:effectLst/>
                          <a:latin typeface="Arial"/>
                        </a:rPr>
                        <a:t>ÖZ.HİZ.TAZ.</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a:txBody>
                    <a:bodyPr/>
                    <a:lstStyle/>
                    <a:p>
                      <a:pPr algn="ctr" fontAlgn="ctr"/>
                      <a:r>
                        <a:rPr lang="tr-TR" sz="678" b="0" i="1" u="none" strike="noStrike">
                          <a:solidFill>
                            <a:srgbClr val="0000FF"/>
                          </a:solidFill>
                          <a:effectLst/>
                          <a:latin typeface="Arial"/>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78" b="0" i="1" u="none" strike="noStrike">
                          <a:solidFill>
                            <a:srgbClr val="0000FF"/>
                          </a:solidFill>
                          <a:effectLst/>
                          <a:latin typeface="Arial"/>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78" b="0" i="1" u="none" strike="noStrike" dirty="0">
                          <a:solidFill>
                            <a:srgbClr val="0000FF"/>
                          </a:solidFill>
                          <a:effectLst/>
                          <a:latin typeface="Arial"/>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00583">
                <a:tc>
                  <a:txBody>
                    <a:bodyPr/>
                    <a:lstStyle/>
                    <a:p>
                      <a:pPr algn="l" fontAlgn="ctr"/>
                      <a:r>
                        <a:rPr lang="tr-TR" sz="678" b="0" i="1" u="none" strike="noStrike">
                          <a:solidFill>
                            <a:srgbClr val="FF0000"/>
                          </a:solidFill>
                          <a:effectLst/>
                          <a:latin typeface="Arial"/>
                        </a:rPr>
                        <a:t> </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678" b="0" i="1" u="none" strike="noStrike">
                          <a:solidFill>
                            <a:srgbClr val="FF0000"/>
                          </a:solidFill>
                          <a:effectLst/>
                          <a:latin typeface="Arial"/>
                        </a:rPr>
                        <a:t>GİH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2">
                  <a:txBody>
                    <a:bodyPr/>
                    <a:lstStyle/>
                    <a:p>
                      <a:pPr algn="ctr" fontAlgn="ctr"/>
                      <a:r>
                        <a:rPr lang="tr-TR" sz="678" b="0" i="1" u="none" strike="noStrike">
                          <a:solidFill>
                            <a:srgbClr val="FF0000"/>
                          </a:solidFill>
                          <a:effectLst/>
                          <a:latin typeface="Arial"/>
                        </a:rPr>
                        <a:t>5  - 7</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gridSpan="2">
                  <a:txBody>
                    <a:bodyPr/>
                    <a:lstStyle/>
                    <a:p>
                      <a:pPr algn="ctr" fontAlgn="ctr"/>
                      <a:r>
                        <a:rPr lang="tr-TR" sz="678" b="0" i="1" u="none" strike="noStrike">
                          <a:solidFill>
                            <a:srgbClr val="FF0000"/>
                          </a:solidFill>
                          <a:effectLst/>
                          <a:latin typeface="Arial"/>
                        </a:rPr>
                        <a:t>63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a:txBody>
                    <a:bodyPr/>
                    <a:lstStyle/>
                    <a:p>
                      <a:pPr algn="ctr" fontAlgn="ctr"/>
                      <a:r>
                        <a:rPr lang="tr-TR" sz="678" b="0" i="1" u="none" strike="noStrike">
                          <a:solidFill>
                            <a:srgbClr val="FF0000"/>
                          </a:solidFill>
                          <a:effectLst/>
                          <a:latin typeface="Arial"/>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78" b="0" i="1" u="none" strike="noStrike">
                          <a:solidFill>
                            <a:srgbClr val="FF0000"/>
                          </a:solidFill>
                          <a:effectLst/>
                          <a:latin typeface="Arial"/>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78" b="0" i="1" u="none" strike="noStrike" dirty="0">
                          <a:solidFill>
                            <a:srgbClr val="FF0000"/>
                          </a:solidFill>
                          <a:effectLst/>
                          <a:latin typeface="Arial"/>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00583">
                <a:tc>
                  <a:txBody>
                    <a:bodyPr/>
                    <a:lstStyle/>
                    <a:p>
                      <a:pPr algn="l" fontAlgn="ctr"/>
                      <a:r>
                        <a:rPr lang="tr-TR" sz="678" b="0" i="1" u="none" strike="noStrike" dirty="0">
                          <a:solidFill>
                            <a:srgbClr val="FF0000"/>
                          </a:solidFill>
                          <a:effectLst/>
                          <a:latin typeface="Arial"/>
                        </a:rPr>
                        <a:t> </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78" b="0" i="1" u="none" strike="noStrike">
                          <a:solidFill>
                            <a:srgbClr val="FF0000"/>
                          </a:solidFill>
                          <a:effectLst/>
                          <a:latin typeface="Arial"/>
                        </a:rPr>
                        <a:t>GİH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78" b="0" i="1" u="none" strike="noStrike">
                          <a:solidFill>
                            <a:srgbClr val="FF0000"/>
                          </a:solidFill>
                          <a:effectLst/>
                          <a:latin typeface="Arial"/>
                        </a:rPr>
                        <a:t>8  -  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678" b="0" i="1" u="none" strike="noStrike">
                          <a:solidFill>
                            <a:srgbClr val="FF0000"/>
                          </a:solidFill>
                          <a:effectLst/>
                          <a:latin typeface="Arial"/>
                        </a:rPr>
                        <a:t>62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678" b="0" i="1" u="none" strike="noStrike">
                          <a:solidFill>
                            <a:srgbClr val="FF0000"/>
                          </a:solidFill>
                          <a:effectLst/>
                          <a:latin typeface="Arial"/>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1" u="none" strike="noStrike">
                          <a:solidFill>
                            <a:srgbClr val="FF0000"/>
                          </a:solidFill>
                          <a:effectLst/>
                          <a:latin typeface="Arial"/>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78" b="0" i="1" u="none" strike="noStrike" dirty="0">
                          <a:solidFill>
                            <a:srgbClr val="FF0000"/>
                          </a:solidFill>
                          <a:effectLst/>
                          <a:latin typeface="Arial"/>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310190319"/>
              </p:ext>
            </p:extLst>
          </p:nvPr>
        </p:nvGraphicFramePr>
        <p:xfrm>
          <a:off x="381000" y="533400"/>
          <a:ext cx="7772401" cy="902970"/>
        </p:xfrm>
        <a:graphic>
          <a:graphicData uri="http://schemas.openxmlformats.org/drawingml/2006/table">
            <a:tbl>
              <a:tblPr/>
              <a:tblGrid>
                <a:gridCol w="730198"/>
                <a:gridCol w="2643459"/>
                <a:gridCol w="786368"/>
                <a:gridCol w="705625"/>
                <a:gridCol w="772325"/>
                <a:gridCol w="463395"/>
                <a:gridCol w="463395"/>
                <a:gridCol w="463395"/>
                <a:gridCol w="744241"/>
              </a:tblGrid>
              <a:tr h="276225">
                <a:tc gridSpan="9">
                  <a:txBody>
                    <a:bodyPr/>
                    <a:lstStyle/>
                    <a:p>
                      <a:pPr algn="ctr" fontAlgn="ctr"/>
                      <a:r>
                        <a:rPr lang="tr-TR" sz="1600" b="1" i="0" u="none" strike="noStrike" dirty="0">
                          <a:solidFill>
                            <a:srgbClr val="FFFF00"/>
                          </a:solidFill>
                          <a:effectLst/>
                          <a:latin typeface="Arial"/>
                        </a:rPr>
                        <a:t>YAN ÖDEME  - ÖZEL HİZMET TAZMİNATI  -  EK ÖDEME CETVELİ</a:t>
                      </a:r>
                    </a:p>
                  </a:txBody>
                  <a:tcPr marL="0" marR="0" marT="0" marB="0" anchor="ctr">
                    <a:lnL>
                      <a:noFill/>
                    </a:lnL>
                    <a:lnR>
                      <a:noFill/>
                    </a:lnR>
                    <a:lnT>
                      <a:noFill/>
                    </a:lnT>
                    <a:lnB>
                      <a:noFill/>
                    </a:lnB>
                    <a:solidFill>
                      <a:srgbClr val="99336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2425">
                <a:tc>
                  <a:txBody>
                    <a:bodyPr/>
                    <a:lstStyle/>
                    <a:p>
                      <a:pPr algn="ctr" fontAlgn="ctr"/>
                      <a:endParaRPr lang="tr-TR" sz="1200" b="1" i="0" u="none" strike="noStrike" dirty="0">
                        <a:solidFill>
                          <a:srgbClr val="0000FF"/>
                        </a:solidFill>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tr-TR" sz="1200" b="1" i="0" u="none" strike="noStrike" dirty="0">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fontAlgn="ctr"/>
                      <a:r>
                        <a:rPr lang="tr-TR" sz="1000" b="1" i="0" u="none" strike="noStrike">
                          <a:solidFill>
                            <a:srgbClr val="0000FF"/>
                          </a:solidFill>
                          <a:effectLst/>
                          <a:latin typeface="Arial"/>
                        </a:rPr>
                        <a:t>YAN ÖDEME TOPLAMI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1000" b="1" i="0" u="none" strike="noStrike">
                          <a:solidFill>
                            <a:srgbClr val="0000FF"/>
                          </a:solidFill>
                          <a:effectLst/>
                          <a:latin typeface="Arial"/>
                        </a:rPr>
                        <a:t>DERECESİ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tr-TR" sz="1200" b="1" i="0" u="none" strike="noStrike" dirty="0">
                          <a:solidFill>
                            <a:srgbClr val="0000FF"/>
                          </a:solidFill>
                          <a:effectLst/>
                          <a:latin typeface="Arial"/>
                        </a:rPr>
                        <a:t>ÖZEL HİZMET TAZMİNATI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a:solidFill>
                            <a:srgbClr val="0000FF"/>
                          </a:solidFill>
                          <a:effectLst/>
                          <a:latin typeface="Arial"/>
                        </a:rPr>
                        <a:t>EK ÖDEME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ctr"/>
                      <a:r>
                        <a:rPr lang="tr-TR" sz="900" b="1" i="0" u="none" strike="noStrike">
                          <a:solidFill>
                            <a:srgbClr val="0000FF"/>
                          </a:solidFill>
                          <a:effectLst/>
                          <a:latin typeface="Arial"/>
                        </a:rPr>
                        <a:t>Say2000i Unvan Kodu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000" b="1" i="0" u="none" strike="noStrike" dirty="0">
                          <a:solidFill>
                            <a:srgbClr val="0000FF"/>
                          </a:solidFill>
                          <a:effectLst/>
                          <a:latin typeface="Arial"/>
                        </a:rPr>
                        <a:t>KADRO GÖREV ÜNVANI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a:solidFill>
                            <a:srgbClr val="FF0000"/>
                          </a:solidFill>
                          <a:effectLst/>
                          <a:latin typeface="Arial"/>
                        </a:rPr>
                        <a:t>ORANI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FF0000"/>
                          </a:solidFill>
                          <a:effectLst/>
                          <a:latin typeface="Arial"/>
                        </a:rPr>
                        <a:t>Denetim Tazminatı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FF0000"/>
                          </a:solidFill>
                          <a:effectLst/>
                          <a:latin typeface="Arial"/>
                        </a:rPr>
                        <a:t>Makam Tazminatı</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FF0000"/>
                          </a:solidFill>
                          <a:effectLst/>
                          <a:latin typeface="Arial"/>
                        </a:rPr>
                        <a:t>Görev Tazminatı</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FF0000"/>
                          </a:solidFill>
                          <a:effectLst/>
                          <a:latin typeface="Arial"/>
                        </a:rPr>
                        <a:t>ORANI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31317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711686298"/>
              </p:ext>
            </p:extLst>
          </p:nvPr>
        </p:nvGraphicFramePr>
        <p:xfrm>
          <a:off x="304800" y="1599425"/>
          <a:ext cx="8077199" cy="4875175"/>
        </p:xfrm>
        <a:graphic>
          <a:graphicData uri="http://schemas.openxmlformats.org/drawingml/2006/table">
            <a:tbl>
              <a:tblPr/>
              <a:tblGrid>
                <a:gridCol w="758833"/>
                <a:gridCol w="2747122"/>
                <a:gridCol w="817207"/>
                <a:gridCol w="733297"/>
                <a:gridCol w="802613"/>
                <a:gridCol w="481567"/>
                <a:gridCol w="481567"/>
                <a:gridCol w="481567"/>
                <a:gridCol w="773426"/>
              </a:tblGrid>
              <a:tr h="222853">
                <a:tc>
                  <a:txBody>
                    <a:bodyPr/>
                    <a:lstStyle/>
                    <a:p>
                      <a:pPr algn="ctr" fontAlgn="ctr"/>
                      <a:r>
                        <a:rPr lang="tr-TR" sz="800" b="1" i="0" u="none" strike="noStrike">
                          <a:solidFill>
                            <a:srgbClr val="FF0000"/>
                          </a:solidFill>
                          <a:effectLst/>
                          <a:latin typeface="Arial"/>
                        </a:rPr>
                        <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1" i="0" u="none" strike="noStrike">
                          <a:solidFill>
                            <a:srgbClr val="FFFFFF"/>
                          </a:solidFill>
                          <a:effectLst/>
                          <a:latin typeface="Arial"/>
                        </a:rPr>
                        <a:t>YARDIMCI HİZMETLER SINIFI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9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tr-TR" sz="9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9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712">
                <a:tc>
                  <a:txBody>
                    <a:bodyPr/>
                    <a:lstStyle/>
                    <a:p>
                      <a:pPr algn="ctr" fontAlgn="ctr"/>
                      <a:r>
                        <a:rPr lang="tr-TR" sz="800" b="0" i="0" u="none" strike="noStrike">
                          <a:solidFill>
                            <a:srgbClr val="FF0000"/>
                          </a:solidFill>
                          <a:effectLst/>
                          <a:latin typeface="Arial"/>
                        </a:rPr>
                        <a:t>94003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FF"/>
                          </a:solidFill>
                          <a:effectLst/>
                          <a:latin typeface="Arial"/>
                        </a:rPr>
                        <a:t>Hizmetli (Yataklı-yataksız Ted.Kurm)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800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l" fontAlgn="b"/>
                      <a:r>
                        <a:rPr lang="tr-TR" sz="900" b="0" i="0" u="none" strike="noStrike">
                          <a:solidFill>
                            <a:srgbClr val="FF0000"/>
                          </a:solidFill>
                          <a:effectLst/>
                          <a:latin typeface="Arial"/>
                        </a:rPr>
                        <a:t/>
                      </a:r>
                      <a:br>
                        <a:rPr lang="tr-TR" sz="900" b="0" i="0" u="none" strike="noStrike">
                          <a:solidFill>
                            <a:srgbClr val="FF0000"/>
                          </a:solidFill>
                          <a:effectLst/>
                          <a:latin typeface="Arial"/>
                        </a:rPr>
                      </a:br>
                      <a:r>
                        <a:rPr lang="tr-TR" sz="900" b="0" i="1" u="none" strike="noStrike">
                          <a:solidFill>
                            <a:srgbClr val="FF0000"/>
                          </a:solidFill>
                          <a:effectLst/>
                          <a:latin typeface="Arial"/>
                        </a:rPr>
                        <a:t>1 - 4</a:t>
                      </a:r>
                      <a:r>
                        <a:rPr lang="tr-TR" sz="900" b="0" i="0" u="none" strike="noStrike">
                          <a:solidFill>
                            <a:srgbClr val="FF0000"/>
                          </a:solidFill>
                          <a:effectLst/>
                          <a:latin typeface="Arial"/>
                        </a:rPr>
                        <a:t/>
                      </a:r>
                      <a:br>
                        <a:rPr lang="tr-TR" sz="900" b="0" i="0" u="none" strike="noStrike">
                          <a:solidFill>
                            <a:srgbClr val="FF0000"/>
                          </a:solidFill>
                          <a:effectLst/>
                          <a:latin typeface="Arial"/>
                        </a:rPr>
                      </a:br>
                      <a:r>
                        <a:rPr lang="tr-TR" sz="900" b="0" i="0" u="none" strike="noStrike">
                          <a:solidFill>
                            <a:srgbClr val="FF0000"/>
                          </a:solidFill>
                          <a:effectLst/>
                          <a:latin typeface="Arial"/>
                        </a:rPr>
                        <a:t/>
                      </a:r>
                      <a:br>
                        <a:rPr lang="tr-TR" sz="900" b="0" i="0" u="none" strike="noStrike">
                          <a:solidFill>
                            <a:srgbClr val="FF0000"/>
                          </a:solidFill>
                          <a:effectLst/>
                          <a:latin typeface="Arial"/>
                        </a:rPr>
                      </a:br>
                      <a:r>
                        <a:rPr lang="tr-TR" sz="900" b="0" i="0" u="none" strike="noStrike">
                          <a:solidFill>
                            <a:srgbClr val="FF0000"/>
                          </a:solidFill>
                          <a:effectLst/>
                          <a:latin typeface="Arial"/>
                        </a:rPr>
                        <a:t>5 - 7</a:t>
                      </a:r>
                      <a:br>
                        <a:rPr lang="tr-TR" sz="900" b="0" i="0" u="none" strike="noStrike">
                          <a:solidFill>
                            <a:srgbClr val="FF0000"/>
                          </a:solidFill>
                          <a:effectLst/>
                          <a:latin typeface="Arial"/>
                        </a:rPr>
                      </a:br>
                      <a:r>
                        <a:rPr lang="tr-TR" sz="900" b="0" i="0" u="none" strike="noStrike">
                          <a:solidFill>
                            <a:srgbClr val="FF0000"/>
                          </a:solidFill>
                          <a:effectLst/>
                          <a:latin typeface="Arial"/>
                        </a:rPr>
                        <a:t/>
                      </a:r>
                      <a:br>
                        <a:rPr lang="tr-TR" sz="900" b="0" i="0" u="none" strike="noStrike">
                          <a:solidFill>
                            <a:srgbClr val="FF0000"/>
                          </a:solidFill>
                          <a:effectLst/>
                          <a:latin typeface="Arial"/>
                        </a:rPr>
                      </a:br>
                      <a:r>
                        <a:rPr lang="tr-TR" sz="900" b="0" i="0" u="none" strike="noStrike">
                          <a:solidFill>
                            <a:srgbClr val="FF0000"/>
                          </a:solidFill>
                          <a:effectLst/>
                          <a:latin typeface="Arial"/>
                        </a:rPr>
                        <a:t>8 - 15</a:t>
                      </a:r>
                      <a:endParaRPr lang="tr-TR" sz="900" b="0" i="0" u="none" strike="noStrike">
                        <a:effectLst/>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ctr" fontAlgn="ctr"/>
                      <a:r>
                        <a:rPr lang="tr-TR" sz="900" b="0" i="1" u="none" strike="noStrike">
                          <a:solidFill>
                            <a:srgbClr val="FF0000"/>
                          </a:solidFill>
                          <a:effectLst/>
                          <a:latin typeface="Arial"/>
                        </a:rPr>
                        <a:t/>
                      </a:r>
                      <a:br>
                        <a:rPr lang="tr-TR" sz="900" b="0" i="1" u="none" strike="noStrike">
                          <a:solidFill>
                            <a:srgbClr val="FF0000"/>
                          </a:solidFill>
                          <a:effectLst/>
                          <a:latin typeface="Arial"/>
                        </a:rPr>
                      </a:br>
                      <a:r>
                        <a:rPr lang="tr-TR" sz="900" b="0" i="1" u="none" strike="noStrike">
                          <a:solidFill>
                            <a:srgbClr val="FF0000"/>
                          </a:solidFill>
                          <a:effectLst/>
                          <a:latin typeface="Arial"/>
                        </a:rPr>
                        <a:t>45</a:t>
                      </a:r>
                      <a:r>
                        <a:rPr lang="tr-TR" sz="900" b="0" i="0" u="none" strike="noStrike">
                          <a:solidFill>
                            <a:srgbClr val="FF0000"/>
                          </a:solidFill>
                          <a:effectLst/>
                          <a:latin typeface="Arial"/>
                        </a:rPr>
                        <a:t/>
                      </a:r>
                      <a:br>
                        <a:rPr lang="tr-TR" sz="900" b="0" i="0" u="none" strike="noStrike">
                          <a:solidFill>
                            <a:srgbClr val="FF0000"/>
                          </a:solidFill>
                          <a:effectLst/>
                          <a:latin typeface="Arial"/>
                        </a:rPr>
                      </a:br>
                      <a:r>
                        <a:rPr lang="tr-TR" sz="900" b="0" i="0" u="none" strike="noStrike">
                          <a:solidFill>
                            <a:srgbClr val="FF0000"/>
                          </a:solidFill>
                          <a:effectLst/>
                          <a:latin typeface="Arial"/>
                        </a:rPr>
                        <a:t/>
                      </a:r>
                      <a:br>
                        <a:rPr lang="tr-TR" sz="900" b="0" i="0" u="none" strike="noStrike">
                          <a:solidFill>
                            <a:srgbClr val="FF0000"/>
                          </a:solidFill>
                          <a:effectLst/>
                          <a:latin typeface="Arial"/>
                        </a:rPr>
                      </a:br>
                      <a:r>
                        <a:rPr lang="tr-TR" sz="900" b="0" i="0" u="none" strike="noStrike">
                          <a:solidFill>
                            <a:srgbClr val="FF0000"/>
                          </a:solidFill>
                          <a:effectLst/>
                          <a:latin typeface="Arial"/>
                        </a:rPr>
                        <a:t>45 </a:t>
                      </a:r>
                      <a:br>
                        <a:rPr lang="tr-TR" sz="900" b="0" i="0" u="none" strike="noStrike">
                          <a:solidFill>
                            <a:srgbClr val="FF0000"/>
                          </a:solidFill>
                          <a:effectLst/>
                          <a:latin typeface="Arial"/>
                        </a:rPr>
                      </a:br>
                      <a:r>
                        <a:rPr lang="tr-TR" sz="900" b="0" i="0" u="none" strike="noStrike">
                          <a:solidFill>
                            <a:srgbClr val="FF0000"/>
                          </a:solidFill>
                          <a:effectLst/>
                          <a:latin typeface="Arial"/>
                        </a:rPr>
                        <a:t/>
                      </a:r>
                      <a:br>
                        <a:rPr lang="tr-TR" sz="900" b="0" i="0" u="none" strike="noStrike">
                          <a:solidFill>
                            <a:srgbClr val="FF0000"/>
                          </a:solidFill>
                          <a:effectLst/>
                          <a:latin typeface="Arial"/>
                        </a:rPr>
                      </a:br>
                      <a:r>
                        <a:rPr lang="tr-TR" sz="900" b="0" i="0" u="none" strike="noStrike">
                          <a:solidFill>
                            <a:srgbClr val="FF0000"/>
                          </a:solidFill>
                          <a:effectLst/>
                          <a:latin typeface="Arial"/>
                        </a:rPr>
                        <a:t>44</a:t>
                      </a:r>
                      <a:endParaRPr lang="tr-TR" sz="900" b="0" i="1" u="none" strike="noStrike">
                        <a:solidFill>
                          <a:srgbClr val="FF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algn="ctr" fontAlgn="ctr"/>
                      <a:r>
                        <a:rPr lang="tr-TR" sz="900" b="0" i="1" u="none" strike="noStrike">
                          <a:solidFill>
                            <a:srgbClr val="0000FF"/>
                          </a:solidFill>
                          <a:effectLst/>
                          <a:latin typeface="Arial"/>
                        </a:rPr>
                        <a:t/>
                      </a:r>
                      <a:br>
                        <a:rPr lang="tr-TR" sz="900" b="0" i="1" u="none" strike="noStrike">
                          <a:solidFill>
                            <a:srgbClr val="0000FF"/>
                          </a:solidFill>
                          <a:effectLst/>
                          <a:latin typeface="Arial"/>
                        </a:rPr>
                      </a:br>
                      <a:r>
                        <a:rPr lang="tr-TR" sz="900" b="0" i="1" u="none" strike="noStrike">
                          <a:solidFill>
                            <a:srgbClr val="0000FF"/>
                          </a:solidFill>
                          <a:effectLst/>
                          <a:latin typeface="Arial"/>
                        </a:rPr>
                        <a:t>90</a:t>
                      </a:r>
                      <a:br>
                        <a:rPr lang="tr-TR" sz="900" b="0" i="1" u="none" strike="noStrike">
                          <a:solidFill>
                            <a:srgbClr val="0000FF"/>
                          </a:solidFill>
                          <a:effectLst/>
                          <a:latin typeface="Arial"/>
                        </a:rPr>
                      </a:br>
                      <a:r>
                        <a:rPr lang="tr-TR" sz="900" b="0" i="1" u="none" strike="noStrike">
                          <a:solidFill>
                            <a:srgbClr val="0000FF"/>
                          </a:solidFill>
                          <a:effectLst/>
                          <a:latin typeface="Arial"/>
                        </a:rPr>
                        <a:t/>
                      </a:r>
                      <a:br>
                        <a:rPr lang="tr-TR" sz="900" b="0" i="1" u="none" strike="noStrike">
                          <a:solidFill>
                            <a:srgbClr val="0000FF"/>
                          </a:solidFill>
                          <a:effectLst/>
                          <a:latin typeface="Arial"/>
                        </a:rPr>
                      </a:br>
                      <a:r>
                        <a:rPr lang="tr-TR" sz="900" b="0" i="1" u="none" strike="noStrike">
                          <a:solidFill>
                            <a:srgbClr val="0000FF"/>
                          </a:solidFill>
                          <a:effectLst/>
                          <a:latin typeface="Arial"/>
                        </a:rPr>
                        <a:t>80</a:t>
                      </a:r>
                      <a:br>
                        <a:rPr lang="tr-TR" sz="900" b="0" i="1" u="none" strike="noStrike">
                          <a:solidFill>
                            <a:srgbClr val="0000FF"/>
                          </a:solidFill>
                          <a:effectLst/>
                          <a:latin typeface="Arial"/>
                        </a:rPr>
                      </a:br>
                      <a:r>
                        <a:rPr lang="tr-TR" sz="900" b="0" i="1" u="none" strike="noStrike">
                          <a:solidFill>
                            <a:srgbClr val="0000FF"/>
                          </a:solidFill>
                          <a:effectLst/>
                          <a:latin typeface="Arial"/>
                        </a:rPr>
                        <a:t/>
                      </a:r>
                      <a:br>
                        <a:rPr lang="tr-TR" sz="900" b="0" i="1" u="none" strike="noStrike">
                          <a:solidFill>
                            <a:srgbClr val="0000FF"/>
                          </a:solidFill>
                          <a:effectLst/>
                          <a:latin typeface="Arial"/>
                        </a:rPr>
                      </a:br>
                      <a:r>
                        <a:rPr lang="tr-TR" sz="900" b="0" i="1" u="none" strike="noStrike">
                          <a:solidFill>
                            <a:srgbClr val="0000FF"/>
                          </a:solidFill>
                          <a:effectLst/>
                          <a:latin typeface="Arial"/>
                        </a:rPr>
                        <a:t>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12">
                <a:tc>
                  <a:txBody>
                    <a:bodyPr/>
                    <a:lstStyle/>
                    <a:p>
                      <a:pPr algn="ctr" fontAlgn="ctr"/>
                      <a:r>
                        <a:rPr lang="tr-TR" sz="800" b="0" i="0" u="none" strike="noStrike">
                          <a:solidFill>
                            <a:srgbClr val="FF0000"/>
                          </a:solidFill>
                          <a:effectLst/>
                          <a:latin typeface="Arial"/>
                        </a:rPr>
                        <a:t>94003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FF"/>
                          </a:solidFill>
                          <a:effectLst/>
                          <a:latin typeface="Arial"/>
                        </a:rPr>
                        <a:t>Hizmetli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r>
              <a:tr h="145712">
                <a:tc>
                  <a:txBody>
                    <a:bodyPr/>
                    <a:lstStyle/>
                    <a:p>
                      <a:pPr algn="ctr" fontAlgn="ctr"/>
                      <a:r>
                        <a:rPr lang="tr-TR" sz="800" b="0" i="0" u="none" strike="noStrike">
                          <a:solidFill>
                            <a:srgbClr val="FF0000"/>
                          </a:solidFill>
                          <a:effectLst/>
                          <a:latin typeface="Arial"/>
                        </a:rPr>
                        <a:t>94052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FF"/>
                          </a:solidFill>
                          <a:effectLst/>
                          <a:latin typeface="Arial"/>
                        </a:rPr>
                        <a:t>Hasta Bakıcı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800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r>
              <a:tr h="145712">
                <a:tc>
                  <a:txBody>
                    <a:bodyPr/>
                    <a:lstStyle/>
                    <a:p>
                      <a:pPr algn="ctr" fontAlgn="ctr"/>
                      <a:r>
                        <a:rPr lang="tr-TR" sz="800" b="0" i="0" u="none" strike="noStrike">
                          <a:solidFill>
                            <a:srgbClr val="FF0000"/>
                          </a:solidFill>
                          <a:effectLst/>
                          <a:latin typeface="Arial"/>
                        </a:rPr>
                        <a:t>94151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FF"/>
                          </a:solidFill>
                          <a:effectLst/>
                          <a:latin typeface="Arial"/>
                        </a:rPr>
                        <a:t>Aşcı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r>
              <a:tr h="145712">
                <a:tc>
                  <a:txBody>
                    <a:bodyPr/>
                    <a:lstStyle/>
                    <a:p>
                      <a:pPr algn="ctr" fontAlgn="ctr"/>
                      <a:r>
                        <a:rPr lang="tr-TR" sz="800" b="0" i="0" u="none" strike="noStrike">
                          <a:solidFill>
                            <a:srgbClr val="FF0000"/>
                          </a:solidFill>
                          <a:effectLst/>
                          <a:latin typeface="Arial"/>
                        </a:rPr>
                        <a:t>94359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FF"/>
                          </a:solidFill>
                          <a:effectLst/>
                          <a:latin typeface="Arial"/>
                        </a:rPr>
                        <a:t>Kaloriferci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r>
              <a:tr h="145712">
                <a:tc>
                  <a:txBody>
                    <a:bodyPr/>
                    <a:lstStyle/>
                    <a:p>
                      <a:pPr algn="ctr" fontAlgn="ctr"/>
                      <a:r>
                        <a:rPr lang="tr-TR" sz="800" b="0" i="0" u="none" strike="noStrike">
                          <a:solidFill>
                            <a:srgbClr val="FF0000"/>
                          </a:solidFill>
                          <a:effectLst/>
                          <a:latin typeface="Arial"/>
                        </a:rPr>
                        <a:t>94656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FF"/>
                          </a:solidFill>
                          <a:effectLst/>
                          <a:latin typeface="Arial"/>
                        </a:rPr>
                        <a:t>Bekçi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675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r>
              <a:tr h="145712">
                <a:tc>
                  <a:txBody>
                    <a:bodyPr/>
                    <a:lstStyle/>
                    <a:p>
                      <a:pPr algn="ctr" fontAlgn="ctr"/>
                      <a:r>
                        <a:rPr lang="tr-TR" sz="800" b="0" i="0" u="none" strike="noStrike">
                          <a:solidFill>
                            <a:srgbClr val="FF0000"/>
                          </a:solidFill>
                          <a:effectLst/>
                          <a:latin typeface="Arial"/>
                        </a:rPr>
                        <a:t>94201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FF"/>
                          </a:solidFill>
                          <a:effectLst/>
                          <a:latin typeface="Arial"/>
                        </a:rPr>
                        <a:t>Terzi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r>
              <a:tr h="145712">
                <a:tc>
                  <a:txBody>
                    <a:bodyPr/>
                    <a:lstStyle/>
                    <a:p>
                      <a:pPr algn="ctr" fontAlgn="ctr"/>
                      <a:r>
                        <a:rPr lang="tr-TR" sz="800" b="0" i="0" u="none" strike="noStrike">
                          <a:solidFill>
                            <a:srgbClr val="FF0000"/>
                          </a:solidFill>
                          <a:effectLst/>
                          <a:latin typeface="Arial"/>
                        </a:rPr>
                        <a:t>94755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FF"/>
                          </a:solidFill>
                          <a:effectLst/>
                          <a:latin typeface="Arial"/>
                        </a:rPr>
                        <a:t>Gassal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r>
              <a:tr h="145712">
                <a:tc>
                  <a:txBody>
                    <a:bodyPr/>
                    <a:lstStyle/>
                    <a:p>
                      <a:pPr algn="ctr" fontAlgn="ctr"/>
                      <a:r>
                        <a:rPr lang="tr-TR" sz="800" b="0" i="0" u="none" strike="noStrike">
                          <a:solidFill>
                            <a:srgbClr val="FF0000"/>
                          </a:solidFill>
                          <a:effectLst/>
                          <a:latin typeface="Arial"/>
                        </a:rPr>
                        <a:t>94102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FF"/>
                          </a:solidFill>
                          <a:effectLst/>
                          <a:latin typeface="Arial"/>
                        </a:rPr>
                        <a:t>Hayvan Bakıcısı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800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r>
              <a:tr h="154283">
                <a:tc>
                  <a:txBody>
                    <a:bodyPr/>
                    <a:lstStyle/>
                    <a:p>
                      <a:pPr algn="ctr" fontAlgn="ctr"/>
                      <a:r>
                        <a:rPr lang="tr-TR" sz="800" b="0" i="0" u="none" strike="noStrike">
                          <a:solidFill>
                            <a:srgbClr val="FF0000"/>
                          </a:solidFill>
                          <a:effectLst/>
                          <a:latin typeface="Arial"/>
                        </a:rPr>
                        <a:t>93005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FF"/>
                          </a:solidFill>
                          <a:effectLst/>
                          <a:latin typeface="Arial"/>
                        </a:rPr>
                        <a:t>Teknisyen Yardımcısı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875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54283">
                <a:tc>
                  <a:txBody>
                    <a:bodyPr/>
                    <a:lstStyle/>
                    <a:p>
                      <a:pPr algn="ctr" fontAlgn="ctr"/>
                      <a:endParaRPr lang="tr-TR" sz="800" b="0" i="0" u="none" strike="noStrike">
                        <a:solidFill>
                          <a:srgbClr val="FF0000"/>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900" b="0"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900" b="0" i="1" u="none" strike="noStrike">
                        <a:solidFill>
                          <a:srgbClr val="008000"/>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900" b="0"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900" b="0" i="0" u="none" strike="noStrike">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900" b="0"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900" b="0"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900" b="0" i="0" u="none" strike="noStrike">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566">
                <a:tc>
                  <a:txBody>
                    <a:bodyPr/>
                    <a:lstStyle/>
                    <a:p>
                      <a:pPr algn="ctr" fontAlgn="ctr"/>
                      <a:r>
                        <a:rPr lang="tr-TR" sz="800" b="1" i="0" u="none" strike="noStrike">
                          <a:solidFill>
                            <a:srgbClr val="FF0000"/>
                          </a:solidFill>
                          <a:effectLst/>
                          <a:latin typeface="Arial"/>
                        </a:rPr>
                        <a:t>A-Yan;</a:t>
                      </a:r>
                      <a:br>
                        <a:rPr lang="tr-TR" sz="800" b="1" i="0" u="none" strike="noStrike">
                          <a:solidFill>
                            <a:srgbClr val="FF0000"/>
                          </a:solidFill>
                          <a:effectLst/>
                          <a:latin typeface="Arial"/>
                        </a:rPr>
                      </a:br>
                      <a:r>
                        <a:rPr lang="tr-TR" sz="800" b="1" i="0" u="none" strike="noStrike">
                          <a:solidFill>
                            <a:srgbClr val="FF0000"/>
                          </a:solidFill>
                          <a:effectLst/>
                          <a:latin typeface="Arial"/>
                        </a:rPr>
                        <a:t>B-Denetim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900" b="1" i="0" u="none" strike="noStrike">
                          <a:solidFill>
                            <a:srgbClr val="FFFFFF"/>
                          </a:solidFill>
                          <a:effectLst/>
                          <a:latin typeface="Arial"/>
                        </a:rPr>
                        <a:t>DENETİM HİZMETLERİ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900" b="0" i="1" u="none" strike="noStrike">
                          <a:solidFill>
                            <a:srgbClr val="008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5712">
                <a:tc rowSpan="3">
                  <a:txBody>
                    <a:bodyPr/>
                    <a:lstStyle/>
                    <a:p>
                      <a:pPr algn="ctr" fontAlgn="ctr"/>
                      <a:r>
                        <a:rPr lang="tr-TR" sz="800" b="0" i="0" u="none" strike="noStrike">
                          <a:solidFill>
                            <a:srgbClr val="FF0000"/>
                          </a:solidFill>
                          <a:effectLst/>
                          <a:latin typeface="Arial"/>
                        </a:rPr>
                        <a:t>34205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900" b="0" i="0" u="none" strike="noStrike">
                          <a:solidFill>
                            <a:srgbClr val="0000FF"/>
                          </a:solidFill>
                          <a:effectLst/>
                          <a:latin typeface="Arial"/>
                        </a:rPr>
                        <a:t>İç Denetçi  (1-4 derece)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900" b="0" i="0" u="none" strike="noStrike">
                          <a:solidFill>
                            <a:srgbClr val="0000FF"/>
                          </a:solidFill>
                          <a:effectLst/>
                          <a:latin typeface="Arial"/>
                        </a:rPr>
                        <a:t>2025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90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900" b="0" i="0" u="none" strike="noStrike">
                          <a:solidFill>
                            <a:srgbClr val="FF0000"/>
                          </a:solidFill>
                          <a:effectLst/>
                          <a:latin typeface="Arial"/>
                        </a:rPr>
                        <a:t>195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3">
                  <a:txBody>
                    <a:bodyPr/>
                    <a:lstStyle/>
                    <a:p>
                      <a:pPr algn="ctr" fontAlgn="ctr"/>
                      <a:r>
                        <a:rPr lang="tr-TR" sz="900" b="0" i="0" u="none" strike="noStrike">
                          <a:solidFill>
                            <a:srgbClr val="FF0000"/>
                          </a:solidFill>
                          <a:effectLst/>
                          <a:latin typeface="Arial"/>
                        </a:rPr>
                        <a:t>30</a:t>
                      </a:r>
                      <a:r>
                        <a:rPr lang="tr-TR" sz="900" b="0" i="0" u="none" strike="noStrike">
                          <a:solidFill>
                            <a:srgbClr val="0000FF"/>
                          </a:solidFill>
                          <a:effectLst/>
                          <a:latin typeface="Arial"/>
                        </a:rPr>
                        <a:t/>
                      </a:r>
                      <a:br>
                        <a:rPr lang="tr-TR" sz="900" b="0" i="0" u="none" strike="noStrike">
                          <a:solidFill>
                            <a:srgbClr val="0000FF"/>
                          </a:solidFill>
                          <a:effectLst/>
                          <a:latin typeface="Arial"/>
                        </a:rPr>
                      </a:br>
                      <a:r>
                        <a:rPr lang="tr-TR" sz="700" b="0" i="0" u="none" strike="noStrike">
                          <a:solidFill>
                            <a:srgbClr val="0000FF"/>
                          </a:solidFill>
                          <a:effectLst/>
                          <a:latin typeface="Arial"/>
                        </a:rPr>
                        <a:t>III-E/a</a:t>
                      </a:r>
                      <a:endParaRPr lang="tr-TR" sz="900" b="0" i="0" u="none" strike="noStrike">
                        <a:solidFill>
                          <a:srgbClr val="FF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900" b="0" i="0" u="none" strike="noStrike">
                          <a:solidFill>
                            <a:srgbClr val="FF0000"/>
                          </a:solidFill>
                          <a:effectLst/>
                          <a:latin typeface="Arial"/>
                        </a:rPr>
                        <a:t>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tr-TR" sz="900" b="0" i="0" u="none" strike="noStrike">
                          <a:solidFill>
                            <a:srgbClr val="FF0000"/>
                          </a:solidFill>
                          <a:effectLst/>
                          <a:latin typeface="Arial"/>
                        </a:rPr>
                        <a:t>8000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900" b="0" i="0" u="none" strike="noStrike">
                          <a:solidFill>
                            <a:srgbClr val="0000FF"/>
                          </a:solidFill>
                          <a:effectLst/>
                          <a:latin typeface="Arial"/>
                        </a:rPr>
                        <a:t>165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4571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900" b="0" i="0" u="none" strike="noStrike">
                          <a:solidFill>
                            <a:srgbClr val="FF0000"/>
                          </a:solidFill>
                          <a:effectLst/>
                          <a:latin typeface="Arial"/>
                        </a:rPr>
                        <a:t>185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900" b="0" i="0" u="none" strike="noStrike">
                          <a:solidFill>
                            <a:srgbClr val="0000FF"/>
                          </a:solidFill>
                          <a:effectLst/>
                          <a:latin typeface="Arial"/>
                        </a:rPr>
                        <a:t>163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188568">
                <a:tc vMerge="1">
                  <a:txBody>
                    <a:bodyPr/>
                    <a:lstStyle/>
                    <a:p>
                      <a:endParaRPr lang="tr-TR"/>
                    </a:p>
                  </a:txBody>
                  <a:tcPr/>
                </a:tc>
                <a:tc>
                  <a:txBody>
                    <a:bodyPr/>
                    <a:lstStyle/>
                    <a:p>
                      <a:pPr algn="l" fontAlgn="ctr"/>
                      <a:r>
                        <a:rPr lang="tr-TR" sz="900" b="0" i="0" u="none" strike="noStrike">
                          <a:solidFill>
                            <a:srgbClr val="0000FF"/>
                          </a:solidFill>
                          <a:effectLst/>
                          <a:latin typeface="Arial"/>
                        </a:rPr>
                        <a:t>İç Denetçi  (5 ve yukarı)</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1575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FF0000"/>
                          </a:solidFill>
                          <a:effectLst/>
                          <a:latin typeface="Arial"/>
                        </a:rPr>
                        <a:t>5-üstü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FF0000"/>
                          </a:solidFill>
                          <a:effectLst/>
                          <a:latin typeface="Arial"/>
                        </a:rPr>
                        <a:t>185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FF"/>
                          </a:solidFill>
                          <a:effectLst/>
                          <a:latin typeface="Arial"/>
                        </a:rPr>
                        <a:t>160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62854">
                <a:tc rowSpan="3">
                  <a:txBody>
                    <a:bodyPr/>
                    <a:lstStyle/>
                    <a:p>
                      <a:pPr algn="ctr" fontAlgn="ctr"/>
                      <a:r>
                        <a:rPr lang="tr-TR" sz="800" b="0" i="0" u="none" strike="noStrike">
                          <a:solidFill>
                            <a:srgbClr val="FF0000"/>
                          </a:solidFill>
                          <a:effectLst/>
                          <a:latin typeface="Arial"/>
                        </a:rPr>
                        <a:t>61795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900" b="0" i="0" u="none" strike="noStrike">
                          <a:solidFill>
                            <a:srgbClr val="0000FF"/>
                          </a:solidFill>
                          <a:effectLst/>
                          <a:latin typeface="Arial"/>
                        </a:rPr>
                        <a:t>Mali Hiz. Uzmanı (1-4 derece)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tr-TR" sz="1000" b="0" i="0" u="none" strike="noStrike">
                          <a:solidFill>
                            <a:srgbClr val="0000FF"/>
                          </a:solidFill>
                          <a:effectLst/>
                          <a:latin typeface="Arial"/>
                        </a:rPr>
                        <a:t>900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100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1000" b="0" i="0" u="none" strike="noStrike">
                          <a:solidFill>
                            <a:srgbClr val="FF0000"/>
                          </a:solidFill>
                          <a:effectLst/>
                          <a:latin typeface="Arial"/>
                        </a:rPr>
                        <a:t>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3">
                  <a:txBody>
                    <a:bodyPr/>
                    <a:lstStyle/>
                    <a:p>
                      <a:pPr algn="ctr" fontAlgn="ctr"/>
                      <a:r>
                        <a:rPr lang="tr-TR" sz="1000" b="0" i="0" u="none" strike="noStrike">
                          <a:solidFill>
                            <a:srgbClr val="FF0000"/>
                          </a:solidFill>
                          <a:effectLst/>
                          <a:latin typeface="Arial"/>
                        </a:rPr>
                        <a:t>20</a:t>
                      </a:r>
                      <a:r>
                        <a:rPr lang="tr-TR" sz="1000" b="0" i="0" u="none" strike="noStrike">
                          <a:solidFill>
                            <a:srgbClr val="0000FF"/>
                          </a:solidFill>
                          <a:effectLst/>
                          <a:latin typeface="Arial"/>
                        </a:rPr>
                        <a:t/>
                      </a:r>
                      <a:br>
                        <a:rPr lang="tr-TR" sz="1000" b="0" i="0" u="none" strike="noStrike">
                          <a:solidFill>
                            <a:srgbClr val="0000FF"/>
                          </a:solidFill>
                          <a:effectLst/>
                          <a:latin typeface="Arial"/>
                        </a:rPr>
                      </a:br>
                      <a:r>
                        <a:rPr lang="tr-TR" sz="700" b="0" i="0" u="none" strike="noStrike">
                          <a:solidFill>
                            <a:srgbClr val="0000FF"/>
                          </a:solidFill>
                          <a:effectLst/>
                          <a:latin typeface="Arial"/>
                        </a:rPr>
                        <a:t>III-E/b</a:t>
                      </a:r>
                      <a:endParaRPr lang="tr-TR" sz="1000" b="0" i="0" u="none" strike="noStrike">
                        <a:solidFill>
                          <a:srgbClr val="FF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0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000" b="0" i="0" u="none" strike="noStrike">
                          <a:solidFill>
                            <a:srgbClr val="0000FF"/>
                          </a:solidFill>
                          <a:effectLst/>
                          <a:latin typeface="Arial"/>
                        </a:rPr>
                        <a:t>140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162854">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100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1000" b="0" i="0" u="none" strike="noStrike">
                          <a:solidFill>
                            <a:srgbClr val="FF0000"/>
                          </a:solidFill>
                          <a:effectLst/>
                          <a:latin typeface="Arial"/>
                        </a:rPr>
                        <a:t>125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10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0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1000" b="0" i="0" u="none" strike="noStrike">
                          <a:solidFill>
                            <a:srgbClr val="0000FF"/>
                          </a:solidFill>
                          <a:effectLst/>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214282">
                <a:tc vMerge="1">
                  <a:txBody>
                    <a:bodyPr/>
                    <a:lstStyle/>
                    <a:p>
                      <a:endParaRPr lang="tr-TR"/>
                    </a:p>
                  </a:txBody>
                  <a:tcPr/>
                </a:tc>
                <a:tc>
                  <a:txBody>
                    <a:bodyPr/>
                    <a:lstStyle/>
                    <a:p>
                      <a:pPr algn="l" fontAlgn="ctr"/>
                      <a:r>
                        <a:rPr lang="tr-TR" sz="900" b="0" i="0" u="none" strike="noStrike">
                          <a:solidFill>
                            <a:srgbClr val="0000FF"/>
                          </a:solidFill>
                          <a:effectLst/>
                          <a:latin typeface="Arial"/>
                        </a:rPr>
                        <a:t>Mali Hiz.Uzmanı  (Diğerl derecedekiler)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FF"/>
                          </a:solidFill>
                          <a:effectLst/>
                          <a:latin typeface="Arial"/>
                        </a:rPr>
                        <a:t>850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800" b="0" i="0" u="none" strike="noStrike">
                          <a:solidFill>
                            <a:srgbClr val="FF0000"/>
                          </a:solidFill>
                          <a:effectLst/>
                          <a:latin typeface="Arial"/>
                        </a:rPr>
                        <a:t>5 ve üstü</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FF0000"/>
                          </a:solidFill>
                          <a:effectLst/>
                          <a:latin typeface="Arial"/>
                        </a:rPr>
                        <a:t>125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10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FF"/>
                          </a:solidFill>
                          <a:effectLst/>
                          <a:latin typeface="Arial"/>
                        </a:rPr>
                        <a:t>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222853">
                <a:tc>
                  <a:txBody>
                    <a:bodyPr/>
                    <a:lstStyle/>
                    <a:p>
                      <a:pPr algn="ctr" fontAlgn="ctr"/>
                      <a:r>
                        <a:rPr lang="tr-TR" sz="800" b="0" i="0" u="none" strike="noStrike">
                          <a:solidFill>
                            <a:srgbClr val="FF0000"/>
                          </a:solidFill>
                          <a:effectLst/>
                          <a:latin typeface="Arial"/>
                        </a:rPr>
                        <a:t>66885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FF"/>
                          </a:solidFill>
                          <a:effectLst/>
                          <a:latin typeface="Arial"/>
                        </a:rPr>
                        <a:t>Mali Hiz. Uzman Yard.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FF"/>
                          </a:solidFill>
                          <a:effectLst/>
                          <a:latin typeface="Arial"/>
                        </a:rPr>
                        <a:t>675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FF0000"/>
                          </a:solidFill>
                          <a:effectLst/>
                          <a:latin typeface="Arial"/>
                        </a:rPr>
                        <a:t>92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FF0000"/>
                          </a:solidFill>
                          <a:effectLst/>
                          <a:latin typeface="Arial"/>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FF0000"/>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0" i="0" u="none" strike="noStrike">
                          <a:solidFill>
                            <a:srgbClr val="0000FF"/>
                          </a:solidFill>
                          <a:effectLst/>
                          <a:latin typeface="Arial"/>
                        </a:rPr>
                        <a:t>125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854">
                <a:tc>
                  <a:txBody>
                    <a:bodyPr/>
                    <a:lstStyle/>
                    <a:p>
                      <a:pPr algn="ctr" fontAlgn="ctr"/>
                      <a:r>
                        <a:rPr lang="tr-TR" sz="800" b="0" i="0" u="none" strike="noStrike">
                          <a:solidFill>
                            <a:srgbClr val="FF0000"/>
                          </a:solidFill>
                          <a:effectLst/>
                          <a:latin typeface="Arial"/>
                        </a:rPr>
                        <a:t> </a:t>
                      </a:r>
                    </a:p>
                  </a:txBody>
                  <a:tcPr marL="0" marR="0" marT="0" marB="0" anchor="ctr">
                    <a:lnL w="25400" cap="flat" cmpd="dbl"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tr-TR" sz="9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10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10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10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10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10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10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10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625703">
                <a:tc gridSpan="9">
                  <a:txBody>
                    <a:bodyPr/>
                    <a:lstStyle/>
                    <a:p>
                      <a:pPr algn="just" fontAlgn="ctr"/>
                      <a:r>
                        <a:rPr lang="tr-TR" sz="800" b="1" i="1" u="none" strike="noStrike">
                          <a:solidFill>
                            <a:srgbClr val="FF0000"/>
                          </a:solidFill>
                          <a:effectLst/>
                          <a:latin typeface="Arial"/>
                        </a:rPr>
                        <a:t>Not: Uzman, Uzman Yardımcısı, </a:t>
                      </a:r>
                      <a:r>
                        <a:rPr lang="tr-TR" sz="800" b="0" i="1" u="none" strike="noStrike">
                          <a:solidFill>
                            <a:srgbClr val="FF0000"/>
                          </a:solidFill>
                          <a:effectLst/>
                          <a:latin typeface="Arial"/>
                        </a:rPr>
                        <a:t>Şef ve Amir kadrolarında bulunanlardan daha önce Bilgisayar İşletmeni, Çözümleyici, Programcı ve Veri Hazırlama ve Kontrol İşletmeni kadrolarında bulunmuş olup aynı görevi yapmaya devam edenlere</a:t>
                      </a:r>
                      <a:r>
                        <a:rPr lang="tr-TR" sz="800" b="1" i="1" u="none" strike="noStrike">
                          <a:solidFill>
                            <a:srgbClr val="FF0000"/>
                          </a:solidFill>
                          <a:effectLst/>
                          <a:latin typeface="Arial"/>
                        </a:rPr>
                        <a:t>; </a:t>
                      </a:r>
                      <a:r>
                        <a:rPr lang="tr-TR" sz="900" b="1" i="1" u="none" strike="noStrike">
                          <a:solidFill>
                            <a:srgbClr val="FF0000"/>
                          </a:solidFill>
                          <a:effectLst/>
                          <a:latin typeface="Arial"/>
                        </a:rPr>
                        <a:t>bu kadrolar için ön görülen yan ödeme puanlarına ek olarak</a:t>
                      </a:r>
                      <a:r>
                        <a:rPr lang="tr-TR" sz="800" b="1" i="1" u="none" strike="noStrike">
                          <a:solidFill>
                            <a:srgbClr val="FF0000"/>
                          </a:solidFill>
                          <a:effectLst/>
                          <a:latin typeface="Arial"/>
                        </a:rPr>
                        <a:t> aşağıda belirtilen puanlar  ayrıca verilebilir. (2006/10344 B.K. Kararı I.Sayılı Cetvelin Not 3/d)</a:t>
                      </a:r>
                    </a:p>
                  </a:txBody>
                  <a:tcPr marL="0" marR="0" marT="0" marB="0" anchor="ctr">
                    <a:lnL w="25400" cap="flat" cmpd="dbl"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8568">
                <a:tc gridSpan="2">
                  <a:txBody>
                    <a:bodyPr/>
                    <a:lstStyle/>
                    <a:p>
                      <a:pPr algn="l" fontAlgn="ctr"/>
                      <a:r>
                        <a:rPr lang="tr-TR" sz="900" b="1" i="1" u="none" strike="noStrike">
                          <a:effectLst/>
                          <a:latin typeface="Arial"/>
                        </a:rPr>
                        <a:t>DAHA ÖNCEKİ KADROSU </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900" b="0" i="1" u="none" strike="noStrike">
                          <a:solidFill>
                            <a:srgbClr val="0000FF"/>
                          </a:solidFill>
                          <a:effectLst/>
                          <a:latin typeface="Arial"/>
                        </a:rPr>
                        <a:t>Temininde Güçl Zammı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gn="ctr" fontAlgn="ctr"/>
                      <a:r>
                        <a:rPr lang="tr-TR" sz="900" b="0" i="1" u="none" strike="noStrike">
                          <a:solidFill>
                            <a:srgbClr val="0000FF"/>
                          </a:solidFill>
                          <a:effectLst/>
                          <a:latin typeface="Arial"/>
                        </a:rPr>
                        <a:t>İş Riski Zammı</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22853">
                <a:tc gridSpan="2">
                  <a:txBody>
                    <a:bodyPr/>
                    <a:lstStyle/>
                    <a:p>
                      <a:pPr algn="l" fontAlgn="ctr"/>
                      <a:r>
                        <a:rPr lang="tr-TR" sz="900" b="0" i="1" u="none" strike="noStrike">
                          <a:solidFill>
                            <a:srgbClr val="0000FF"/>
                          </a:solidFill>
                          <a:effectLst/>
                          <a:latin typeface="Arial"/>
                        </a:rPr>
                        <a:t>Çözümleyici ve Programcı  ise</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1000" b="0" i="1" u="none" strike="noStrike">
                          <a:solidFill>
                            <a:srgbClr val="FF0000"/>
                          </a:solidFill>
                          <a:effectLst/>
                          <a:latin typeface="Arial"/>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gn="ctr" fontAlgn="ctr"/>
                      <a:r>
                        <a:rPr lang="tr-TR" sz="1000" b="0" i="1" u="none" strike="noStrike">
                          <a:solidFill>
                            <a:srgbClr val="FF0000"/>
                          </a:solidFill>
                          <a:effectLst/>
                          <a:latin typeface="Arial"/>
                        </a:rPr>
                        <a:t>500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1423">
                <a:tc gridSpan="2">
                  <a:txBody>
                    <a:bodyPr/>
                    <a:lstStyle/>
                    <a:p>
                      <a:pPr algn="l" fontAlgn="ctr"/>
                      <a:r>
                        <a:rPr lang="tr-TR" sz="900" b="0" i="1" u="none" strike="noStrike">
                          <a:solidFill>
                            <a:srgbClr val="0000FF"/>
                          </a:solidFill>
                          <a:effectLst/>
                          <a:latin typeface="Arial"/>
                        </a:rPr>
                        <a:t>Çözümleyici, Programcı Yardımcısı </a:t>
                      </a:r>
                      <a:br>
                        <a:rPr lang="tr-TR" sz="900" b="0" i="1" u="none" strike="noStrike">
                          <a:solidFill>
                            <a:srgbClr val="0000FF"/>
                          </a:solidFill>
                          <a:effectLst/>
                          <a:latin typeface="Arial"/>
                        </a:rPr>
                      </a:br>
                      <a:r>
                        <a:rPr lang="tr-TR" sz="900" b="1" i="1" u="none" strike="noStrike">
                          <a:solidFill>
                            <a:srgbClr val="0000FF"/>
                          </a:solidFill>
                          <a:effectLst/>
                          <a:latin typeface="Arial"/>
                        </a:rPr>
                        <a:t>Bilgisayar İşletmeni  </a:t>
                      </a:r>
                      <a:r>
                        <a:rPr lang="tr-TR" sz="900" b="0" i="1" u="none" strike="noStrike">
                          <a:solidFill>
                            <a:srgbClr val="0000FF"/>
                          </a:solidFill>
                          <a:effectLst/>
                          <a:latin typeface="Arial"/>
                        </a:rPr>
                        <a:t>ise</a:t>
                      </a:r>
                    </a:p>
                  </a:txBody>
                  <a:tcPr marL="0" marR="0" marT="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fontAlgn="ctr"/>
                      <a:r>
                        <a:rPr lang="tr-TR" sz="1000" b="0" i="1" u="none" strike="noStrike">
                          <a:solidFill>
                            <a:srgbClr val="FF0000"/>
                          </a:solidFill>
                          <a:effectLst/>
                          <a:latin typeface="Arial"/>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gridSpan="5">
                  <a:txBody>
                    <a:bodyPr/>
                    <a:lstStyle/>
                    <a:p>
                      <a:pPr algn="ctr" fontAlgn="ctr"/>
                      <a:r>
                        <a:rPr lang="tr-TR" sz="1000" b="0" i="1" u="none" strike="noStrike" dirty="0">
                          <a:solidFill>
                            <a:srgbClr val="FF0000"/>
                          </a:solidFill>
                          <a:effectLst/>
                          <a:latin typeface="Arial"/>
                        </a:rPr>
                        <a:t>500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7" name="Line 9"/>
          <p:cNvSpPr>
            <a:spLocks noChangeShapeType="1"/>
          </p:cNvSpPr>
          <p:nvPr/>
        </p:nvSpPr>
        <p:spPr bwMode="auto">
          <a:xfrm>
            <a:off x="4906963" y="57007125"/>
            <a:ext cx="31146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8" name="Line 10"/>
          <p:cNvSpPr>
            <a:spLocks noChangeShapeType="1"/>
          </p:cNvSpPr>
          <p:nvPr/>
        </p:nvSpPr>
        <p:spPr bwMode="auto">
          <a:xfrm>
            <a:off x="4954588" y="57350025"/>
            <a:ext cx="30670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 name="Line 11"/>
          <p:cNvSpPr>
            <a:spLocks noChangeShapeType="1"/>
          </p:cNvSpPr>
          <p:nvPr/>
        </p:nvSpPr>
        <p:spPr bwMode="auto">
          <a:xfrm>
            <a:off x="4954588" y="57664350"/>
            <a:ext cx="3067050" cy="95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graphicFrame>
        <p:nvGraphicFramePr>
          <p:cNvPr id="10" name="Tablo 9"/>
          <p:cNvGraphicFramePr>
            <a:graphicFrameLocks noGrp="1"/>
          </p:cNvGraphicFramePr>
          <p:nvPr>
            <p:extLst>
              <p:ext uri="{D42A27DB-BD31-4B8C-83A1-F6EECF244321}">
                <p14:modId xmlns:p14="http://schemas.microsoft.com/office/powerpoint/2010/main" val="157446259"/>
              </p:ext>
            </p:extLst>
          </p:nvPr>
        </p:nvGraphicFramePr>
        <p:xfrm>
          <a:off x="304800" y="609600"/>
          <a:ext cx="8077199" cy="902970"/>
        </p:xfrm>
        <a:graphic>
          <a:graphicData uri="http://schemas.openxmlformats.org/drawingml/2006/table">
            <a:tbl>
              <a:tblPr/>
              <a:tblGrid>
                <a:gridCol w="758833"/>
                <a:gridCol w="2747124"/>
                <a:gridCol w="817206"/>
                <a:gridCol w="733296"/>
                <a:gridCol w="802612"/>
                <a:gridCol w="481567"/>
                <a:gridCol w="481567"/>
                <a:gridCol w="481567"/>
                <a:gridCol w="773427"/>
              </a:tblGrid>
              <a:tr h="276225">
                <a:tc gridSpan="9">
                  <a:txBody>
                    <a:bodyPr/>
                    <a:lstStyle/>
                    <a:p>
                      <a:pPr algn="ctr" fontAlgn="ctr"/>
                      <a:r>
                        <a:rPr lang="tr-TR" sz="1600" b="1" i="0" u="none" strike="noStrike" dirty="0">
                          <a:solidFill>
                            <a:srgbClr val="FFFF00"/>
                          </a:solidFill>
                          <a:effectLst/>
                          <a:latin typeface="Arial"/>
                        </a:rPr>
                        <a:t>YAN ÖDEME  - ÖZEL HİZMET TAZMİNATI  -  EK ÖDEME CETVELİ</a:t>
                      </a:r>
                    </a:p>
                  </a:txBody>
                  <a:tcPr marL="0" marR="0" marT="0" marB="0" anchor="ctr">
                    <a:lnL>
                      <a:noFill/>
                    </a:lnL>
                    <a:lnR>
                      <a:noFill/>
                    </a:lnR>
                    <a:lnT>
                      <a:noFill/>
                    </a:lnT>
                    <a:lnB>
                      <a:noFill/>
                    </a:lnB>
                    <a:solidFill>
                      <a:srgbClr val="99336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2425">
                <a:tc>
                  <a:txBody>
                    <a:bodyPr/>
                    <a:lstStyle/>
                    <a:p>
                      <a:pPr algn="ctr" fontAlgn="ctr"/>
                      <a:endParaRPr lang="tr-TR" sz="1200" b="1" i="0" u="none" strike="noStrike" dirty="0">
                        <a:solidFill>
                          <a:srgbClr val="0000FF"/>
                        </a:solidFill>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tr-TR" sz="1200" b="1" i="0" u="none" strike="noStrike" dirty="0">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fontAlgn="ctr"/>
                      <a:r>
                        <a:rPr lang="tr-TR" sz="1000" b="1" i="0" u="none" strike="noStrike" dirty="0">
                          <a:solidFill>
                            <a:srgbClr val="0000FF"/>
                          </a:solidFill>
                          <a:effectLst/>
                          <a:latin typeface="Arial"/>
                        </a:rPr>
                        <a:t>YAN ÖDEME TOPLAMI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1000" b="1" i="0" u="none" strike="noStrike">
                          <a:solidFill>
                            <a:srgbClr val="0000FF"/>
                          </a:solidFill>
                          <a:effectLst/>
                          <a:latin typeface="Arial"/>
                        </a:rPr>
                        <a:t>DERECESİ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tr-TR" sz="1200" b="1" i="0" u="none" strike="noStrike" dirty="0">
                          <a:solidFill>
                            <a:srgbClr val="0000FF"/>
                          </a:solidFill>
                          <a:effectLst/>
                          <a:latin typeface="Arial"/>
                        </a:rPr>
                        <a:t>ÖZEL HİZMET TAZMİNATI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000" b="1" i="0" u="none" strike="noStrike">
                          <a:solidFill>
                            <a:srgbClr val="0000FF"/>
                          </a:solidFill>
                          <a:effectLst/>
                          <a:latin typeface="Arial"/>
                        </a:rPr>
                        <a:t>EK ÖDEME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fontAlgn="ctr"/>
                      <a:r>
                        <a:rPr lang="tr-TR" sz="900" b="1" i="0" u="none" strike="noStrike" dirty="0">
                          <a:solidFill>
                            <a:srgbClr val="0000FF"/>
                          </a:solidFill>
                          <a:effectLst/>
                          <a:latin typeface="Arial"/>
                        </a:rPr>
                        <a:t>Say2000i Unvan Kodu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1000" b="1" i="0" u="none" strike="noStrike" dirty="0">
                          <a:solidFill>
                            <a:srgbClr val="0000FF"/>
                          </a:solidFill>
                          <a:effectLst/>
                          <a:latin typeface="Arial"/>
                        </a:rPr>
                        <a:t>KADRO GÖREV ÜNVANI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ctr" fontAlgn="ctr"/>
                      <a:r>
                        <a:rPr lang="tr-TR" sz="1000" b="1" i="0" u="none" strike="noStrike" dirty="0">
                          <a:solidFill>
                            <a:srgbClr val="FF0000"/>
                          </a:solidFill>
                          <a:effectLst/>
                          <a:latin typeface="Arial"/>
                        </a:rPr>
                        <a:t>ORANI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FF0000"/>
                          </a:solidFill>
                          <a:effectLst/>
                          <a:latin typeface="Arial"/>
                        </a:rPr>
                        <a:t>Denetim Tazminatı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FF0000"/>
                          </a:solidFill>
                          <a:effectLst/>
                          <a:latin typeface="Arial"/>
                        </a:rPr>
                        <a:t>Makam Tazminatı</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FF0000"/>
                          </a:solidFill>
                          <a:effectLst/>
                          <a:latin typeface="Arial"/>
                        </a:rPr>
                        <a:t>Görev Tazminatı</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000" b="1" i="0" u="none" strike="noStrike" dirty="0">
                          <a:solidFill>
                            <a:srgbClr val="FF0000"/>
                          </a:solidFill>
                          <a:effectLst/>
                          <a:latin typeface="Arial"/>
                        </a:rPr>
                        <a:t>ORANI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39678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98647965"/>
              </p:ext>
            </p:extLst>
          </p:nvPr>
        </p:nvGraphicFramePr>
        <p:xfrm>
          <a:off x="228601" y="1143000"/>
          <a:ext cx="8458201" cy="5562578"/>
        </p:xfrm>
        <a:graphic>
          <a:graphicData uri="http://schemas.openxmlformats.org/drawingml/2006/table">
            <a:tbl>
              <a:tblPr/>
              <a:tblGrid>
                <a:gridCol w="794627"/>
                <a:gridCol w="2876704"/>
                <a:gridCol w="855753"/>
                <a:gridCol w="767886"/>
                <a:gridCol w="840473"/>
                <a:gridCol w="504283"/>
                <a:gridCol w="504283"/>
                <a:gridCol w="504283"/>
                <a:gridCol w="809909"/>
              </a:tblGrid>
              <a:tr h="169448">
                <a:tc>
                  <a:txBody>
                    <a:bodyPr/>
                    <a:lstStyle/>
                    <a:p>
                      <a:pPr algn="ctr" fontAlgn="ctr"/>
                      <a:r>
                        <a:rPr lang="tr-TR" sz="600" b="1" i="0" u="none" strike="noStrike" dirty="0">
                          <a:solidFill>
                            <a:srgbClr val="FF0000"/>
                          </a:solidFill>
                          <a:effectLst/>
                          <a:latin typeface="Arial"/>
                        </a:rPr>
                        <a:t>B</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600" b="1" i="0" u="none" strike="noStrike" dirty="0">
                          <a:solidFill>
                            <a:srgbClr val="FFFFFF"/>
                          </a:solidFill>
                          <a:effectLst/>
                          <a:latin typeface="Arial"/>
                        </a:rPr>
                        <a:t>TEKNİK HİZMETLERİ SINIFI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endParaRPr lang="tr-TR" sz="600" b="0" i="0" u="none" strike="noStrike" dirty="0">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838">
                <a:tc rowSpan="3">
                  <a:txBody>
                    <a:bodyPr/>
                    <a:lstStyle/>
                    <a:p>
                      <a:pPr algn="ctr" fontAlgn="ctr"/>
                      <a:r>
                        <a:rPr lang="tr-TR" sz="600" b="0" i="0" u="none" strike="noStrike">
                          <a:solidFill>
                            <a:srgbClr val="FF0000"/>
                          </a:solidFill>
                          <a:effectLst/>
                          <a:latin typeface="Arial"/>
                        </a:rPr>
                        <a:t>1</a:t>
                      </a:r>
                      <a:br>
                        <a:rPr lang="tr-TR" sz="600" b="0" i="0" u="none" strike="noStrike">
                          <a:solidFill>
                            <a:srgbClr val="FF0000"/>
                          </a:solidFill>
                          <a:effectLst/>
                          <a:latin typeface="Arial"/>
                        </a:rPr>
                      </a:br>
                      <a:r>
                        <a:rPr lang="tr-TR" sz="600" b="0" i="0" u="none" strike="noStrike">
                          <a:solidFill>
                            <a:srgbClr val="FF0000"/>
                          </a:solidFill>
                          <a:effectLst/>
                          <a:latin typeface="Arial"/>
                        </a:rPr>
                        <a:t>85001</a:t>
                      </a:r>
                      <a:br>
                        <a:rPr lang="tr-TR" sz="600" b="0" i="0" u="none" strike="noStrike">
                          <a:solidFill>
                            <a:srgbClr val="FF0000"/>
                          </a:solidFill>
                          <a:effectLst/>
                          <a:latin typeface="Arial"/>
                        </a:rPr>
                      </a:br>
                      <a:r>
                        <a:rPr lang="tr-TR" sz="600" b="0" i="0" u="none" strike="noStrike">
                          <a:solidFill>
                            <a:srgbClr val="FF0000"/>
                          </a:solidFill>
                          <a:effectLst/>
                          <a:latin typeface="Arial"/>
                        </a:rPr>
                        <a:t>85050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tr-TR" sz="600" b="0" i="0" u="none" strike="noStrike" dirty="0" err="1">
                          <a:solidFill>
                            <a:srgbClr val="0000FF"/>
                          </a:solidFill>
                          <a:effectLst/>
                          <a:latin typeface="Arial"/>
                        </a:rPr>
                        <a:t>Y.Mühendis</a:t>
                      </a:r>
                      <a:r>
                        <a:rPr lang="tr-TR" sz="600" b="0" i="0" u="none" strike="noStrike" dirty="0">
                          <a:solidFill>
                            <a:srgbClr val="0000FF"/>
                          </a:solidFill>
                          <a:effectLst/>
                          <a:latin typeface="Arial"/>
                        </a:rPr>
                        <a:t> - Mühendis (4 yıl Mezun)</a:t>
                      </a:r>
                      <a:br>
                        <a:rPr lang="tr-TR" sz="600" b="0" i="0" u="none" strike="noStrike" dirty="0">
                          <a:solidFill>
                            <a:srgbClr val="0000FF"/>
                          </a:solidFill>
                          <a:effectLst/>
                          <a:latin typeface="Arial"/>
                        </a:rPr>
                      </a:br>
                      <a:r>
                        <a:rPr lang="tr-TR" sz="600" b="0" i="0" u="none" strike="noStrike" dirty="0" err="1">
                          <a:solidFill>
                            <a:srgbClr val="0000FF"/>
                          </a:solidFill>
                          <a:effectLst/>
                          <a:latin typeface="Arial"/>
                        </a:rPr>
                        <a:t>Y.Mimar</a:t>
                      </a:r>
                      <a:r>
                        <a:rPr lang="tr-TR" sz="600" b="0" i="0" u="none" strike="noStrike" dirty="0">
                          <a:solidFill>
                            <a:srgbClr val="0000FF"/>
                          </a:solidFill>
                          <a:effectLst/>
                          <a:latin typeface="Arial"/>
                        </a:rPr>
                        <a:t> - Mimar           (4 </a:t>
                      </a:r>
                      <a:r>
                        <a:rPr lang="tr-TR" sz="600" b="0" i="0" u="none" strike="noStrike" dirty="0" err="1">
                          <a:solidFill>
                            <a:srgbClr val="0000FF"/>
                          </a:solidFill>
                          <a:effectLst/>
                          <a:latin typeface="Arial"/>
                        </a:rPr>
                        <a:t>yıl.mezun</a:t>
                      </a:r>
                      <a:r>
                        <a:rPr lang="tr-TR" sz="600" b="0" i="0" u="none" strike="noStrike" dirty="0">
                          <a:solidFill>
                            <a:srgbClr val="0000FF"/>
                          </a:solidFill>
                          <a:effectLst/>
                          <a:latin typeface="Arial"/>
                        </a:rPr>
                        <a:t>)</a:t>
                      </a:r>
                      <a:br>
                        <a:rPr lang="tr-TR" sz="600" b="0" i="0" u="none" strike="noStrike" dirty="0">
                          <a:solidFill>
                            <a:srgbClr val="0000FF"/>
                          </a:solidFill>
                          <a:effectLst/>
                          <a:latin typeface="Arial"/>
                        </a:rPr>
                      </a:br>
                      <a:r>
                        <a:rPr lang="tr-TR" sz="600" b="0" i="0" u="none" strike="noStrike" dirty="0">
                          <a:solidFill>
                            <a:srgbClr val="0000FF"/>
                          </a:solidFill>
                          <a:effectLst/>
                          <a:latin typeface="Arial"/>
                        </a:rPr>
                        <a:t> ( 5 yıla kadar hizmeti olanlar)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600" b="0" i="0" u="none" strike="noStrike">
                          <a:solidFill>
                            <a:srgbClr val="0000FF"/>
                          </a:solidFill>
                          <a:effectLst/>
                          <a:latin typeface="Arial"/>
                        </a:rPr>
                        <a:t>1775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a:solidFill>
                            <a:srgbClr val="FF0000"/>
                          </a:solidFill>
                          <a:effectLst/>
                          <a:latin typeface="Arial"/>
                        </a:rPr>
                        <a:t>160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150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152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rowSpan="3">
                  <a:txBody>
                    <a:bodyPr/>
                    <a:lstStyle/>
                    <a:p>
                      <a:pPr algn="ctr" fontAlgn="ctr"/>
                      <a:r>
                        <a:rPr lang="tr-TR" sz="600" b="0" i="0" u="none" strike="noStrike">
                          <a:solidFill>
                            <a:srgbClr val="FF0000"/>
                          </a:solidFill>
                          <a:effectLst/>
                          <a:latin typeface="Arial"/>
                        </a:rPr>
                        <a:t>2</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600" b="0" i="0" u="none" strike="noStrike" dirty="0" err="1">
                          <a:solidFill>
                            <a:srgbClr val="0000FF"/>
                          </a:solidFill>
                          <a:effectLst/>
                          <a:latin typeface="Arial"/>
                        </a:rPr>
                        <a:t>Y.Mühendis</a:t>
                      </a:r>
                      <a:r>
                        <a:rPr lang="tr-TR" sz="600" b="0" i="0" u="none" strike="noStrike" dirty="0">
                          <a:solidFill>
                            <a:srgbClr val="0000FF"/>
                          </a:solidFill>
                          <a:effectLst/>
                          <a:latin typeface="Arial"/>
                        </a:rPr>
                        <a:t> - Mühendis (4 yıl Mezun)</a:t>
                      </a:r>
                      <a:br>
                        <a:rPr lang="tr-TR" sz="600" b="0" i="0" u="none" strike="noStrike" dirty="0">
                          <a:solidFill>
                            <a:srgbClr val="0000FF"/>
                          </a:solidFill>
                          <a:effectLst/>
                          <a:latin typeface="Arial"/>
                        </a:rPr>
                      </a:br>
                      <a:r>
                        <a:rPr lang="tr-TR" sz="600" b="0" i="0" u="none" strike="noStrike" dirty="0" err="1">
                          <a:solidFill>
                            <a:srgbClr val="0000FF"/>
                          </a:solidFill>
                          <a:effectLst/>
                          <a:latin typeface="Arial"/>
                        </a:rPr>
                        <a:t>Y.Mimar</a:t>
                      </a:r>
                      <a:r>
                        <a:rPr lang="tr-TR" sz="600" b="0" i="0" u="none" strike="noStrike" dirty="0">
                          <a:solidFill>
                            <a:srgbClr val="0000FF"/>
                          </a:solidFill>
                          <a:effectLst/>
                          <a:latin typeface="Arial"/>
                        </a:rPr>
                        <a:t> - Mimar           (4 </a:t>
                      </a:r>
                      <a:r>
                        <a:rPr lang="tr-TR" sz="600" b="0" i="0" u="none" strike="noStrike" dirty="0" err="1">
                          <a:solidFill>
                            <a:srgbClr val="0000FF"/>
                          </a:solidFill>
                          <a:effectLst/>
                          <a:latin typeface="Arial"/>
                        </a:rPr>
                        <a:t>yıl.mezun</a:t>
                      </a:r>
                      <a:r>
                        <a:rPr lang="tr-TR" sz="600" b="0" i="0" u="none" strike="noStrike" dirty="0">
                          <a:solidFill>
                            <a:srgbClr val="0000FF"/>
                          </a:solidFill>
                          <a:effectLst/>
                          <a:latin typeface="Arial"/>
                        </a:rPr>
                        <a:t>)</a:t>
                      </a:r>
                      <a:br>
                        <a:rPr lang="tr-TR" sz="600" b="0" i="0" u="none" strike="noStrike" dirty="0">
                          <a:solidFill>
                            <a:srgbClr val="0000FF"/>
                          </a:solidFill>
                          <a:effectLst/>
                          <a:latin typeface="Arial"/>
                        </a:rPr>
                      </a:br>
                      <a:r>
                        <a:rPr lang="tr-TR" sz="600" b="0" i="0" u="none" strike="noStrike" dirty="0">
                          <a:solidFill>
                            <a:srgbClr val="0000FF"/>
                          </a:solidFill>
                          <a:effectLst/>
                          <a:latin typeface="Arial"/>
                        </a:rPr>
                        <a:t>( 5 yıldan fazla hizmeti olanlar)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600" b="0" i="0" u="none" strike="noStrike" dirty="0">
                          <a:solidFill>
                            <a:srgbClr val="0000FF"/>
                          </a:solidFill>
                          <a:effectLst/>
                          <a:latin typeface="Arial"/>
                        </a:rPr>
                        <a:t>2200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a:solidFill>
                            <a:srgbClr val="FF0000"/>
                          </a:solidFill>
                          <a:effectLst/>
                          <a:latin typeface="Arial"/>
                        </a:rPr>
                        <a:t>160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150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152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93838">
                <a:tc rowSpan="3">
                  <a:txBody>
                    <a:bodyPr/>
                    <a:lstStyle/>
                    <a:p>
                      <a:pPr algn="ctr" fontAlgn="ctr"/>
                      <a:r>
                        <a:rPr lang="tr-TR" sz="600" b="0" i="0" u="none" strike="noStrike">
                          <a:solidFill>
                            <a:srgbClr val="FF0000"/>
                          </a:solidFill>
                          <a:effectLst/>
                          <a:latin typeface="Arial"/>
                        </a:rPr>
                        <a:t>3</a:t>
                      </a:r>
                      <a:br>
                        <a:rPr lang="tr-TR" sz="600" b="0" i="0" u="none" strike="noStrike">
                          <a:solidFill>
                            <a:srgbClr val="FF0000"/>
                          </a:solidFill>
                          <a:effectLst/>
                          <a:latin typeface="Arial"/>
                        </a:rPr>
                      </a:br>
                      <a:r>
                        <a:rPr lang="tr-TR" sz="600" b="0" i="0" u="none" strike="noStrike">
                          <a:solidFill>
                            <a:srgbClr val="FF0000"/>
                          </a:solidFill>
                          <a:effectLst/>
                          <a:latin typeface="Arial"/>
                        </a:rPr>
                        <a:t>85407</a:t>
                      </a:r>
                      <a:br>
                        <a:rPr lang="tr-TR" sz="600" b="0" i="0" u="none" strike="noStrike">
                          <a:solidFill>
                            <a:srgbClr val="FF0000"/>
                          </a:solidFill>
                          <a:effectLst/>
                          <a:latin typeface="Arial"/>
                        </a:rPr>
                      </a:br>
                      <a:r>
                        <a:rPr lang="tr-TR" sz="600" b="0" i="0" u="none" strike="noStrike">
                          <a:solidFill>
                            <a:srgbClr val="FF0000"/>
                          </a:solidFill>
                          <a:effectLst/>
                          <a:latin typeface="Arial"/>
                        </a:rPr>
                        <a:t>85456</a:t>
                      </a:r>
                      <a:br>
                        <a:rPr lang="tr-TR" sz="600" b="0" i="0" u="none" strike="noStrike">
                          <a:solidFill>
                            <a:srgbClr val="FF0000"/>
                          </a:solidFill>
                          <a:effectLst/>
                          <a:latin typeface="Arial"/>
                        </a:rPr>
                      </a:br>
                      <a:r>
                        <a:rPr lang="tr-TR" sz="600" b="0" i="0" u="none" strike="noStrike">
                          <a:solidFill>
                            <a:srgbClr val="FF0000"/>
                          </a:solidFill>
                          <a:effectLst/>
                          <a:latin typeface="Arial"/>
                        </a:rPr>
                        <a:t>85704</a:t>
                      </a:r>
                      <a:br>
                        <a:rPr lang="tr-TR" sz="600" b="0" i="0" u="none" strike="noStrike">
                          <a:solidFill>
                            <a:srgbClr val="FF0000"/>
                          </a:solidFill>
                          <a:effectLst/>
                          <a:latin typeface="Arial"/>
                        </a:rPr>
                      </a:br>
                      <a:r>
                        <a:rPr lang="tr-TR" sz="600" b="0" i="0" u="none" strike="noStrike">
                          <a:solidFill>
                            <a:srgbClr val="FF0000"/>
                          </a:solidFill>
                          <a:effectLst/>
                          <a:latin typeface="Arial"/>
                        </a:rPr>
                        <a:t>85654</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tr-TR" sz="600" b="0" i="0" u="none" strike="noStrike" dirty="0">
                          <a:solidFill>
                            <a:srgbClr val="0000FF"/>
                          </a:solidFill>
                          <a:effectLst/>
                          <a:latin typeface="Arial"/>
                        </a:rPr>
                        <a:t>Jeolog,Hidrolog,,</a:t>
                      </a:r>
                      <a:r>
                        <a:rPr lang="tr-TR" sz="600" b="0" i="0" u="none" strike="noStrike" dirty="0" err="1">
                          <a:solidFill>
                            <a:srgbClr val="0000FF"/>
                          </a:solidFill>
                          <a:effectLst/>
                          <a:latin typeface="Arial"/>
                        </a:rPr>
                        <a:t>jeofizikçi,Kimyager,İstatistikçi,Fizikçi</a:t>
                      </a:r>
                      <a:r>
                        <a:rPr lang="tr-TR" sz="600" b="0" i="0" u="none" strike="noStrike" dirty="0">
                          <a:solidFill>
                            <a:srgbClr val="0000FF"/>
                          </a:solidFill>
                          <a:effectLst/>
                          <a:latin typeface="Arial"/>
                        </a:rPr>
                        <a:t>, </a:t>
                      </a:r>
                      <a:r>
                        <a:rPr lang="tr-TR" sz="600" b="0" i="0" u="none" strike="noStrike" dirty="0" err="1">
                          <a:solidFill>
                            <a:srgbClr val="0000FF"/>
                          </a:solidFill>
                          <a:effectLst/>
                          <a:latin typeface="Arial"/>
                        </a:rPr>
                        <a:t>Matematikçi,Teknik</a:t>
                      </a:r>
                      <a:r>
                        <a:rPr lang="tr-TR" sz="600" b="0" i="0" u="none" strike="noStrike" dirty="0">
                          <a:solidFill>
                            <a:srgbClr val="0000FF"/>
                          </a:solidFill>
                          <a:effectLst/>
                          <a:latin typeface="Arial"/>
                        </a:rPr>
                        <a:t> Öğretmen (4 yıllık)</a:t>
                      </a:r>
                      <a:br>
                        <a:rPr lang="tr-TR" sz="600" b="0" i="0" u="none" strike="noStrike" dirty="0">
                          <a:solidFill>
                            <a:srgbClr val="0000FF"/>
                          </a:solidFill>
                          <a:effectLst/>
                          <a:latin typeface="Arial"/>
                        </a:rPr>
                      </a:br>
                      <a:r>
                        <a:rPr lang="tr-TR" sz="600" b="0" i="0" u="none" strike="noStrike" dirty="0">
                          <a:solidFill>
                            <a:srgbClr val="0000FF"/>
                          </a:solidFill>
                          <a:effectLst/>
                          <a:latin typeface="Arial"/>
                        </a:rPr>
                        <a:t>( 5 yıla kadar hizmeti olanlar)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600" b="0" i="0" u="none" strike="noStrike" dirty="0">
                          <a:solidFill>
                            <a:srgbClr val="0000FF"/>
                          </a:solidFill>
                          <a:effectLst/>
                          <a:latin typeface="Arial"/>
                        </a:rPr>
                        <a:t>1750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a:solidFill>
                            <a:srgbClr val="FF0000"/>
                          </a:solidFill>
                          <a:effectLst/>
                          <a:latin typeface="Arial"/>
                        </a:rPr>
                        <a:t>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120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28151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r>
              <a:tr h="93838">
                <a:tc rowSpan="3">
                  <a:txBody>
                    <a:bodyPr/>
                    <a:lstStyle/>
                    <a:p>
                      <a:pPr algn="ctr" fontAlgn="ctr"/>
                      <a:r>
                        <a:rPr lang="tr-TR" sz="600" b="0" i="0" u="none" strike="noStrike">
                          <a:solidFill>
                            <a:srgbClr val="FF0000"/>
                          </a:solidFill>
                          <a:effectLst/>
                          <a:latin typeface="Arial"/>
                        </a:rPr>
                        <a:t>4</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600" b="0" i="0" u="none" strike="noStrike">
                          <a:solidFill>
                            <a:srgbClr val="0000FF"/>
                          </a:solidFill>
                          <a:effectLst/>
                          <a:latin typeface="Arial"/>
                        </a:rPr>
                        <a:t>Jeolog,jeofizikçi,Kimyager,İstatistikçi, Matematikçi,Teknik Öğretmen (4 yıllık)</a:t>
                      </a:r>
                      <a:br>
                        <a:rPr lang="tr-TR" sz="600" b="0" i="0" u="none" strike="noStrike">
                          <a:solidFill>
                            <a:srgbClr val="0000FF"/>
                          </a:solidFill>
                          <a:effectLst/>
                          <a:latin typeface="Arial"/>
                        </a:rPr>
                      </a:br>
                      <a:r>
                        <a:rPr lang="tr-TR" sz="600" b="0" i="0" u="none" strike="noStrike">
                          <a:solidFill>
                            <a:srgbClr val="0000FF"/>
                          </a:solidFill>
                          <a:effectLst/>
                          <a:latin typeface="Arial"/>
                        </a:rPr>
                        <a:t>( 5 yıldan fazla hizmeti olanlar)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600" b="0" i="0" u="none" strike="noStrike" dirty="0">
                          <a:solidFill>
                            <a:srgbClr val="0000FF"/>
                          </a:solidFill>
                          <a:effectLst/>
                          <a:latin typeface="Arial"/>
                        </a:rPr>
                        <a:t>2175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a:solidFill>
                            <a:srgbClr val="FF0000"/>
                          </a:solidFill>
                          <a:effectLst/>
                          <a:latin typeface="Arial"/>
                        </a:rPr>
                        <a:t>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7">
                  <a:txBody>
                    <a:bodyPr/>
                    <a:lstStyle/>
                    <a:p>
                      <a:pPr algn="just" fontAlgn="ctr"/>
                      <a:r>
                        <a:rPr lang="tr-TR" sz="600" b="0" i="0" u="none" strike="noStrike">
                          <a:solidFill>
                            <a:srgbClr val="0000FF"/>
                          </a:solidFill>
                          <a:effectLst/>
                          <a:latin typeface="Arial"/>
                        </a:rPr>
                        <a:t>Kütüphaneci,Arşivci,Kitap Pataloğu,Müze Arş.,folklor Arş. Çözümleyici,Programcı</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tr-TR" sz="600" b="0" i="0" u="none" strike="noStrike">
                          <a:solidFill>
                            <a:srgbClr val="0000FF"/>
                          </a:solidFill>
                          <a:effectLst/>
                          <a:latin typeface="Arial"/>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just" fontAlgn="ctr"/>
                      <a:r>
                        <a:rPr lang="tr-TR" sz="600" b="0" i="0" u="none" strike="noStrike">
                          <a:solidFill>
                            <a:srgbClr val="0000FF"/>
                          </a:solidFill>
                          <a:effectLst/>
                          <a:latin typeface="Arial"/>
                        </a:rPr>
                        <a: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120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just" fontAlgn="ctr"/>
                      <a:r>
                        <a:rPr lang="tr-TR" sz="600" b="0" i="0" u="none" strike="noStrike">
                          <a:solidFill>
                            <a:srgbClr val="0000FF"/>
                          </a:solidFill>
                          <a:effectLst/>
                          <a:latin typeface="Arial"/>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endParaRPr lang="tr-TR" sz="600" b="0" i="0" u="none" strike="noStrike">
                        <a:solidFill>
                          <a:srgbClr val="0000FF"/>
                        </a:solidFill>
                        <a:effectLst/>
                        <a:latin typeface="Arial"/>
                      </a:endParaRP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4352">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122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just" fontAlgn="ctr"/>
                      <a:r>
                        <a:rPr lang="tr-TR" sz="600" b="0" i="0" u="none" strike="noStrike">
                          <a:solidFill>
                            <a:srgbClr val="0000FF"/>
                          </a:solidFill>
                          <a:effectLst/>
                          <a:latin typeface="Arial"/>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endParaRPr lang="tr-TR" sz="600" b="0" i="0" u="none" strike="noStrike">
                        <a:solidFill>
                          <a:srgbClr val="0000FF"/>
                        </a:solidFill>
                        <a:effectLst/>
                        <a:latin typeface="Arial"/>
                      </a:endParaRP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93838">
                <a:tc rowSpan="4">
                  <a:txBody>
                    <a:bodyPr/>
                    <a:lstStyle/>
                    <a:p>
                      <a:pPr algn="ctr" fontAlgn="ctr"/>
                      <a:r>
                        <a:rPr lang="tr-TR" sz="600" b="0" i="0" u="none" strike="noStrike">
                          <a:solidFill>
                            <a:srgbClr val="FF0000"/>
                          </a:solidFill>
                          <a:effectLst/>
                          <a:latin typeface="Arial"/>
                        </a:rPr>
                        <a:t>5</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600" b="0" i="0" u="none" strike="noStrike">
                          <a:solidFill>
                            <a:srgbClr val="0000FF"/>
                          </a:solidFill>
                          <a:effectLst/>
                          <a:latin typeface="Arial"/>
                        </a:rPr>
                        <a:t>Teknik personel (4 yıllık mezun) </a:t>
                      </a:r>
                      <a:br>
                        <a:rPr lang="tr-TR" sz="600" b="0" i="0" u="none" strike="noStrike">
                          <a:solidFill>
                            <a:srgbClr val="0000FF"/>
                          </a:solidFill>
                          <a:effectLst/>
                          <a:latin typeface="Arial"/>
                        </a:rPr>
                      </a:br>
                      <a:r>
                        <a:rPr lang="tr-TR" sz="600" b="0" i="0" u="none" strike="noStrike">
                          <a:solidFill>
                            <a:srgbClr val="0000FF"/>
                          </a:solidFill>
                          <a:effectLst/>
                          <a:latin typeface="Arial"/>
                        </a:rPr>
                        <a:t>(5 yıla kadar hizmeti olanlar)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00" b="0" i="0" u="none" strike="noStrike" dirty="0">
                          <a:solidFill>
                            <a:srgbClr val="0000FF"/>
                          </a:solidFill>
                          <a:effectLst/>
                          <a:latin typeface="Arial"/>
                        </a:rPr>
                        <a:t>1675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just" fontAlgn="ctr"/>
                      <a:r>
                        <a:rPr lang="tr-TR" sz="600" b="0" i="0" u="none" strike="noStrike">
                          <a:solidFill>
                            <a:srgbClr val="0000FF"/>
                          </a:solidFill>
                          <a:effectLst/>
                          <a:latin typeface="Arial"/>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endParaRPr lang="tr-TR" sz="600" b="0" i="0" u="none" strike="noStrike">
                        <a:solidFill>
                          <a:srgbClr val="0000FF"/>
                        </a:solidFill>
                        <a:effectLst/>
                        <a:latin typeface="Arial"/>
                      </a:endParaRP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just" fontAlgn="ctr"/>
                      <a:r>
                        <a:rPr lang="tr-TR" sz="600" b="0" i="0" u="none" strike="noStrike">
                          <a:solidFill>
                            <a:srgbClr val="0000FF"/>
                          </a:solidFill>
                          <a:effectLst/>
                          <a:latin typeface="Arial"/>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endParaRPr lang="tr-TR" sz="600" b="0" i="0" u="none" strike="noStrike">
                        <a:solidFill>
                          <a:srgbClr val="0000FF"/>
                        </a:solidFill>
                        <a:effectLst/>
                        <a:latin typeface="Arial"/>
                      </a:endParaRP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a:solidFill>
                            <a:srgbClr val="FF0000"/>
                          </a:solidFill>
                          <a:effectLst/>
                          <a:latin typeface="Arial"/>
                        </a:rPr>
                        <a:t>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just" fontAlgn="ctr"/>
                      <a:r>
                        <a:rPr lang="tr-TR" sz="600" b="0" i="0" u="none" strike="noStrike">
                          <a:solidFill>
                            <a:srgbClr val="0000FF"/>
                          </a:solidFill>
                          <a:effectLst/>
                          <a:latin typeface="Arial"/>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just" fontAlgn="ctr"/>
                      <a:endParaRPr lang="tr-TR" sz="600" b="0" i="0" u="none" strike="noStrike">
                        <a:solidFill>
                          <a:srgbClr val="0000FF"/>
                        </a:solidFill>
                        <a:effectLst/>
                        <a:latin typeface="Arial"/>
                      </a:endParaRP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just" fontAlgn="ctr"/>
                      <a:r>
                        <a:rPr lang="tr-TR" sz="600" b="0" i="0" u="none" strike="noStrike">
                          <a:solidFill>
                            <a:srgbClr val="0000FF"/>
                          </a:solidFill>
                          <a:effectLst/>
                          <a:latin typeface="Arial"/>
                        </a:rPr>
                        <a:t>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fontAlgn="ctr"/>
                      <a:r>
                        <a:rPr lang="tr-TR" sz="600" b="0" i="0" u="none" strike="noStrike">
                          <a:solidFill>
                            <a:srgbClr val="0000FF"/>
                          </a:solidFill>
                          <a:effectLst/>
                          <a:latin typeface="Arial"/>
                        </a:rPr>
                        <a:t> </a:t>
                      </a:r>
                    </a:p>
                  </a:txBody>
                  <a:tcPr marL="0" marR="0" marT="0"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93838">
                <a:tc rowSpan="4">
                  <a:txBody>
                    <a:bodyPr/>
                    <a:lstStyle/>
                    <a:p>
                      <a:pPr algn="ctr" fontAlgn="ctr"/>
                      <a:r>
                        <a:rPr lang="tr-TR" sz="600" b="0" i="0" u="none" strike="noStrike">
                          <a:solidFill>
                            <a:srgbClr val="FF0000"/>
                          </a:solidFill>
                          <a:effectLst/>
                          <a:latin typeface="Arial"/>
                        </a:rPr>
                        <a:t>6</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600" b="0" i="0" u="none" strike="noStrike">
                          <a:solidFill>
                            <a:srgbClr val="0000FF"/>
                          </a:solidFill>
                          <a:effectLst/>
                          <a:latin typeface="Arial"/>
                        </a:rPr>
                        <a:t>Teknik personel (4 yıllık mezun) </a:t>
                      </a:r>
                      <a:br>
                        <a:rPr lang="tr-TR" sz="600" b="0" i="0" u="none" strike="noStrike">
                          <a:solidFill>
                            <a:srgbClr val="0000FF"/>
                          </a:solidFill>
                          <a:effectLst/>
                          <a:latin typeface="Arial"/>
                        </a:rPr>
                      </a:br>
                      <a:r>
                        <a:rPr lang="tr-TR" sz="600" b="0" i="0" u="none" strike="noStrike">
                          <a:solidFill>
                            <a:srgbClr val="0000FF"/>
                          </a:solidFill>
                          <a:effectLst/>
                          <a:latin typeface="Arial"/>
                        </a:rPr>
                        <a:t>(5 yıldan fazla hizmeti olanlar)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00" b="0" i="0" u="none" strike="noStrike">
                          <a:solidFill>
                            <a:srgbClr val="0000FF"/>
                          </a:solidFill>
                          <a:effectLst/>
                          <a:latin typeface="Arial"/>
                        </a:rPr>
                        <a:t>2100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dirty="0">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a:solidFill>
                            <a:srgbClr val="FF0000"/>
                          </a:solidFill>
                          <a:effectLst/>
                          <a:latin typeface="Arial"/>
                        </a:rPr>
                        <a:t>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93838">
                <a:tc rowSpan="4">
                  <a:txBody>
                    <a:bodyPr/>
                    <a:lstStyle/>
                    <a:p>
                      <a:pPr algn="ctr" fontAlgn="ctr"/>
                      <a:r>
                        <a:rPr lang="tr-TR" sz="600" b="0" i="0" u="none" strike="noStrike">
                          <a:solidFill>
                            <a:srgbClr val="FF0000"/>
                          </a:solidFill>
                          <a:effectLst/>
                          <a:latin typeface="Arial"/>
                        </a:rPr>
                        <a:t>7</a:t>
                      </a:r>
                      <a:br>
                        <a:rPr lang="tr-TR" sz="600" b="0" i="0" u="none" strike="noStrike">
                          <a:solidFill>
                            <a:srgbClr val="FF0000"/>
                          </a:solidFill>
                          <a:effectLst/>
                          <a:latin typeface="Arial"/>
                        </a:rPr>
                      </a:br>
                      <a:r>
                        <a:rPr lang="tr-TR" sz="600" b="0" i="0" u="none" strike="noStrike">
                          <a:solidFill>
                            <a:srgbClr val="FF0000"/>
                          </a:solidFill>
                          <a:effectLst/>
                          <a:latin typeface="Arial"/>
                        </a:rPr>
                        <a:t>87502</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ctr"/>
                      <a:r>
                        <a:rPr lang="tr-TR" sz="600" b="1" i="0" u="none" strike="noStrike">
                          <a:solidFill>
                            <a:srgbClr val="0000FF"/>
                          </a:solidFill>
                          <a:effectLst/>
                          <a:latin typeface="Arial"/>
                        </a:rPr>
                        <a:t>Tekniker</a:t>
                      </a:r>
                      <a:r>
                        <a:rPr lang="tr-TR" sz="600" b="0" i="0" u="none" strike="noStrike">
                          <a:solidFill>
                            <a:srgbClr val="0000FF"/>
                          </a:solidFill>
                          <a:effectLst/>
                          <a:latin typeface="Arial"/>
                        </a:rPr>
                        <a:t> (2 yıllık mezun) </a:t>
                      </a:r>
                      <a:br>
                        <a:rPr lang="tr-TR" sz="600" b="0" i="0" u="none" strike="noStrike">
                          <a:solidFill>
                            <a:srgbClr val="0000FF"/>
                          </a:solidFill>
                          <a:effectLst/>
                          <a:latin typeface="Arial"/>
                        </a:rPr>
                      </a:br>
                      <a:r>
                        <a:rPr lang="tr-TR" sz="600" b="0" i="0" u="none" strike="noStrike">
                          <a:solidFill>
                            <a:srgbClr val="0000FF"/>
                          </a:solidFill>
                          <a:effectLst/>
                          <a:latin typeface="Arial"/>
                        </a:rPr>
                        <a:t>(5 yıla kadar hizmeti olanlar)</a:t>
                      </a:r>
                      <a:endParaRPr lang="tr-TR" sz="600" b="1"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tr-TR" sz="600" b="0" i="0" u="none" strike="noStrike">
                          <a:solidFill>
                            <a:srgbClr val="0000FF"/>
                          </a:solidFill>
                          <a:effectLst/>
                          <a:latin typeface="Arial"/>
                        </a:rPr>
                        <a:t>1625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dirty="0">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a:solidFill>
                            <a:srgbClr val="FF0000"/>
                          </a:solidFill>
                          <a:effectLst/>
                          <a:latin typeface="Arial"/>
                        </a:rPr>
                        <a:t>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93838">
                <a:tc rowSpan="4">
                  <a:txBody>
                    <a:bodyPr/>
                    <a:lstStyle/>
                    <a:p>
                      <a:pPr algn="ctr" fontAlgn="ctr"/>
                      <a:r>
                        <a:rPr lang="tr-TR" sz="600" b="0" i="0" u="none" strike="noStrike">
                          <a:solidFill>
                            <a:srgbClr val="FF0000"/>
                          </a:solidFill>
                          <a:effectLst/>
                          <a:latin typeface="Arial"/>
                        </a:rPr>
                        <a:t>8</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600" b="0" i="0" u="none" strike="noStrike">
                          <a:solidFill>
                            <a:srgbClr val="0000FF"/>
                          </a:solidFill>
                          <a:effectLst/>
                          <a:latin typeface="Arial"/>
                        </a:rPr>
                        <a:t>Tekniker (2 yıllık mezun) </a:t>
                      </a:r>
                      <a:br>
                        <a:rPr lang="tr-TR" sz="600" b="0" i="0" u="none" strike="noStrike">
                          <a:solidFill>
                            <a:srgbClr val="0000FF"/>
                          </a:solidFill>
                          <a:effectLst/>
                          <a:latin typeface="Arial"/>
                        </a:rPr>
                      </a:br>
                      <a:r>
                        <a:rPr lang="tr-TR" sz="600" b="0" i="0" u="none" strike="noStrike">
                          <a:solidFill>
                            <a:srgbClr val="0000FF"/>
                          </a:solidFill>
                          <a:effectLst/>
                          <a:latin typeface="Arial"/>
                        </a:rPr>
                        <a:t>(5 yıldan Fazla hizmeti olanlar)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600" b="0" i="0" u="none" strike="noStrike">
                          <a:solidFill>
                            <a:srgbClr val="0000FF"/>
                          </a:solidFill>
                          <a:effectLst/>
                          <a:latin typeface="Arial"/>
                        </a:rPr>
                        <a:t>2050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dirty="0">
                          <a:solidFill>
                            <a:srgbClr val="FF0000"/>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a:solidFill>
                            <a:srgbClr val="FF0000"/>
                          </a:solidFill>
                          <a:effectLst/>
                          <a:latin typeface="Arial"/>
                        </a:rPr>
                        <a:t>93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93838">
                <a:tc rowSpan="5">
                  <a:txBody>
                    <a:bodyPr/>
                    <a:lstStyle/>
                    <a:p>
                      <a:pPr algn="ctr" fontAlgn="ctr"/>
                      <a:r>
                        <a:rPr lang="tr-TR" sz="600" b="0" i="0" u="none" strike="noStrike">
                          <a:solidFill>
                            <a:srgbClr val="FF0000"/>
                          </a:solidFill>
                          <a:effectLst/>
                          <a:latin typeface="Arial"/>
                        </a:rPr>
                        <a:t>9</a:t>
                      </a:r>
                      <a:br>
                        <a:rPr lang="tr-TR" sz="600" b="0" i="0" u="none" strike="noStrike">
                          <a:solidFill>
                            <a:srgbClr val="FF0000"/>
                          </a:solidFill>
                          <a:effectLst/>
                          <a:latin typeface="Arial"/>
                        </a:rPr>
                      </a:br>
                      <a:r>
                        <a:rPr lang="tr-TR" sz="600" b="0" i="0" u="none" strike="noStrike">
                          <a:solidFill>
                            <a:srgbClr val="FF0000"/>
                          </a:solidFill>
                          <a:effectLst/>
                          <a:latin typeface="Arial"/>
                        </a:rPr>
                        <a:t>87908</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ctr"/>
                      <a:r>
                        <a:rPr lang="tr-TR" sz="600" b="1" i="0" u="none" strike="noStrike">
                          <a:solidFill>
                            <a:srgbClr val="0000FF"/>
                          </a:solidFill>
                          <a:effectLst/>
                          <a:latin typeface="Arial"/>
                        </a:rPr>
                        <a:t>Teknisyen</a:t>
                      </a:r>
                      <a:r>
                        <a:rPr lang="tr-TR" sz="600" b="0" i="0" u="none" strike="noStrike">
                          <a:solidFill>
                            <a:srgbClr val="0000FF"/>
                          </a:solidFill>
                          <a:effectLst/>
                          <a:latin typeface="Arial"/>
                        </a:rPr>
                        <a:t> (lise dengi meslek ok)</a:t>
                      </a:r>
                      <a:br>
                        <a:rPr lang="tr-TR" sz="600" b="0" i="0" u="none" strike="noStrike">
                          <a:solidFill>
                            <a:srgbClr val="0000FF"/>
                          </a:solidFill>
                          <a:effectLst/>
                          <a:latin typeface="Arial"/>
                        </a:rPr>
                      </a:br>
                      <a:r>
                        <a:rPr lang="tr-TR" sz="600" b="0" i="0" u="none" strike="noStrike">
                          <a:solidFill>
                            <a:srgbClr val="0000FF"/>
                          </a:solidFill>
                          <a:effectLst/>
                          <a:latin typeface="Arial"/>
                        </a:rPr>
                        <a:t>(5 yıla kadar hizmeti olanlar)</a:t>
                      </a:r>
                      <a:endParaRPr lang="tr-TR" sz="600" b="1"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tr-TR" sz="600" b="0" i="0" u="none" strike="noStrike">
                          <a:solidFill>
                            <a:srgbClr val="0000FF"/>
                          </a:solidFill>
                          <a:effectLst/>
                          <a:latin typeface="Arial"/>
                        </a:rPr>
                        <a:t>950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3">
                  <a:txBody>
                    <a:bodyPr/>
                    <a:lstStyle/>
                    <a:p>
                      <a:pPr algn="ctr" fontAlgn="ctr"/>
                      <a:r>
                        <a:rPr lang="tr-TR" sz="600" b="0" i="0" u="none" strike="noStrike">
                          <a:solidFill>
                            <a:srgbClr val="FF0000"/>
                          </a:solidFill>
                          <a:effectLst/>
                          <a:latin typeface="Arial"/>
                        </a:rPr>
                        <a:t>64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a:solidFill>
                            <a:srgbClr val="FF0000"/>
                          </a:solidFill>
                          <a:effectLst/>
                          <a:latin typeface="Arial"/>
                        </a:rPr>
                        <a:t>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93838">
                <a:tc rowSpan="5">
                  <a:txBody>
                    <a:bodyPr/>
                    <a:lstStyle/>
                    <a:p>
                      <a:pPr algn="ctr" fontAlgn="ctr"/>
                      <a:r>
                        <a:rPr lang="tr-TR" sz="600" b="0" i="0" u="none" strike="noStrike">
                          <a:solidFill>
                            <a:srgbClr val="FF0000"/>
                          </a:solidFill>
                          <a:effectLst/>
                          <a:latin typeface="Arial"/>
                        </a:rPr>
                        <a:t>10</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fontAlgn="ctr"/>
                      <a:r>
                        <a:rPr lang="tr-TR" sz="600" b="0" i="0" u="none" strike="noStrike">
                          <a:solidFill>
                            <a:srgbClr val="0000FF"/>
                          </a:solidFill>
                          <a:effectLst/>
                          <a:latin typeface="Arial"/>
                        </a:rPr>
                        <a:t>Teknisyen (lise dengi meslek ok)</a:t>
                      </a:r>
                      <a:br>
                        <a:rPr lang="tr-TR" sz="600" b="0" i="0" u="none" strike="noStrike">
                          <a:solidFill>
                            <a:srgbClr val="0000FF"/>
                          </a:solidFill>
                          <a:effectLst/>
                          <a:latin typeface="Arial"/>
                        </a:rPr>
                      </a:br>
                      <a:r>
                        <a:rPr lang="tr-TR" sz="600" b="0" i="0" u="none" strike="noStrike">
                          <a:solidFill>
                            <a:srgbClr val="0000FF"/>
                          </a:solidFill>
                          <a:effectLst/>
                          <a:latin typeface="Arial"/>
                        </a:rPr>
                        <a:t>(5 yıldan fazla hizmeti olanlar)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ctr"/>
                      <a:r>
                        <a:rPr lang="tr-TR" sz="600" b="0" i="0" u="none" strike="noStrike">
                          <a:solidFill>
                            <a:srgbClr val="0000FF"/>
                          </a:solidFill>
                          <a:effectLst/>
                          <a:latin typeface="Arial"/>
                        </a:rPr>
                        <a:t>1050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3">
                  <a:txBody>
                    <a:bodyPr/>
                    <a:lstStyle/>
                    <a:p>
                      <a:pPr algn="ctr" fontAlgn="ctr"/>
                      <a:r>
                        <a:rPr lang="tr-TR" sz="600" b="0" i="0" u="none" strike="noStrike">
                          <a:solidFill>
                            <a:srgbClr val="FF0000"/>
                          </a:solidFill>
                          <a:effectLst/>
                          <a:latin typeface="Arial"/>
                        </a:rPr>
                        <a:t>64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600" b="0" i="0" u="none" strike="noStrike">
                          <a:solidFill>
                            <a:srgbClr val="FF0000"/>
                          </a:solidFill>
                          <a:effectLst/>
                          <a:latin typeface="Arial"/>
                        </a:rPr>
                        <a:t>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tr-TR" sz="600" b="0" i="0" u="none" strike="noStrike" dirty="0">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93838">
                <a:tc rowSpan="5">
                  <a:txBody>
                    <a:bodyPr/>
                    <a:lstStyle/>
                    <a:p>
                      <a:pPr algn="ctr" fontAlgn="ctr"/>
                      <a:r>
                        <a:rPr lang="tr-TR" sz="600" b="0" i="0" u="none" strike="noStrike">
                          <a:solidFill>
                            <a:srgbClr val="FF0000"/>
                          </a:solidFill>
                          <a:effectLst/>
                          <a:latin typeface="Arial"/>
                        </a:rPr>
                        <a:t>11</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fontAlgn="ctr"/>
                      <a:r>
                        <a:rPr lang="tr-TR" sz="600" b="0" i="0" u="none" strike="noStrike">
                          <a:solidFill>
                            <a:srgbClr val="0000FF"/>
                          </a:solidFill>
                          <a:effectLst/>
                          <a:latin typeface="Arial"/>
                        </a:rPr>
                        <a:t>Diğer Teknik hizmetleri sınıfında bulunanlardan</a:t>
                      </a:r>
                      <a:br>
                        <a:rPr lang="tr-TR" sz="600" b="0" i="0" u="none" strike="noStrike">
                          <a:solidFill>
                            <a:srgbClr val="0000FF"/>
                          </a:solidFill>
                          <a:effectLst/>
                          <a:latin typeface="Arial"/>
                        </a:rPr>
                      </a:br>
                      <a:r>
                        <a:rPr lang="tr-TR" sz="600" b="0" i="0" u="none" strike="noStrike">
                          <a:solidFill>
                            <a:srgbClr val="0000FF"/>
                          </a:solidFill>
                          <a:effectLst/>
                          <a:latin typeface="Arial"/>
                        </a:rPr>
                        <a:t>(5 yıla kadar hizmeti olanlar)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ctr"/>
                      <a:r>
                        <a:rPr lang="tr-TR" sz="600" b="0" i="0" u="none" strike="noStrike">
                          <a:solidFill>
                            <a:srgbClr val="0000FF"/>
                          </a:solidFill>
                          <a:effectLst/>
                          <a:latin typeface="Arial"/>
                        </a:rPr>
                        <a:t>925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dirty="0">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dirty="0">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dirty="0">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93838">
                <a:tc rowSpan="5">
                  <a:txBody>
                    <a:bodyPr/>
                    <a:lstStyle/>
                    <a:p>
                      <a:pPr algn="ctr" fontAlgn="ctr"/>
                      <a:r>
                        <a:rPr lang="tr-TR" sz="600" b="0" i="0" u="none" strike="noStrike">
                          <a:solidFill>
                            <a:srgbClr val="FF0000"/>
                          </a:solidFill>
                          <a:effectLst/>
                          <a:latin typeface="Arial"/>
                        </a:rPr>
                        <a:t>12</a:t>
                      </a:r>
                    </a:p>
                  </a:txBody>
                  <a:tcPr marL="0" marR="0" marT="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fontAlgn="ctr"/>
                      <a:r>
                        <a:rPr lang="tr-TR" sz="600" b="0" i="0" u="none" strike="noStrike">
                          <a:solidFill>
                            <a:srgbClr val="0000FF"/>
                          </a:solidFill>
                          <a:effectLst/>
                          <a:latin typeface="Arial"/>
                        </a:rPr>
                        <a:t>Diğer Teknik hizmetleri sınıfında bulunanlardan</a:t>
                      </a:r>
                      <a:br>
                        <a:rPr lang="tr-TR" sz="600" b="0" i="0" u="none" strike="noStrike">
                          <a:solidFill>
                            <a:srgbClr val="0000FF"/>
                          </a:solidFill>
                          <a:effectLst/>
                          <a:latin typeface="Arial"/>
                        </a:rPr>
                      </a:br>
                      <a:r>
                        <a:rPr lang="tr-TR" sz="600" b="0" i="0" u="none" strike="noStrike">
                          <a:solidFill>
                            <a:srgbClr val="0000FF"/>
                          </a:solidFill>
                          <a:effectLst/>
                          <a:latin typeface="Arial"/>
                        </a:rPr>
                        <a:t>(5 yıldan fazla kadar hizmeti olanlar)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fontAlgn="ctr"/>
                      <a:r>
                        <a:rPr lang="tr-TR" sz="600" b="0" i="0" u="none" strike="noStrike">
                          <a:solidFill>
                            <a:srgbClr val="0000FF"/>
                          </a:solidFill>
                          <a:effectLst/>
                          <a:latin typeface="Arial"/>
                        </a:rPr>
                        <a:t>1025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FF0000"/>
                          </a:solidFill>
                          <a:effectLst/>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dirty="0">
                          <a:solidFill>
                            <a:srgbClr val="0000FF"/>
                          </a:solidFill>
                          <a:effectLst/>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dirty="0">
                          <a:solidFill>
                            <a:srgbClr val="0000FF"/>
                          </a:solidFill>
                          <a:effectLst/>
                          <a:latin typeface="Arial"/>
                        </a:rPr>
                        <a:t>100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dirty="0">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dirty="0">
                          <a:solidFill>
                            <a:srgbClr val="FF0000"/>
                          </a:solidFill>
                          <a:effectLst/>
                          <a:latin typeface="Arial"/>
                        </a:rPr>
                        <a:t>6-7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60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tr-TR" sz="600" b="0" i="0" u="none" strike="noStrike" dirty="0">
                          <a:solidFill>
                            <a:srgbClr val="0000FF"/>
                          </a:solidFill>
                          <a:effectLst/>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93838">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600" b="0" i="0" u="none" strike="noStrike">
                          <a:solidFill>
                            <a:srgbClr val="FF0000"/>
                          </a:solidFill>
                          <a:effectLst/>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FF0000"/>
                          </a:solidFill>
                          <a:effectLst/>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FF"/>
                          </a:solidFill>
                          <a:effectLst/>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600" b="0" i="0" u="none" strike="noStrike" dirty="0">
                          <a:solidFill>
                            <a:srgbClr val="0000FF"/>
                          </a:solidFill>
                          <a:effectLst/>
                          <a:latin typeface="Arial"/>
                        </a:rPr>
                        <a:t>85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93838">
                <a:tc>
                  <a:txBody>
                    <a:bodyPr/>
                    <a:lstStyle/>
                    <a:p>
                      <a:pPr algn="ctr" fontAlgn="ctr"/>
                      <a:r>
                        <a:rPr lang="tr-TR" sz="600" b="0" i="0" u="none" strike="noStrike">
                          <a:solidFill>
                            <a:srgbClr val="FF0000"/>
                          </a:solidFill>
                          <a:effectLst/>
                          <a:latin typeface="Arial"/>
                        </a:rPr>
                        <a:t> </a:t>
                      </a:r>
                    </a:p>
                  </a:txBody>
                  <a:tcPr marL="0" marR="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tr-TR" sz="6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600" b="0" i="0" u="none" strike="noStrike">
                        <a:solidFill>
                          <a:srgbClr val="FF0000"/>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600" b="0" i="0" u="none" strike="noStrike">
                        <a:solidFill>
                          <a:srgbClr val="FF0000"/>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600" b="0" i="0" u="none" strike="noStrike">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tr-TR" sz="600" b="0" i="0" u="none" strike="noStrike" dirty="0">
                        <a:solidFill>
                          <a:srgbClr val="0000FF"/>
                        </a:solidFill>
                        <a:effectLst/>
                        <a:latin typeface="Arial"/>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93838">
                <a:tc gridSpan="9">
                  <a:txBody>
                    <a:bodyPr/>
                    <a:lstStyle/>
                    <a:p>
                      <a:pPr algn="l" fontAlgn="ctr"/>
                      <a:r>
                        <a:rPr lang="tr-TR" sz="600" b="0" i="1" u="sng" strike="noStrike" dirty="0">
                          <a:solidFill>
                            <a:srgbClr val="0000FF"/>
                          </a:solidFill>
                          <a:effectLst/>
                          <a:latin typeface="Arial"/>
                        </a:rPr>
                        <a:t>YAN ÖDEMEYE İLİŞKİN AÇIKLAMALAR :</a:t>
                      </a:r>
                    </a:p>
                  </a:txBody>
                  <a:tcPr marL="0" marR="0" marT="0" marB="0" anchor="ctr">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3837">
                <a:tc gridSpan="9">
                  <a:txBody>
                    <a:bodyPr/>
                    <a:lstStyle/>
                    <a:p>
                      <a:pPr algn="l" fontAlgn="ctr"/>
                      <a:r>
                        <a:rPr lang="tr-TR" sz="600" b="1" i="1" u="none" strike="noStrike" dirty="0">
                          <a:solidFill>
                            <a:srgbClr val="FF0000"/>
                          </a:solidFill>
                          <a:effectLst/>
                          <a:latin typeface="Arial"/>
                        </a:rPr>
                        <a:t>Not-1</a:t>
                      </a:r>
                      <a:r>
                        <a:rPr lang="tr-TR" sz="600" b="0" i="1" u="none" strike="noStrike" dirty="0">
                          <a:solidFill>
                            <a:srgbClr val="FF0000"/>
                          </a:solidFill>
                          <a:effectLst/>
                          <a:latin typeface="Arial"/>
                        </a:rPr>
                        <a:t>:  5 yıllık hizmet süresinin belirlenmesinde (31/12/2003 tarihi itibariyle " 5 yıl ve daha fazla hizmeti olanlar" sırasından faydalananlar hariç), teknik hizmetler sınıfında geçirilen süreler esas alınır.</a:t>
                      </a:r>
                      <a:endParaRPr lang="tr-TR" sz="600" b="1" i="1" u="none" strike="noStrike" dirty="0">
                        <a:solidFill>
                          <a:srgbClr val="FF0000"/>
                        </a:solidFill>
                        <a:effectLst/>
                        <a:latin typeface="Arial"/>
                      </a:endParaRPr>
                    </a:p>
                  </a:txBody>
                  <a:tcPr marL="0" marR="0" marT="0"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9202">
                <a:tc gridSpan="9">
                  <a:txBody>
                    <a:bodyPr/>
                    <a:lstStyle/>
                    <a:p>
                      <a:pPr algn="l" fontAlgn="ctr"/>
                      <a:r>
                        <a:rPr lang="tr-TR" sz="600" b="0" i="1" u="none" strike="noStrike" dirty="0">
                          <a:solidFill>
                            <a:srgbClr val="FF0000"/>
                          </a:solidFill>
                          <a:effectLst/>
                          <a:latin typeface="Arial"/>
                        </a:rPr>
                        <a:t>Not-2: Bu bölümün 1,2,3 ve 4 no.lu numaralarında sayılan kariyerler ile </a:t>
                      </a:r>
                      <a:r>
                        <a:rPr lang="tr-TR" sz="600" b="0" i="1" u="none" strike="noStrike" dirty="0" err="1">
                          <a:solidFill>
                            <a:srgbClr val="FF0000"/>
                          </a:solidFill>
                          <a:effectLst/>
                          <a:latin typeface="Arial"/>
                        </a:rPr>
                        <a:t>Y.Tekniker</a:t>
                      </a:r>
                      <a:r>
                        <a:rPr lang="tr-TR" sz="600" b="0" i="1" u="none" strike="noStrike" dirty="0">
                          <a:solidFill>
                            <a:srgbClr val="FF0000"/>
                          </a:solidFill>
                          <a:effectLst/>
                          <a:latin typeface="Arial"/>
                        </a:rPr>
                        <a:t> ve Tekniker kariyerlerine haiz olanlardan; Genel İdare Hizmetleri </a:t>
                      </a:r>
                      <a:r>
                        <a:rPr lang="tr-TR" sz="600" b="0" i="1" u="none" strike="noStrike" dirty="0" err="1">
                          <a:solidFill>
                            <a:srgbClr val="FF0000"/>
                          </a:solidFill>
                          <a:effectLst/>
                          <a:latin typeface="Arial"/>
                        </a:rPr>
                        <a:t>Bölümününde</a:t>
                      </a:r>
                      <a:r>
                        <a:rPr lang="tr-TR" sz="600" b="0" i="1" u="none" strike="noStrike" dirty="0">
                          <a:solidFill>
                            <a:srgbClr val="FF0000"/>
                          </a:solidFill>
                          <a:effectLst/>
                          <a:latin typeface="Arial"/>
                        </a:rPr>
                        <a:t> belirtilen; </a:t>
                      </a:r>
                      <a:r>
                        <a:rPr lang="tr-TR" sz="600" b="0" i="1" u="none" strike="noStrike" dirty="0" err="1">
                          <a:solidFill>
                            <a:srgbClr val="FF0000"/>
                          </a:solidFill>
                          <a:effectLst/>
                          <a:latin typeface="Arial"/>
                        </a:rPr>
                        <a:t>Üniv</a:t>
                      </a:r>
                      <a:r>
                        <a:rPr lang="tr-TR" sz="600" b="0" i="1" u="none" strike="noStrike" dirty="0">
                          <a:solidFill>
                            <a:srgbClr val="FF0000"/>
                          </a:solidFill>
                          <a:effectLst/>
                          <a:latin typeface="Arial"/>
                        </a:rPr>
                        <a:t>. Genel </a:t>
                      </a:r>
                      <a:r>
                        <a:rPr lang="tr-TR" sz="600" b="0" i="1" u="none" strike="noStrike" dirty="0" err="1">
                          <a:solidFill>
                            <a:srgbClr val="FF0000"/>
                          </a:solidFill>
                          <a:effectLst/>
                          <a:latin typeface="Arial"/>
                        </a:rPr>
                        <a:t>Sekreteri,Yardımcısı</a:t>
                      </a:r>
                      <a:r>
                        <a:rPr lang="tr-TR" sz="600" b="0" i="1" u="none" strike="noStrike" dirty="0">
                          <a:solidFill>
                            <a:srgbClr val="FF0000"/>
                          </a:solidFill>
                          <a:effectLst/>
                          <a:latin typeface="Arial"/>
                        </a:rPr>
                        <a:t>, Daire Başkanı, BİM Müdürü, </a:t>
                      </a:r>
                      <a:r>
                        <a:rPr lang="tr-TR" sz="600" b="0" i="1" u="none" strike="noStrike" dirty="0" err="1">
                          <a:solidFill>
                            <a:srgbClr val="FF0000"/>
                          </a:solidFill>
                          <a:effectLst/>
                          <a:latin typeface="Arial"/>
                        </a:rPr>
                        <a:t>Fakülte,Yükseokul</a:t>
                      </a:r>
                      <a:r>
                        <a:rPr lang="tr-TR" sz="600" b="0" i="1" u="none" strike="noStrike" dirty="0">
                          <a:solidFill>
                            <a:srgbClr val="FF0000"/>
                          </a:solidFill>
                          <a:effectLst/>
                          <a:latin typeface="Arial"/>
                        </a:rPr>
                        <a:t>, </a:t>
                      </a:r>
                      <a:r>
                        <a:rPr lang="tr-TR" sz="600" b="0" i="1" u="none" strike="noStrike" dirty="0" err="1">
                          <a:solidFill>
                            <a:srgbClr val="FF0000"/>
                          </a:solidFill>
                          <a:effectLst/>
                          <a:latin typeface="Arial"/>
                        </a:rPr>
                        <a:t>Enstitütü</a:t>
                      </a:r>
                      <a:r>
                        <a:rPr lang="tr-TR" sz="600" b="0" i="1" u="none" strike="noStrike" dirty="0">
                          <a:solidFill>
                            <a:srgbClr val="FF0000"/>
                          </a:solidFill>
                          <a:effectLst/>
                          <a:latin typeface="Arial"/>
                        </a:rPr>
                        <a:t> </a:t>
                      </a:r>
                      <a:r>
                        <a:rPr lang="tr-TR" sz="600" b="0" i="1" u="none" strike="noStrike" dirty="0" err="1">
                          <a:solidFill>
                            <a:srgbClr val="FF0000"/>
                          </a:solidFill>
                          <a:effectLst/>
                          <a:latin typeface="Arial"/>
                        </a:rPr>
                        <a:t>sekreteri,Şube</a:t>
                      </a:r>
                      <a:r>
                        <a:rPr lang="tr-TR" sz="600" b="0" i="1" u="none" strike="noStrike" dirty="0">
                          <a:solidFill>
                            <a:srgbClr val="FF0000"/>
                          </a:solidFill>
                          <a:effectLst/>
                          <a:latin typeface="Arial"/>
                        </a:rPr>
                        <a:t> Müdürü, Müdür Yardımcısı Uzman, Araştırmacı görev </a:t>
                      </a:r>
                      <a:r>
                        <a:rPr lang="tr-TR" sz="600" b="0" i="1" u="none" strike="noStrike" dirty="0" err="1">
                          <a:solidFill>
                            <a:srgbClr val="FF0000"/>
                          </a:solidFill>
                          <a:effectLst/>
                          <a:latin typeface="Arial"/>
                        </a:rPr>
                        <a:t>ünvanlarını</a:t>
                      </a:r>
                      <a:r>
                        <a:rPr lang="tr-TR" sz="600" b="0" i="1" u="none" strike="noStrike" dirty="0">
                          <a:solidFill>
                            <a:srgbClr val="FF0000"/>
                          </a:solidFill>
                          <a:effectLst/>
                          <a:latin typeface="Arial"/>
                        </a:rPr>
                        <a:t> işgal edenlere Ayrıca 1400 puan Temininde Güçlük Zammı ödenir. </a:t>
                      </a:r>
                      <a:br>
                        <a:rPr lang="tr-TR" sz="600" b="0" i="1" u="none" strike="noStrike" dirty="0">
                          <a:solidFill>
                            <a:srgbClr val="FF0000"/>
                          </a:solidFill>
                          <a:effectLst/>
                          <a:latin typeface="Arial"/>
                        </a:rPr>
                      </a:br>
                      <a:r>
                        <a:rPr lang="tr-TR" sz="600" b="0" i="1" u="none" strike="noStrike" dirty="0">
                          <a:solidFill>
                            <a:srgbClr val="FF0000"/>
                          </a:solidFill>
                          <a:effectLst/>
                          <a:latin typeface="Arial"/>
                        </a:rPr>
                        <a:t>    Ancak, Kurumların İdari ve Mali İşler, Personel, Özlük gibi destek ve yardımcı hizmetler biriminde çalışanlara 1400 ilave puan ayrıca ödenmez.  </a:t>
                      </a:r>
                      <a:br>
                        <a:rPr lang="tr-TR" sz="600" b="0" i="1" u="none" strike="noStrike" dirty="0">
                          <a:solidFill>
                            <a:srgbClr val="FF0000"/>
                          </a:solidFill>
                          <a:effectLst/>
                          <a:latin typeface="Arial"/>
                        </a:rPr>
                      </a:br>
                      <a:r>
                        <a:rPr lang="tr-TR" sz="600" b="0" i="1" u="none" strike="noStrike" dirty="0">
                          <a:solidFill>
                            <a:srgbClr val="FF0000"/>
                          </a:solidFill>
                          <a:effectLst/>
                          <a:latin typeface="Arial"/>
                        </a:rPr>
                        <a:t>(Dayanak; 2006/10344 Sayılı BKK- I Sayılı Cetvel -(B) Bölümü Açıklaması</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3056550475"/>
              </p:ext>
            </p:extLst>
          </p:nvPr>
        </p:nvGraphicFramePr>
        <p:xfrm>
          <a:off x="228600" y="152401"/>
          <a:ext cx="8458200" cy="723365"/>
        </p:xfrm>
        <a:graphic>
          <a:graphicData uri="http://schemas.openxmlformats.org/drawingml/2006/table">
            <a:tbl>
              <a:tblPr/>
              <a:tblGrid>
                <a:gridCol w="794627"/>
                <a:gridCol w="2876706"/>
                <a:gridCol w="855754"/>
                <a:gridCol w="767886"/>
                <a:gridCol w="840471"/>
                <a:gridCol w="504282"/>
                <a:gridCol w="504282"/>
                <a:gridCol w="504282"/>
                <a:gridCol w="809910"/>
              </a:tblGrid>
              <a:tr h="226162">
                <a:tc gridSpan="9">
                  <a:txBody>
                    <a:bodyPr/>
                    <a:lstStyle/>
                    <a:p>
                      <a:pPr algn="ctr" fontAlgn="ctr"/>
                      <a:r>
                        <a:rPr lang="tr-TR" sz="1600" b="1" i="0" u="none" strike="noStrike" dirty="0">
                          <a:solidFill>
                            <a:srgbClr val="FFFF00"/>
                          </a:solidFill>
                          <a:effectLst/>
                          <a:latin typeface="Arial"/>
                        </a:rPr>
                        <a:t>YAN ÖDEME  - ÖZEL HİZMET TAZMİNATI  -  EK ÖDEME CETVELİ</a:t>
                      </a:r>
                    </a:p>
                  </a:txBody>
                  <a:tcPr marL="0" marR="0" marT="0" marB="0" anchor="ctr">
                    <a:lnL>
                      <a:noFill/>
                    </a:lnL>
                    <a:lnR>
                      <a:noFill/>
                    </a:lnR>
                    <a:lnT>
                      <a:noFill/>
                    </a:lnT>
                    <a:lnB>
                      <a:noFill/>
                    </a:lnB>
                    <a:solidFill>
                      <a:srgbClr val="99336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5205">
                <a:tc>
                  <a:txBody>
                    <a:bodyPr/>
                    <a:lstStyle/>
                    <a:p>
                      <a:pPr algn="ctr" fontAlgn="ctr"/>
                      <a:endParaRPr lang="tr-TR" sz="1200" b="1" i="0" u="none" strike="noStrike" dirty="0">
                        <a:solidFill>
                          <a:srgbClr val="0000FF"/>
                        </a:solidFill>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tr-TR" sz="600" b="1" i="0" u="none" strike="noStrike" dirty="0">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fontAlgn="ctr"/>
                      <a:r>
                        <a:rPr lang="tr-TR" sz="600" b="1" i="0" u="none" strike="noStrike" dirty="0">
                          <a:solidFill>
                            <a:srgbClr val="0000FF"/>
                          </a:solidFill>
                          <a:effectLst/>
                          <a:latin typeface="Arial"/>
                        </a:rPr>
                        <a:t>YAN ÖDEME TOPLAMI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600" b="1" i="0" u="none" strike="noStrike" dirty="0">
                          <a:solidFill>
                            <a:srgbClr val="0000FF"/>
                          </a:solidFill>
                          <a:effectLst/>
                          <a:latin typeface="Arial"/>
                        </a:rPr>
                        <a:t>DERECESİ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tr-TR" sz="600" b="1" i="0" u="none" strike="noStrike" dirty="0">
                          <a:solidFill>
                            <a:srgbClr val="0000FF"/>
                          </a:solidFill>
                          <a:effectLst/>
                          <a:latin typeface="Arial"/>
                        </a:rPr>
                        <a:t>ÖZEL HİZMET TAZMİNATI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1" i="0" u="none" strike="noStrike" dirty="0">
                          <a:solidFill>
                            <a:srgbClr val="0000FF"/>
                          </a:solidFill>
                          <a:effectLst/>
                          <a:latin typeface="Arial"/>
                        </a:rPr>
                        <a:t>EK ÖDEME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432">
                <a:tc>
                  <a:txBody>
                    <a:bodyPr/>
                    <a:lstStyle/>
                    <a:p>
                      <a:pPr algn="ctr" fontAlgn="ctr"/>
                      <a:r>
                        <a:rPr lang="tr-TR" sz="900" b="1" i="0" u="none" strike="noStrike" dirty="0">
                          <a:solidFill>
                            <a:srgbClr val="0000FF"/>
                          </a:solidFill>
                          <a:effectLst/>
                          <a:latin typeface="Arial"/>
                        </a:rPr>
                        <a:t>Say2000i Unvan Kodu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1" i="0" u="none" strike="noStrike" dirty="0">
                          <a:solidFill>
                            <a:srgbClr val="0000FF"/>
                          </a:solidFill>
                          <a:effectLst/>
                          <a:latin typeface="Arial"/>
                        </a:rPr>
                        <a:t>KADRO GÖREV ÜNVANI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ctr" fontAlgn="ctr"/>
                      <a:r>
                        <a:rPr lang="tr-TR" sz="600" b="1" i="0" u="none" strike="noStrike" dirty="0">
                          <a:solidFill>
                            <a:srgbClr val="FF0000"/>
                          </a:solidFill>
                          <a:effectLst/>
                          <a:latin typeface="Arial"/>
                        </a:rPr>
                        <a:t>ORANI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FF0000"/>
                          </a:solidFill>
                          <a:effectLst/>
                          <a:latin typeface="Arial"/>
                        </a:rPr>
                        <a:t>Denetim Tazminatı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FF0000"/>
                          </a:solidFill>
                          <a:effectLst/>
                          <a:latin typeface="Arial"/>
                        </a:rPr>
                        <a:t>Makam Tazminatı</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FF0000"/>
                          </a:solidFill>
                          <a:effectLst/>
                          <a:latin typeface="Arial"/>
                        </a:rPr>
                        <a:t>Görev Tazminatı</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FF0000"/>
                          </a:solidFill>
                          <a:effectLst/>
                          <a:latin typeface="Arial"/>
                        </a:rPr>
                        <a:t>ORANI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71402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3482449871"/>
              </p:ext>
            </p:extLst>
          </p:nvPr>
        </p:nvGraphicFramePr>
        <p:xfrm>
          <a:off x="228600" y="152401"/>
          <a:ext cx="7449636" cy="622303"/>
        </p:xfrm>
        <a:graphic>
          <a:graphicData uri="http://schemas.openxmlformats.org/drawingml/2006/table">
            <a:tbl>
              <a:tblPr/>
              <a:tblGrid>
                <a:gridCol w="794627"/>
                <a:gridCol w="2876706"/>
                <a:gridCol w="855754"/>
                <a:gridCol w="767886"/>
                <a:gridCol w="840471"/>
                <a:gridCol w="504282"/>
                <a:gridCol w="809910"/>
              </a:tblGrid>
              <a:tr h="193080">
                <a:tc gridSpan="7">
                  <a:txBody>
                    <a:bodyPr/>
                    <a:lstStyle/>
                    <a:p>
                      <a:pPr algn="ctr" fontAlgn="ctr"/>
                      <a:r>
                        <a:rPr lang="tr-TR" sz="600" b="1" i="0" u="none" strike="noStrike" dirty="0">
                          <a:solidFill>
                            <a:srgbClr val="FFFF00"/>
                          </a:solidFill>
                          <a:effectLst/>
                          <a:latin typeface="Arial"/>
                        </a:rPr>
                        <a:t>YAN ÖDEME  - ÖZEL HİZMET TAZMİNATI  -  EK ÖDEME CETVELİ</a:t>
                      </a:r>
                    </a:p>
                  </a:txBody>
                  <a:tcPr marL="0" marR="0" marT="0" marB="0" anchor="ctr">
                    <a:lnL>
                      <a:noFill/>
                    </a:lnL>
                    <a:lnR>
                      <a:noFill/>
                    </a:lnR>
                    <a:lnT>
                      <a:noFill/>
                    </a:lnT>
                    <a:lnB>
                      <a:noFill/>
                    </a:lnB>
                    <a:solidFill>
                      <a:srgbClr val="99336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6343">
                <a:tc>
                  <a:txBody>
                    <a:bodyPr/>
                    <a:lstStyle/>
                    <a:p>
                      <a:pPr algn="ctr" fontAlgn="ctr"/>
                      <a:endParaRPr lang="tr-TR" sz="600" b="1" i="0" u="none" strike="noStrike" dirty="0">
                        <a:solidFill>
                          <a:srgbClr val="0000FF"/>
                        </a:solidFill>
                        <a:effectLst/>
                        <a:latin typeface="Arial"/>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tr-TR" sz="600" b="1" i="0" u="none" strike="noStrike" dirty="0">
                        <a:solidFill>
                          <a:srgbClr val="0000FF"/>
                        </a:solidFill>
                        <a:effectLst/>
                        <a:latin typeface="Arial"/>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fontAlgn="ctr"/>
                      <a:r>
                        <a:rPr lang="tr-TR" sz="600" b="1" i="0" u="none" strike="noStrike" dirty="0">
                          <a:solidFill>
                            <a:srgbClr val="0000FF"/>
                          </a:solidFill>
                          <a:effectLst/>
                          <a:latin typeface="Arial"/>
                        </a:rPr>
                        <a:t>YAN ÖDEME TOPLAMI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600" b="1" i="0" u="none" strike="noStrike">
                          <a:solidFill>
                            <a:srgbClr val="0000FF"/>
                          </a:solidFill>
                          <a:effectLst/>
                          <a:latin typeface="Arial"/>
                        </a:rPr>
                        <a:t>DERECESİ</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600" b="1" i="0" u="none" strike="noStrike" dirty="0">
                          <a:solidFill>
                            <a:srgbClr val="0000FF"/>
                          </a:solidFill>
                          <a:effectLst/>
                          <a:latin typeface="Arial"/>
                        </a:rPr>
                        <a:t>ÖZEL HİZMET TAZMİNATI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600" b="1" i="0" u="none" strike="noStrike">
                          <a:solidFill>
                            <a:srgbClr val="0000FF"/>
                          </a:solidFill>
                          <a:effectLst/>
                          <a:latin typeface="Arial"/>
                        </a:rPr>
                        <a:t>EK ÖDEME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177">
                <a:tc>
                  <a:txBody>
                    <a:bodyPr/>
                    <a:lstStyle/>
                    <a:p>
                      <a:pPr algn="ctr" fontAlgn="ctr"/>
                      <a:r>
                        <a:rPr lang="tr-TR" sz="600" b="1" i="0" u="none" strike="noStrike" dirty="0">
                          <a:solidFill>
                            <a:srgbClr val="0000FF"/>
                          </a:solidFill>
                          <a:effectLst/>
                          <a:latin typeface="Arial"/>
                        </a:rPr>
                        <a:t>Say2000i Unvan Kodu</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600" b="1" i="0" u="none" strike="noStrike" dirty="0">
                          <a:solidFill>
                            <a:srgbClr val="0000FF"/>
                          </a:solidFill>
                          <a:effectLst/>
                          <a:latin typeface="Arial"/>
                        </a:rPr>
                        <a:t>KADRO GÖREV ÜNVANI</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ctr" fontAlgn="ctr"/>
                      <a:r>
                        <a:rPr lang="tr-TR" sz="600" b="1" i="0" u="none" strike="noStrike" dirty="0">
                          <a:solidFill>
                            <a:srgbClr val="FF0000"/>
                          </a:solidFill>
                          <a:effectLst/>
                          <a:latin typeface="Arial"/>
                        </a:rPr>
                        <a:t>ORANI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FF0000"/>
                          </a:solidFill>
                          <a:effectLst/>
                          <a:latin typeface="Arial"/>
                        </a:rPr>
                        <a:t>Denetim Tazminatı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600" b="1" i="0" u="none" strike="noStrike" dirty="0">
                          <a:solidFill>
                            <a:srgbClr val="FF0000"/>
                          </a:solidFill>
                          <a:effectLst/>
                          <a:latin typeface="Arial"/>
                        </a:rPr>
                        <a:t>ORANI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2 Tablo"/>
          <p:cNvGraphicFramePr>
            <a:graphicFrameLocks noGrp="1"/>
          </p:cNvGraphicFramePr>
          <p:nvPr/>
        </p:nvGraphicFramePr>
        <p:xfrm>
          <a:off x="228600" y="914400"/>
          <a:ext cx="7467600" cy="5943600"/>
        </p:xfrm>
        <a:graphic>
          <a:graphicData uri="http://schemas.openxmlformats.org/drawingml/2006/table">
            <a:tbl>
              <a:tblPr/>
              <a:tblGrid>
                <a:gridCol w="838200"/>
                <a:gridCol w="2895600"/>
                <a:gridCol w="838200"/>
                <a:gridCol w="838200"/>
                <a:gridCol w="762000"/>
                <a:gridCol w="533400"/>
                <a:gridCol w="762000"/>
              </a:tblGrid>
              <a:tr h="70821">
                <a:tc>
                  <a:txBody>
                    <a:bodyPr/>
                    <a:lstStyle/>
                    <a:p>
                      <a:pPr algn="ctr" fontAlgn="ctr"/>
                      <a:r>
                        <a:rPr lang="tr-TR" sz="500" b="1" i="0" u="none" strike="noStrike" dirty="0">
                          <a:solidFill>
                            <a:srgbClr val="FF0000"/>
                          </a:solidFill>
                          <a:latin typeface="Arial"/>
                        </a:rPr>
                        <a:t>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1" i="0" u="none" strike="noStrike">
                          <a:solidFill>
                            <a:srgbClr val="FFFFFF"/>
                          </a:solidFill>
                          <a:latin typeface="Arial"/>
                        </a:rPr>
                        <a:t>SAĞLIK HİZMETLERİ SINIFI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500" b="1"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21">
                <a:tc rowSpan="3">
                  <a:txBody>
                    <a:bodyPr/>
                    <a:lstStyle/>
                    <a:p>
                      <a:pPr algn="ctr" fontAlgn="ctr"/>
                      <a:r>
                        <a:rPr lang="tr-TR" sz="500" b="1" i="0" u="none" strike="noStrike">
                          <a:solidFill>
                            <a:srgbClr val="FF0000"/>
                          </a:solidFill>
                          <a:latin typeface="Arial"/>
                        </a:rPr>
                        <a:t>81059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500" b="1" i="0" u="none" strike="noStrike">
                          <a:solidFill>
                            <a:srgbClr val="0000FF"/>
                          </a:solidFill>
                          <a:latin typeface="Arial"/>
                        </a:rPr>
                        <a:t>Uzman Tabib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500" b="1" i="0" u="none" strike="noStrike">
                          <a:solidFill>
                            <a:srgbClr val="0000FF"/>
                          </a:solidFill>
                          <a:latin typeface="Arial"/>
                        </a:rPr>
                        <a:t>2900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180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3">
                  <a:txBody>
                    <a:bodyPr/>
                    <a:lstStyle/>
                    <a:p>
                      <a:pPr algn="ctr" fontAlgn="ctr"/>
                      <a:r>
                        <a:rPr lang="tr-TR" sz="500" b="1" i="0" u="none" strike="noStrike">
                          <a:solidFill>
                            <a:srgbClr val="FF0000"/>
                          </a:solidFill>
                          <a:latin typeface="Arial"/>
                        </a:rPr>
                        <a:t>63305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500" b="1" i="0" u="none" strike="noStrike">
                          <a:solidFill>
                            <a:srgbClr val="0000FF"/>
                          </a:solidFill>
                          <a:latin typeface="Arial"/>
                        </a:rPr>
                        <a:t>Asistan Tabib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500" b="1" i="0" u="none" strike="noStrike">
                          <a:solidFill>
                            <a:srgbClr val="0000FF"/>
                          </a:solidFill>
                          <a:latin typeface="Arial"/>
                        </a:rPr>
                        <a:t>2600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145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140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3">
                  <a:txBody>
                    <a:bodyPr/>
                    <a:lstStyle/>
                    <a:p>
                      <a:pPr algn="ctr" fontAlgn="ctr"/>
                      <a:r>
                        <a:rPr lang="tr-TR" sz="500" b="1" i="0" u="none" strike="noStrike">
                          <a:solidFill>
                            <a:srgbClr val="FF0000"/>
                          </a:solidFill>
                          <a:latin typeface="Arial"/>
                        </a:rPr>
                        <a:t>81109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500" b="1" i="0" u="none" strike="noStrike">
                          <a:solidFill>
                            <a:srgbClr val="0000FF"/>
                          </a:solidFill>
                          <a:latin typeface="Arial"/>
                        </a:rPr>
                        <a:t>Pratisyen Tabib (Uzman)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500" b="1" i="0" u="none" strike="noStrike">
                          <a:solidFill>
                            <a:srgbClr val="0000FF"/>
                          </a:solidFill>
                          <a:latin typeface="Arial"/>
                        </a:rPr>
                        <a:t>2500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145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170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3">
                  <a:txBody>
                    <a:bodyPr/>
                    <a:lstStyle/>
                    <a:p>
                      <a:pPr algn="ctr" fontAlgn="ctr"/>
                      <a:r>
                        <a:rPr lang="tr-TR" sz="500" b="1" i="0" u="none" strike="noStrike">
                          <a:solidFill>
                            <a:srgbClr val="FF0000"/>
                          </a:solidFill>
                          <a:latin typeface="Arial"/>
                        </a:rPr>
                        <a:t>81158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500" b="1" i="0" u="none" strike="noStrike">
                          <a:solidFill>
                            <a:srgbClr val="0000FF"/>
                          </a:solidFill>
                          <a:latin typeface="Arial"/>
                        </a:rPr>
                        <a:t>Diş Tabibi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500" b="1" i="0" u="none" strike="noStrike">
                          <a:solidFill>
                            <a:srgbClr val="0000FF"/>
                          </a:solidFill>
                          <a:latin typeface="Arial"/>
                        </a:rPr>
                        <a:t>2250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120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115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2">
                  <a:txBody>
                    <a:bodyPr/>
                    <a:lstStyle/>
                    <a:p>
                      <a:pPr algn="ctr" fontAlgn="ctr"/>
                      <a:r>
                        <a:rPr lang="tr-TR" sz="500" b="1" i="0" u="none" strike="noStrike">
                          <a:solidFill>
                            <a:srgbClr val="FF0000"/>
                          </a:solidFill>
                          <a:latin typeface="Arial"/>
                        </a:rPr>
                        <a:t>81000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500" b="1" i="0" u="none" strike="noStrike">
                          <a:solidFill>
                            <a:srgbClr val="0000FF"/>
                          </a:solidFill>
                          <a:latin typeface="Arial"/>
                        </a:rPr>
                        <a:t>Diş Tabibi </a:t>
                      </a:r>
                      <a:r>
                        <a:rPr lang="tr-TR" sz="500" b="1" i="0" u="none" strike="noStrike">
                          <a:solidFill>
                            <a:srgbClr val="993300"/>
                          </a:solidFill>
                          <a:latin typeface="Arial"/>
                        </a:rPr>
                        <a:t>(Tab.Uz.Tüz.Göre)</a:t>
                      </a:r>
                      <a:endParaRPr lang="tr-TR" sz="500" b="1" i="0" u="none" strike="noStrike">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1" i="0" u="none" strike="noStrike">
                          <a:solidFill>
                            <a:srgbClr val="0000FF"/>
                          </a:solidFill>
                          <a:latin typeface="Arial"/>
                        </a:rPr>
                        <a:t>2600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145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6">
                  <a:txBody>
                    <a:bodyPr/>
                    <a:lstStyle/>
                    <a:p>
                      <a:pPr algn="ctr" fontAlgn="ctr"/>
                      <a:r>
                        <a:rPr lang="tr-TR" sz="500" b="1" i="0" u="none" strike="noStrike">
                          <a:solidFill>
                            <a:srgbClr val="FF0000"/>
                          </a:solidFill>
                          <a:latin typeface="Arial"/>
                        </a:rPr>
                        <a:t>82008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500" b="1" i="0" u="none" strike="noStrike">
                          <a:solidFill>
                            <a:srgbClr val="0000FF"/>
                          </a:solidFill>
                          <a:latin typeface="Arial"/>
                        </a:rPr>
                        <a:t>Eczacı (Yataklı Ted.Kurumlarında)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3">
                  <a:txBody>
                    <a:bodyPr/>
                    <a:lstStyle/>
                    <a:p>
                      <a:pPr algn="ctr" fontAlgn="ctr"/>
                      <a:r>
                        <a:rPr lang="tr-TR" sz="500" b="1" i="0" u="none" strike="noStrike">
                          <a:solidFill>
                            <a:srgbClr val="0000FF"/>
                          </a:solidFill>
                          <a:latin typeface="Arial"/>
                        </a:rPr>
                        <a:t>1950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106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vMerge="1">
                  <a:txBody>
                    <a:bodyPr/>
                    <a:lstStyle/>
                    <a:p>
                      <a:endParaRPr lang="tr-TR"/>
                    </a:p>
                  </a:txBody>
                  <a:tcPr/>
                </a:tc>
                <a:tc rowSpan="3">
                  <a:txBody>
                    <a:bodyPr/>
                    <a:lstStyle/>
                    <a:p>
                      <a:pPr algn="l" fontAlgn="ctr"/>
                      <a:r>
                        <a:rPr lang="tr-TR" sz="500" b="1" i="0" u="none" strike="noStrike">
                          <a:solidFill>
                            <a:srgbClr val="0000FF"/>
                          </a:solidFill>
                          <a:latin typeface="Arial"/>
                        </a:rPr>
                        <a:t>Eczacı (Diğer)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500" b="1" i="0" u="none" strike="noStrike">
                          <a:solidFill>
                            <a:srgbClr val="0000FF"/>
                          </a:solidFill>
                          <a:latin typeface="Arial"/>
                        </a:rPr>
                        <a:t>1800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110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106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3">
                  <a:txBody>
                    <a:bodyPr/>
                    <a:lstStyle/>
                    <a:p>
                      <a:pPr algn="ctr" fontAlgn="ctr"/>
                      <a:r>
                        <a:rPr lang="tr-TR" sz="500" b="1" i="0" u="none" strike="noStrike">
                          <a:solidFill>
                            <a:srgbClr val="FF0000"/>
                          </a:solidFill>
                          <a:latin typeface="Arial"/>
                        </a:rPr>
                        <a:t>81356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500" b="1" i="0" u="none" strike="noStrike">
                          <a:solidFill>
                            <a:srgbClr val="0000FF"/>
                          </a:solidFill>
                          <a:latin typeface="Arial"/>
                        </a:rPr>
                        <a:t>Veteriner Hekim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500" b="1" i="0" u="none" strike="noStrike">
                          <a:solidFill>
                            <a:srgbClr val="0000FF"/>
                          </a:solidFill>
                          <a:latin typeface="Arial"/>
                        </a:rPr>
                        <a:t>4350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130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145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8">
                  <a:txBody>
                    <a:bodyPr/>
                    <a:lstStyle/>
                    <a:p>
                      <a:pPr algn="ctr" fontAlgn="ctr"/>
                      <a:r>
                        <a:rPr lang="tr-TR" sz="500" b="1" i="0" u="none" strike="noStrike">
                          <a:solidFill>
                            <a:srgbClr val="FF0000"/>
                          </a:solidFill>
                          <a:latin typeface="Arial"/>
                        </a:rPr>
                        <a:t>84152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500" b="1" i="0" u="none" strike="noStrike">
                          <a:solidFill>
                            <a:srgbClr val="0000FF"/>
                          </a:solidFill>
                          <a:latin typeface="Arial"/>
                        </a:rPr>
                        <a:t>Hayvan Sağlık Memuru (Yük.Ok)</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4">
                  <a:txBody>
                    <a:bodyPr/>
                    <a:lstStyle/>
                    <a:p>
                      <a:pPr algn="ctr" fontAlgn="ctr"/>
                      <a:r>
                        <a:rPr lang="tr-TR" sz="500" b="1" i="0" u="none" strike="noStrike">
                          <a:solidFill>
                            <a:srgbClr val="0000FF"/>
                          </a:solidFill>
                          <a:latin typeface="Arial"/>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88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vMerge="1">
                  <a:txBody>
                    <a:bodyPr/>
                    <a:lstStyle/>
                    <a:p>
                      <a:endParaRPr lang="tr-TR"/>
                    </a:p>
                  </a:txBody>
                  <a:tcPr/>
                </a:tc>
                <a:tc rowSpan="4">
                  <a:txBody>
                    <a:bodyPr/>
                    <a:lstStyle/>
                    <a:p>
                      <a:pPr algn="l" fontAlgn="ctr"/>
                      <a:r>
                        <a:rPr lang="tr-TR" sz="500" b="1" i="0" u="none" strike="noStrike">
                          <a:solidFill>
                            <a:srgbClr val="0000FF"/>
                          </a:solidFill>
                          <a:latin typeface="Arial"/>
                        </a:rPr>
                        <a:t>Hayvan Sağlık Memuru (Lise)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500" b="1" i="0" u="none" strike="noStrike">
                          <a:solidFill>
                            <a:srgbClr val="0000FF"/>
                          </a:solidFill>
                          <a:latin typeface="Arial"/>
                        </a:rPr>
                        <a:t>1925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2">
                  <a:txBody>
                    <a:bodyPr/>
                    <a:lstStyle/>
                    <a:p>
                      <a:pPr algn="ctr" fontAlgn="ctr"/>
                      <a:r>
                        <a:rPr lang="tr-TR" sz="500" b="1" i="0" u="none" strike="noStrike">
                          <a:solidFill>
                            <a:srgbClr val="FF0000"/>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500" b="1" i="0" u="none" strike="noStrike">
                          <a:solidFill>
                            <a:srgbClr val="0000FF"/>
                          </a:solidFill>
                          <a:latin typeface="Arial"/>
                        </a:rPr>
                        <a:t>Biyolog </a:t>
                      </a:r>
                      <a:r>
                        <a:rPr lang="tr-TR" sz="500" b="1" i="0" u="none" strike="noStrike">
                          <a:solidFill>
                            <a:srgbClr val="993300"/>
                          </a:solidFill>
                          <a:latin typeface="Arial"/>
                        </a:rPr>
                        <a:t>(Tab.Uzm.Tüz.Göre)</a:t>
                      </a:r>
                      <a:endParaRPr lang="tr-TR" sz="500" b="1" i="0" u="none" strike="noStrike">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1" i="0" u="none" strike="noStrike">
                          <a:solidFill>
                            <a:srgbClr val="0000FF"/>
                          </a:solidFill>
                          <a:latin typeface="Arial"/>
                        </a:rPr>
                        <a:t>2600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145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4">
                  <a:txBody>
                    <a:bodyPr/>
                    <a:lstStyle/>
                    <a:p>
                      <a:pPr algn="ctr" fontAlgn="auto"/>
                      <a:r>
                        <a:rPr lang="tr-TR" sz="500" b="1" i="0" u="none" strike="noStrike">
                          <a:solidFill>
                            <a:srgbClr val="FF0000"/>
                          </a:solidFill>
                          <a:latin typeface="Arial"/>
                        </a:rPr>
                        <a:t>81406   63404    82255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500" b="1" i="0" u="none" strike="noStrike" dirty="0">
                          <a:solidFill>
                            <a:srgbClr val="0000FF"/>
                          </a:solidFill>
                          <a:latin typeface="Arial"/>
                        </a:rPr>
                        <a:t>Biyolog, sosyal Çalışmacı, Diyetisyen (Yataklı </a:t>
                      </a:r>
                      <a:r>
                        <a:rPr lang="tr-TR" sz="500" b="1" i="0" u="none" strike="noStrike" dirty="0" err="1">
                          <a:solidFill>
                            <a:srgbClr val="0000FF"/>
                          </a:solidFill>
                          <a:latin typeface="Arial"/>
                        </a:rPr>
                        <a:t>Ted</a:t>
                      </a:r>
                      <a:r>
                        <a:rPr lang="tr-TR" sz="500" b="1" i="0" u="none" strike="noStrike" dirty="0">
                          <a:solidFill>
                            <a:srgbClr val="0000FF"/>
                          </a:solidFill>
                          <a:latin typeface="Arial"/>
                        </a:rPr>
                        <a:t>.Kurumu)</a:t>
                      </a:r>
                      <a:br>
                        <a:rPr lang="tr-TR" sz="500" b="1" i="0" u="none" strike="noStrike" dirty="0">
                          <a:solidFill>
                            <a:srgbClr val="0000FF"/>
                          </a:solidFill>
                          <a:latin typeface="Arial"/>
                        </a:rPr>
                      </a:br>
                      <a:r>
                        <a:rPr lang="tr-TR" sz="500" b="1" i="0" u="none" strike="noStrike" dirty="0">
                          <a:solidFill>
                            <a:srgbClr val="0000FF"/>
                          </a:solidFill>
                          <a:latin typeface="Arial"/>
                        </a:rPr>
                        <a:t>Biyolog, sosyal Çalışmacı, Diyetisyen (Diğer)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500" b="1" i="0" u="none" strike="noStrike">
                          <a:solidFill>
                            <a:srgbClr val="0000FF"/>
                          </a:solidFill>
                          <a:latin typeface="Arial"/>
                        </a:rPr>
                        <a:t>1700</a:t>
                      </a:r>
                      <a:br>
                        <a:rPr lang="tr-TR" sz="500" b="1" i="0" u="none" strike="noStrike">
                          <a:solidFill>
                            <a:srgbClr val="0000FF"/>
                          </a:solidFill>
                          <a:latin typeface="Arial"/>
                        </a:rPr>
                      </a:br>
                      <a:r>
                        <a:rPr lang="tr-TR" sz="500" b="1" i="0" u="none" strike="noStrike">
                          <a:solidFill>
                            <a:srgbClr val="0000FF"/>
                          </a:solidFill>
                          <a:latin typeface="Arial"/>
                        </a:rPr>
                        <a:t>1550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97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94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2">
                  <a:txBody>
                    <a:bodyPr/>
                    <a:lstStyle/>
                    <a:p>
                      <a:pPr algn="ctr" fontAlgn="auto"/>
                      <a:r>
                        <a:rPr lang="tr-TR" sz="500" b="1" i="0" u="none" strike="noStrike">
                          <a:solidFill>
                            <a:srgbClr val="FF0000"/>
                          </a:solidFill>
                          <a:latin typeface="Arial"/>
                        </a:rPr>
                        <a:t>83154   81554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500" b="1" i="0" u="none" strike="noStrike">
                          <a:solidFill>
                            <a:srgbClr val="0000FF"/>
                          </a:solidFill>
                          <a:latin typeface="Arial"/>
                        </a:rPr>
                        <a:t>Çocuk Gelişimcisi,Psikolog (Diğer)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1" i="0" u="none" strike="noStrike">
                          <a:solidFill>
                            <a:srgbClr val="0000FF"/>
                          </a:solidFill>
                          <a:latin typeface="Arial"/>
                        </a:rPr>
                        <a:t>1550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97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4">
                  <a:txBody>
                    <a:bodyPr/>
                    <a:lstStyle/>
                    <a:p>
                      <a:pPr algn="ctr" fontAlgn="auto"/>
                      <a:r>
                        <a:rPr lang="tr-TR" sz="500" b="1" i="0" u="none" strike="noStrike">
                          <a:solidFill>
                            <a:srgbClr val="FF0000"/>
                          </a:solidFill>
                          <a:latin typeface="Arial"/>
                        </a:rPr>
                        <a:t>81455     81752   83006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500" b="1" i="0" u="none" strike="noStrike">
                          <a:solidFill>
                            <a:srgbClr val="0000FF"/>
                          </a:solidFill>
                          <a:latin typeface="Arial"/>
                        </a:rPr>
                        <a:t>Bakteriyolog, fizyoterapist,Tıbbi Teknolog (Yataklı Ted.Kur.)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500" b="1" i="0" u="none" strike="noStrike">
                          <a:solidFill>
                            <a:srgbClr val="0000FF"/>
                          </a:solidFill>
                          <a:latin typeface="Arial"/>
                        </a:rPr>
                        <a:t>1700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97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94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a:txBody>
                    <a:bodyPr/>
                    <a:lstStyle/>
                    <a:p>
                      <a:pPr algn="ctr" fontAlgn="ctr"/>
                      <a:r>
                        <a:rPr lang="tr-TR" sz="500" b="1" i="0" u="none" strike="noStrike">
                          <a:solidFill>
                            <a:srgbClr val="FF0000"/>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tr-TR" sz="500" b="1" i="0" u="none" strike="noStrike">
                          <a:solidFill>
                            <a:srgbClr val="0000FF"/>
                          </a:solidFill>
                          <a:latin typeface="Arial"/>
                        </a:rPr>
                        <a:t>Diyetisyen </a:t>
                      </a:r>
                      <a:r>
                        <a:rPr lang="tr-TR" sz="500" b="1" i="0" u="none" strike="noStrike">
                          <a:solidFill>
                            <a:srgbClr val="993300"/>
                          </a:solidFill>
                          <a:latin typeface="Arial"/>
                        </a:rPr>
                        <a:t>(Tab.Uzm.Tüz.Göre)</a:t>
                      </a:r>
                      <a:endParaRPr lang="tr-TR" sz="500" b="1" i="0" u="none" strike="noStrike">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1" i="0" u="none" strike="noStrike">
                          <a:solidFill>
                            <a:srgbClr val="0000FF"/>
                          </a:solidFill>
                          <a:latin typeface="Arial"/>
                        </a:rPr>
                        <a:t>2600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fontAlgn="ctr"/>
                      <a:r>
                        <a:rPr lang="tr-TR" sz="500" b="1" i="0" u="none" strike="noStrike">
                          <a:solidFill>
                            <a:srgbClr val="FF0000"/>
                          </a:solidFill>
                          <a:latin typeface="Arial"/>
                        </a:rPr>
                        <a:t>145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a:txBody>
                    <a:bodyPr/>
                    <a:lstStyle/>
                    <a:p>
                      <a:pPr algn="ctr" fontAlgn="ctr"/>
                      <a:r>
                        <a:rPr lang="tr-TR" sz="500" b="1" i="0" u="none" strike="noStrike">
                          <a:solidFill>
                            <a:srgbClr val="FF0000"/>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4">
                  <a:txBody>
                    <a:bodyPr/>
                    <a:lstStyle/>
                    <a:p>
                      <a:pPr algn="ctr" fontAlgn="ctr"/>
                      <a:r>
                        <a:rPr lang="tr-TR" sz="500" b="1" i="0" u="none" strike="noStrike">
                          <a:solidFill>
                            <a:srgbClr val="FF0000"/>
                          </a:solidFill>
                          <a:latin typeface="Arial"/>
                        </a:rPr>
                        <a:t>83501</a:t>
                      </a:r>
                      <a:br>
                        <a:rPr lang="tr-TR" sz="500" b="1" i="0" u="none" strike="noStrike">
                          <a:solidFill>
                            <a:srgbClr val="FF0000"/>
                          </a:solidFill>
                          <a:latin typeface="Arial"/>
                        </a:rPr>
                      </a:br>
                      <a:r>
                        <a:rPr lang="tr-TR" sz="500" b="1" i="0" u="none" strike="noStrike">
                          <a:solidFill>
                            <a:srgbClr val="FF0000"/>
                          </a:solidFill>
                          <a:latin typeface="Arial"/>
                        </a:rPr>
                        <a:t>84004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500" b="1" i="0" u="none" strike="noStrike" dirty="0">
                          <a:solidFill>
                            <a:srgbClr val="0000FF"/>
                          </a:solidFill>
                          <a:latin typeface="Arial"/>
                        </a:rPr>
                        <a:t/>
                      </a:r>
                      <a:br>
                        <a:rPr lang="tr-TR" sz="500" b="1" i="0" u="none" strike="noStrike" dirty="0">
                          <a:solidFill>
                            <a:srgbClr val="0000FF"/>
                          </a:solidFill>
                          <a:latin typeface="Arial"/>
                        </a:rPr>
                      </a:br>
                      <a:r>
                        <a:rPr lang="tr-TR" sz="500" b="1" i="0" u="none" strike="noStrike" dirty="0">
                          <a:solidFill>
                            <a:srgbClr val="0000FF"/>
                          </a:solidFill>
                          <a:latin typeface="Arial"/>
                        </a:rPr>
                        <a:t>Hemşire, Ebe (Uzman) yat.</a:t>
                      </a:r>
                      <a:r>
                        <a:rPr lang="tr-TR" sz="500" b="1" i="0" u="none" strike="noStrike" dirty="0" err="1">
                          <a:solidFill>
                            <a:srgbClr val="0000FF"/>
                          </a:solidFill>
                          <a:latin typeface="Arial"/>
                        </a:rPr>
                        <a:t>ted</a:t>
                      </a:r>
                      <a:r>
                        <a:rPr lang="tr-TR" sz="500" b="1" i="0" u="none" strike="noStrike" dirty="0">
                          <a:solidFill>
                            <a:srgbClr val="0000FF"/>
                          </a:solidFill>
                          <a:latin typeface="Arial"/>
                        </a:rPr>
                        <a:t>.Kurumu)</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500" b="1" i="0" u="none" strike="noStrike">
                          <a:solidFill>
                            <a:srgbClr val="0000FF"/>
                          </a:solidFill>
                          <a:latin typeface="Arial"/>
                        </a:rPr>
                        <a:t>1700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103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99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r>
              <a:tr h="70821">
                <a:tc>
                  <a:txBody>
                    <a:bodyPr/>
                    <a:lstStyle/>
                    <a:p>
                      <a:pPr algn="ctr" fontAlgn="ctr"/>
                      <a:r>
                        <a:rPr lang="tr-TR" sz="500" b="1" i="0" u="none" strike="noStrike">
                          <a:solidFill>
                            <a:srgbClr val="FF0000"/>
                          </a:solidFill>
                          <a:latin typeface="Arial"/>
                        </a:rPr>
                        <a:t>84103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4">
                  <a:txBody>
                    <a:bodyPr/>
                    <a:lstStyle/>
                    <a:p>
                      <a:pPr algn="l" fontAlgn="auto"/>
                      <a:r>
                        <a:rPr lang="tr-TR" sz="500" b="1" i="0" u="none" strike="noStrike" dirty="0">
                          <a:solidFill>
                            <a:srgbClr val="0000FF"/>
                          </a:solidFill>
                          <a:latin typeface="Arial"/>
                        </a:rPr>
                        <a:t>(Sağlık </a:t>
                      </a:r>
                      <a:r>
                        <a:rPr lang="tr-TR" sz="500" b="1" i="0" u="none" strike="noStrike" dirty="0" smtClean="0">
                          <a:solidFill>
                            <a:srgbClr val="0000FF"/>
                          </a:solidFill>
                          <a:latin typeface="Arial"/>
                        </a:rPr>
                        <a:t>Memuru(,Sağlık </a:t>
                      </a:r>
                      <a:r>
                        <a:rPr lang="tr-TR" sz="500" b="1" i="0" u="none" strike="noStrike" dirty="0">
                          <a:solidFill>
                            <a:srgbClr val="0000FF"/>
                          </a:solidFill>
                          <a:latin typeface="Arial"/>
                        </a:rPr>
                        <a:t>Fizikçisi, </a:t>
                      </a:r>
                      <a:r>
                        <a:rPr lang="tr-TR" sz="500" b="1" i="0" u="none" strike="noStrike" dirty="0" smtClean="0">
                          <a:solidFill>
                            <a:srgbClr val="0000FF"/>
                          </a:solidFill>
                          <a:latin typeface="Arial"/>
                        </a:rPr>
                        <a:t>Başhemşire, Hemşire) (4Yıllık) (Yat.</a:t>
                      </a:r>
                      <a:r>
                        <a:rPr lang="tr-TR" sz="500" b="1" i="0" u="none" strike="noStrike" dirty="0" err="1" smtClean="0">
                          <a:solidFill>
                            <a:srgbClr val="0000FF"/>
                          </a:solidFill>
                          <a:latin typeface="Arial"/>
                        </a:rPr>
                        <a:t>Ted</a:t>
                      </a:r>
                      <a:r>
                        <a:rPr lang="tr-TR" sz="500" b="1" i="0" u="none" strike="noStrike" dirty="0" smtClean="0">
                          <a:solidFill>
                            <a:srgbClr val="0000FF"/>
                          </a:solidFill>
                          <a:latin typeface="Arial"/>
                        </a:rPr>
                        <a:t>.Kur</a:t>
                      </a:r>
                      <a:r>
                        <a:rPr lang="tr-TR" sz="500" b="1" i="0" u="none" strike="noStrike" dirty="0">
                          <a:solidFill>
                            <a:srgbClr val="0000FF"/>
                          </a:solidFill>
                          <a:latin typeface="Arial"/>
                        </a:rPr>
                        <a: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tr-TR" sz="500" b="1" i="0" u="none" strike="noStrike">
                          <a:solidFill>
                            <a:srgbClr val="0000FF"/>
                          </a:solidFill>
                          <a:latin typeface="Arial"/>
                        </a:rPr>
                        <a:t>1700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a:txBody>
                    <a:bodyPr/>
                    <a:lstStyle/>
                    <a:p>
                      <a:pPr algn="ctr" fontAlgn="ctr"/>
                      <a:r>
                        <a:rPr lang="tr-TR" sz="500" b="1" i="0" u="none" strike="noStrike">
                          <a:solidFill>
                            <a:srgbClr val="FF0000"/>
                          </a:solidFill>
                          <a:latin typeface="Arial"/>
                        </a:rPr>
                        <a:t>83105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a:txBody>
                    <a:bodyPr/>
                    <a:lstStyle/>
                    <a:p>
                      <a:pPr algn="ctr" fontAlgn="ctr"/>
                      <a:r>
                        <a:rPr lang="tr-TR" sz="500" b="1" i="0" u="none" strike="noStrike">
                          <a:solidFill>
                            <a:srgbClr val="FF0000"/>
                          </a:solidFill>
                          <a:latin typeface="Arial"/>
                        </a:rPr>
                        <a:t>83501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88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a:txBody>
                    <a:bodyPr/>
                    <a:lstStyle/>
                    <a:p>
                      <a:pPr algn="ctr" fontAlgn="ctr"/>
                      <a:r>
                        <a:rPr lang="tr-TR" sz="500" b="1" i="0" u="none" strike="noStrike">
                          <a:solidFill>
                            <a:srgbClr val="FF0000"/>
                          </a:solidFill>
                          <a:latin typeface="Arial"/>
                        </a:rPr>
                        <a:t>84004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r>
              <a:tr h="70821">
                <a:tc>
                  <a:txBody>
                    <a:bodyPr/>
                    <a:lstStyle/>
                    <a:p>
                      <a:pPr algn="l" fontAlgn="ctr"/>
                      <a:r>
                        <a:rPr lang="tr-TR" sz="500" b="1" i="0" u="none" strike="noStrike">
                          <a:solidFill>
                            <a:srgbClr val="FF0000"/>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4">
                  <a:txBody>
                    <a:bodyPr/>
                    <a:lstStyle/>
                    <a:p>
                      <a:pPr algn="l" fontAlgn="ctr"/>
                      <a:r>
                        <a:rPr lang="tr-TR" sz="500" b="1" i="0" u="none" strike="noStrike">
                          <a:solidFill>
                            <a:srgbClr val="0000FF"/>
                          </a:solidFill>
                          <a:latin typeface="Arial"/>
                        </a:rPr>
                        <a:t>Sağlık Mem, (Mes.Lis.)(Yat.Ted.Kur.)</a:t>
                      </a:r>
                      <a:br>
                        <a:rPr lang="tr-TR" sz="500" b="1" i="0" u="none" strike="noStrike">
                          <a:solidFill>
                            <a:srgbClr val="0000FF"/>
                          </a:solidFill>
                          <a:latin typeface="Arial"/>
                        </a:rPr>
                      </a:br>
                      <a:r>
                        <a:rPr lang="tr-TR" sz="500" b="1" i="0" u="none" strike="noStrike">
                          <a:solidFill>
                            <a:srgbClr val="0000FF"/>
                          </a:solidFill>
                          <a:latin typeface="Arial"/>
                        </a:rPr>
                        <a:t>Sağlık Memuru (Mes.Lisesi) 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500" b="1" i="0" u="none" strike="noStrike">
                          <a:solidFill>
                            <a:srgbClr val="0000FF"/>
                          </a:solidFill>
                          <a:latin typeface="Arial"/>
                        </a:rPr>
                        <a:t>1250</a:t>
                      </a:r>
                      <a:br>
                        <a:rPr lang="tr-TR" sz="500" b="1" i="0" u="none" strike="noStrike">
                          <a:solidFill>
                            <a:srgbClr val="0000FF"/>
                          </a:solidFill>
                          <a:latin typeface="Arial"/>
                        </a:rPr>
                      </a:br>
                      <a:r>
                        <a:rPr lang="tr-TR" sz="500" b="1" i="0" u="none" strike="noStrike">
                          <a:solidFill>
                            <a:srgbClr val="0000FF"/>
                          </a:solidFill>
                          <a:latin typeface="Arial"/>
                        </a:rPr>
                        <a:t>1200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rowSpan="3">
                  <a:txBody>
                    <a:bodyPr/>
                    <a:lstStyle/>
                    <a:p>
                      <a:pPr algn="ctr" fontAlgn="ctr"/>
                      <a:r>
                        <a:rPr lang="tr-TR" sz="500" b="1" i="0" u="none" strike="noStrike">
                          <a:solidFill>
                            <a:srgbClr val="FF0000"/>
                          </a:solidFill>
                          <a:latin typeface="Arial"/>
                        </a:rPr>
                        <a:t>84103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3">
                  <a:txBody>
                    <a:bodyPr/>
                    <a:lstStyle/>
                    <a:p>
                      <a:pPr algn="ctr" fontAlgn="ctr"/>
                      <a:r>
                        <a:rPr lang="tr-TR" sz="500" b="1" i="0" u="none" strike="noStrike">
                          <a:solidFill>
                            <a:srgbClr val="FF0000"/>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ctr"/>
                      <a:r>
                        <a:rPr lang="tr-TR" sz="500" b="1" i="0" u="none" strike="noStrike">
                          <a:solidFill>
                            <a:srgbClr val="0000FF"/>
                          </a:solidFill>
                          <a:latin typeface="Arial"/>
                        </a:rPr>
                        <a:t>Sağlık Teknikeri </a:t>
                      </a:r>
                      <a:r>
                        <a:rPr lang="tr-TR" sz="500" b="1" i="0" u="none" strike="noStrike">
                          <a:solidFill>
                            <a:srgbClr val="993300"/>
                          </a:solidFill>
                          <a:latin typeface="Arial"/>
                        </a:rPr>
                        <a:t>(Tab.Uz.Tüz.Göre)</a:t>
                      </a:r>
                      <a:endParaRPr lang="tr-TR" sz="500" b="1" i="0" u="none" strike="noStrike">
                        <a:solidFill>
                          <a:srgbClr val="0000FF"/>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tr-TR" sz="500" b="1" i="0" u="none" strike="noStrike">
                          <a:solidFill>
                            <a:srgbClr val="0000FF"/>
                          </a:solidFill>
                          <a:latin typeface="Arial"/>
                        </a:rPr>
                        <a:t>2600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145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135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4">
                  <a:txBody>
                    <a:bodyPr/>
                    <a:lstStyle/>
                    <a:p>
                      <a:pPr algn="ctr" fontAlgn="ctr"/>
                      <a:r>
                        <a:rPr lang="tr-TR" sz="500" b="1" i="0" u="none" strike="noStrike">
                          <a:solidFill>
                            <a:srgbClr val="FF0000"/>
                          </a:solidFill>
                          <a:latin typeface="Arial"/>
                        </a:rPr>
                        <a:t>84244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500" b="1" i="0" u="none" strike="noStrike">
                          <a:solidFill>
                            <a:srgbClr val="0000FF"/>
                          </a:solidFill>
                          <a:latin typeface="Arial"/>
                        </a:rPr>
                        <a:t>Sağlık Teknikeri (Yat.Ted.Kur.) 4.y az öğr</a:t>
                      </a:r>
                      <a:br>
                        <a:rPr lang="tr-TR" sz="500" b="1" i="0" u="none" strike="noStrike">
                          <a:solidFill>
                            <a:srgbClr val="0000FF"/>
                          </a:solidFill>
                          <a:latin typeface="Arial"/>
                        </a:rPr>
                      </a:br>
                      <a:r>
                        <a:rPr lang="tr-TR" sz="500" b="1" i="0" u="none" strike="noStrike">
                          <a:solidFill>
                            <a:srgbClr val="0000FF"/>
                          </a:solidFill>
                          <a:latin typeface="Arial"/>
                        </a:rPr>
                        <a:t>Sağlık Teknikeri Diğer (4 yıldan az öğr)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500" b="1" i="0" u="none" strike="noStrike">
                          <a:solidFill>
                            <a:srgbClr val="0000FF"/>
                          </a:solidFill>
                          <a:latin typeface="Arial"/>
                        </a:rPr>
                        <a:t>1700</a:t>
                      </a:r>
                      <a:br>
                        <a:rPr lang="tr-TR" sz="500" b="1" i="0" u="none" strike="noStrike">
                          <a:solidFill>
                            <a:srgbClr val="0000FF"/>
                          </a:solidFill>
                          <a:latin typeface="Arial"/>
                        </a:rPr>
                      </a:br>
                      <a:r>
                        <a:rPr lang="tr-TR" sz="500" b="1" i="0" u="none" strike="noStrike">
                          <a:solidFill>
                            <a:srgbClr val="0000FF"/>
                          </a:solidFill>
                          <a:latin typeface="Arial"/>
                        </a:rPr>
                        <a:t>1550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88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rowSpan="8">
                  <a:txBody>
                    <a:bodyPr/>
                    <a:lstStyle/>
                    <a:p>
                      <a:pPr algn="ctr" fontAlgn="auto"/>
                      <a:r>
                        <a:rPr lang="tr-TR" sz="500" b="1" i="0" u="none" strike="noStrike">
                          <a:solidFill>
                            <a:srgbClr val="FF0000"/>
                          </a:solidFill>
                          <a:latin typeface="Arial"/>
                        </a:rPr>
                        <a:t>84251     8430    84004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fontAlgn="ctr"/>
                      <a:r>
                        <a:rPr lang="tr-TR" sz="500" b="1" i="0" u="none" strike="noStrike">
                          <a:solidFill>
                            <a:srgbClr val="0000FF"/>
                          </a:solidFill>
                          <a:latin typeface="Arial"/>
                        </a:rPr>
                        <a:t>Sağlık Teknisyeni, Laborant, Hemşire(Yük.ok)Yat.Sağ.K</a:t>
                      </a:r>
                      <a:br>
                        <a:rPr lang="tr-TR" sz="500" b="1" i="0" u="none" strike="noStrike">
                          <a:solidFill>
                            <a:srgbClr val="0000FF"/>
                          </a:solidFill>
                          <a:latin typeface="Arial"/>
                        </a:rPr>
                      </a:br>
                      <a:r>
                        <a:rPr lang="tr-TR" sz="500" b="1" i="0" u="none" strike="noStrike">
                          <a:solidFill>
                            <a:srgbClr val="0000FF"/>
                          </a:solidFill>
                          <a:latin typeface="Arial"/>
                        </a:rPr>
                        <a:t>Sağlık Teknisyeni, Laborant, Hemşire (Yük.ok) 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fontAlgn="ctr"/>
                      <a:r>
                        <a:rPr lang="tr-TR" sz="500" b="1" i="0" u="none" strike="noStrike">
                          <a:solidFill>
                            <a:srgbClr val="0000FF"/>
                          </a:solidFill>
                          <a:latin typeface="Arial"/>
                        </a:rPr>
                        <a:t>1700</a:t>
                      </a:r>
                      <a:br>
                        <a:rPr lang="tr-TR" sz="500" b="1" i="0" u="none" strike="noStrike">
                          <a:solidFill>
                            <a:srgbClr val="0000FF"/>
                          </a:solidFill>
                          <a:latin typeface="Arial"/>
                        </a:rPr>
                      </a:br>
                      <a:r>
                        <a:rPr lang="tr-TR" sz="500" b="1" i="0" u="none" strike="noStrike">
                          <a:solidFill>
                            <a:srgbClr val="0000FF"/>
                          </a:solidFill>
                          <a:latin typeface="Arial"/>
                        </a:rPr>
                        <a:t>1550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90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88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vMerge="1">
                  <a:txBody>
                    <a:bodyPr/>
                    <a:lstStyle/>
                    <a:p>
                      <a:endParaRPr lang="tr-TR"/>
                    </a:p>
                  </a:txBody>
                  <a:tcPr/>
                </a:tc>
                <a:tc rowSpan="4">
                  <a:txBody>
                    <a:bodyPr/>
                    <a:lstStyle/>
                    <a:p>
                      <a:pPr algn="l" fontAlgn="ctr"/>
                      <a:r>
                        <a:rPr lang="tr-TR" sz="500" b="1" i="0" u="none" strike="noStrike">
                          <a:solidFill>
                            <a:srgbClr val="0000FF"/>
                          </a:solidFill>
                          <a:latin typeface="Arial"/>
                        </a:rPr>
                        <a:t>Sağlık Teknisyeni, Laborant, Hemşire (Mes.L.)Yat.Sağ.K</a:t>
                      </a:r>
                      <a:br>
                        <a:rPr lang="tr-TR" sz="500" b="1" i="0" u="none" strike="noStrike">
                          <a:solidFill>
                            <a:srgbClr val="0000FF"/>
                          </a:solidFill>
                          <a:latin typeface="Arial"/>
                        </a:rPr>
                      </a:br>
                      <a:r>
                        <a:rPr lang="tr-TR" sz="500" b="1" i="0" u="none" strike="noStrike">
                          <a:solidFill>
                            <a:srgbClr val="0000FF"/>
                          </a:solidFill>
                          <a:latin typeface="Arial"/>
                        </a:rPr>
                        <a:t>Sağlık Teknisyeni, Laborant, Hemşire (Mes.L.)Diğer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tr-TR" sz="500" b="1" i="0" u="none" strike="noStrike">
                          <a:solidFill>
                            <a:srgbClr val="0000FF"/>
                          </a:solidFill>
                          <a:latin typeface="Arial"/>
                        </a:rPr>
                        <a:t>1250</a:t>
                      </a:r>
                      <a:br>
                        <a:rPr lang="tr-TR" sz="500" b="1" i="0" u="none" strike="noStrike">
                          <a:solidFill>
                            <a:srgbClr val="0000FF"/>
                          </a:solidFill>
                          <a:latin typeface="Arial"/>
                        </a:rPr>
                      </a:br>
                      <a:r>
                        <a:rPr lang="tr-TR" sz="500" b="1" i="0" u="none" strike="noStrike">
                          <a:solidFill>
                            <a:srgbClr val="0000FF"/>
                          </a:solidFill>
                          <a:latin typeface="Arial"/>
                        </a:rPr>
                        <a:t>1200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72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3-4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FF0000"/>
                          </a:solidFill>
                          <a:latin typeface="Arial"/>
                        </a:rPr>
                        <a:t>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70821">
                <a:tc>
                  <a:txBody>
                    <a:bodyPr/>
                    <a:lstStyle/>
                    <a:p>
                      <a:pPr algn="ctr" fontAlgn="ctr"/>
                      <a:r>
                        <a:rPr lang="tr-TR" sz="500" b="1" i="0" u="none" strike="noStrike">
                          <a:solidFill>
                            <a:srgbClr val="FF0000"/>
                          </a:solidFill>
                          <a:latin typeface="Arial"/>
                        </a:rPr>
                        <a:t>84251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1" i="0" u="none" strike="noStrike">
                          <a:solidFill>
                            <a:srgbClr val="0000FF"/>
                          </a:solidFill>
                          <a:latin typeface="Arial"/>
                        </a:rPr>
                        <a:t>Sağlık Teknisyeni (Ortaokul) Yat.Sağ.Kur.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1050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21">
                <a:tc rowSpan="2">
                  <a:txBody>
                    <a:bodyPr/>
                    <a:lstStyle/>
                    <a:p>
                      <a:pPr algn="ctr" fontAlgn="ctr"/>
                      <a:r>
                        <a:rPr lang="tr-TR" sz="500" b="1" i="0" u="none" strike="noStrike">
                          <a:solidFill>
                            <a:srgbClr val="FF0000"/>
                          </a:solidFill>
                          <a:latin typeface="Arial"/>
                        </a:rPr>
                        <a:t>93252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ctr"/>
                      <a:r>
                        <a:rPr lang="tr-TR" sz="500" b="1" i="0" u="none" strike="noStrike">
                          <a:solidFill>
                            <a:srgbClr val="0000FF"/>
                          </a:solidFill>
                          <a:latin typeface="Arial"/>
                        </a:rPr>
                        <a:t>Sağlık Teknisyen Yrd.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tr-TR" sz="500" b="1" i="0" u="none" strike="noStrike">
                          <a:solidFill>
                            <a:srgbClr val="0000FF"/>
                          </a:solidFill>
                          <a:latin typeface="Arial"/>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8-15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FF0000"/>
                          </a:solidFill>
                          <a:latin typeface="Arial"/>
                        </a:rPr>
                        <a:t>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rowSpan="2">
                  <a:txBody>
                    <a:bodyPr/>
                    <a:lstStyle/>
                    <a:p>
                      <a:pPr algn="ctr" fontAlgn="ctr"/>
                      <a:r>
                        <a:rPr lang="tr-TR" sz="500" b="1" i="0" u="none" strike="noStrike">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2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1" i="0" u="none" strike="noStrike">
                          <a:solidFill>
                            <a:srgbClr val="FF0000"/>
                          </a:solidFill>
                          <a:latin typeface="Arial"/>
                        </a:rPr>
                        <a:t>Diğerleri</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tr-TR"/>
                    </a:p>
                  </a:txBody>
                  <a:tcPr/>
                </a:tc>
              </a:tr>
              <a:tr h="141642">
                <a:tc>
                  <a:txBody>
                    <a:bodyPr/>
                    <a:lstStyle/>
                    <a:p>
                      <a:pPr algn="ctr" fontAlgn="ctr"/>
                      <a:r>
                        <a:rPr lang="tr-TR" sz="500" b="1" i="0" u="none" strike="noStrike">
                          <a:solidFill>
                            <a:srgbClr val="FF0000"/>
                          </a:solidFill>
                          <a:latin typeface="Arial"/>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500" b="1" i="0" u="none" strike="noStrike">
                          <a:solidFill>
                            <a:srgbClr val="0000FF"/>
                          </a:solidFill>
                          <a:latin typeface="Arial"/>
                        </a:rPr>
                        <a:t>Diğer Sağlık Personeli (Yat.Ted.Kur.)</a:t>
                      </a:r>
                      <a:br>
                        <a:rPr lang="tr-TR" sz="500" b="1" i="0" u="none" strike="noStrike">
                          <a:solidFill>
                            <a:srgbClr val="0000FF"/>
                          </a:solidFill>
                          <a:latin typeface="Arial"/>
                        </a:rPr>
                      </a:br>
                      <a:r>
                        <a:rPr lang="tr-TR" sz="500" b="1" i="0" u="none" strike="noStrike">
                          <a:solidFill>
                            <a:srgbClr val="0000FF"/>
                          </a:solidFill>
                          <a:latin typeface="Arial"/>
                        </a:rPr>
                        <a:t>Diğer Sağlık Personeli (Diğer) (Ortaokul)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1050</a:t>
                      </a:r>
                      <a:br>
                        <a:rPr lang="tr-TR" sz="500" b="1" i="0" u="none" strike="noStrike">
                          <a:solidFill>
                            <a:srgbClr val="0000FF"/>
                          </a:solidFill>
                          <a:latin typeface="Arial"/>
                        </a:rPr>
                      </a:br>
                      <a:r>
                        <a:rPr lang="tr-TR" sz="500" b="1" i="0" u="none" strike="noStrike">
                          <a:solidFill>
                            <a:srgbClr val="0000FF"/>
                          </a:solidFill>
                          <a:latin typeface="Arial"/>
                        </a:rPr>
                        <a:t>1000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8-14</a:t>
                      </a:r>
                      <a:br>
                        <a:rPr lang="tr-TR" sz="500" b="1" i="0" u="none" strike="noStrike">
                          <a:solidFill>
                            <a:srgbClr val="FF0000"/>
                          </a:solidFill>
                          <a:latin typeface="Arial"/>
                        </a:rPr>
                      </a:br>
                      <a:r>
                        <a:rPr lang="tr-TR" sz="500" b="1" i="0" u="none" strike="noStrike">
                          <a:solidFill>
                            <a:srgbClr val="FF0000"/>
                          </a:solidFill>
                          <a:latin typeface="Arial"/>
                        </a:rPr>
                        <a:t>Diğer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latin typeface="Arial"/>
                        </a:rPr>
                        <a:t>58</a:t>
                      </a:r>
                      <a:br>
                        <a:rPr lang="tr-TR" sz="500" b="1" i="0" u="none" strike="noStrike">
                          <a:solidFill>
                            <a:srgbClr val="FF0000"/>
                          </a:solidFill>
                          <a:latin typeface="Arial"/>
                        </a:rPr>
                      </a:br>
                      <a:r>
                        <a:rPr lang="tr-TR" sz="500" b="1" i="0" u="none" strike="noStrike">
                          <a:solidFill>
                            <a:srgbClr val="FF0000"/>
                          </a:solidFill>
                          <a:latin typeface="Arial"/>
                        </a:rPr>
                        <a:t>60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FF"/>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500" b="1" i="0" u="none" strike="noStrike" dirty="0">
                          <a:solidFill>
                            <a:srgbClr val="0000FF"/>
                          </a:solidFill>
                          <a:latin typeface="Arial"/>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o"/>
          <p:cNvGraphicFramePr>
            <a:graphicFrameLocks noGrp="1"/>
          </p:cNvGraphicFramePr>
          <p:nvPr/>
        </p:nvGraphicFramePr>
        <p:xfrm>
          <a:off x="7772400" y="914400"/>
          <a:ext cx="1044410" cy="3962400"/>
        </p:xfrm>
        <a:graphic>
          <a:graphicData uri="http://schemas.openxmlformats.org/drawingml/2006/table">
            <a:tbl>
              <a:tblPr/>
              <a:tblGrid>
                <a:gridCol w="121307"/>
                <a:gridCol w="272190"/>
                <a:gridCol w="146870"/>
                <a:gridCol w="121307"/>
                <a:gridCol w="121307"/>
                <a:gridCol w="110279"/>
                <a:gridCol w="77195"/>
                <a:gridCol w="73955"/>
              </a:tblGrid>
              <a:tr h="660400">
                <a:tc gridSpan="2">
                  <a:txBody>
                    <a:bodyPr/>
                    <a:lstStyle/>
                    <a:p>
                      <a:pPr algn="ctr" fontAlgn="ctr"/>
                      <a:r>
                        <a:rPr lang="tr-TR" sz="500" b="1" i="1" u="none" strike="noStrike" dirty="0">
                          <a:solidFill>
                            <a:srgbClr val="FF0000"/>
                          </a:solidFill>
                          <a:latin typeface="Arial"/>
                        </a:rPr>
                        <a:t>NOT</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gridSpan="6">
                  <a:txBody>
                    <a:bodyPr/>
                    <a:lstStyle/>
                    <a:p>
                      <a:pPr algn="l" fontAlgn="ctr"/>
                      <a:r>
                        <a:rPr lang="tr-TR" sz="500" b="1" i="1" u="none" strike="noStrike" dirty="0">
                          <a:solidFill>
                            <a:srgbClr val="FF0000"/>
                          </a:solidFill>
                          <a:latin typeface="Arial"/>
                        </a:rPr>
                        <a:t>Sağlık Hizmetleri Sınıfında olup </a:t>
                      </a:r>
                      <a:r>
                        <a:rPr lang="tr-TR" sz="500" b="1" i="1" u="none" strike="noStrike" dirty="0" smtClean="0">
                          <a:solidFill>
                            <a:srgbClr val="FF0000"/>
                          </a:solidFill>
                          <a:latin typeface="Arial"/>
                        </a:rPr>
                        <a:t>tabloda </a:t>
                      </a:r>
                      <a:r>
                        <a:rPr lang="tr-TR" sz="500" b="1" i="1" u="none" strike="noStrike" dirty="0">
                          <a:solidFill>
                            <a:srgbClr val="FF0000"/>
                          </a:solidFill>
                          <a:latin typeface="Arial"/>
                        </a:rPr>
                        <a:t>ÖZEL HİZMET TAZMİNATI (ÖHT) Belirtilmeyenlerden:</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0400">
                <a:tc gridSpan="2">
                  <a:txBody>
                    <a:bodyPr/>
                    <a:lstStyle/>
                    <a:p>
                      <a:pPr algn="ctr" fontAlgn="ctr"/>
                      <a:r>
                        <a:rPr lang="tr-TR" sz="500" b="1" i="1" u="none" strike="noStrike">
                          <a:solidFill>
                            <a:srgbClr val="FF0000"/>
                          </a:solidFill>
                          <a:latin typeface="Arial"/>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gridSpan="6">
                  <a:txBody>
                    <a:bodyPr/>
                    <a:lstStyle/>
                    <a:p>
                      <a:pPr algn="l" fontAlgn="ctr"/>
                      <a:r>
                        <a:rPr lang="tr-TR" sz="500" b="1" i="1" u="none" strike="noStrike" dirty="0">
                          <a:solidFill>
                            <a:srgbClr val="FF0000"/>
                          </a:solidFill>
                          <a:latin typeface="Arial"/>
                        </a:rPr>
                        <a:t>1-  Mesleki Yüksek </a:t>
                      </a:r>
                      <a:r>
                        <a:rPr lang="tr-TR" sz="500" b="1" i="1" u="none" strike="noStrike" dirty="0" err="1">
                          <a:solidFill>
                            <a:srgbClr val="FF0000"/>
                          </a:solidFill>
                          <a:latin typeface="Arial"/>
                        </a:rPr>
                        <a:t>Öğr</a:t>
                      </a:r>
                      <a:r>
                        <a:rPr lang="tr-TR" sz="500" b="1" i="1" u="none" strike="noStrike" dirty="0">
                          <a:solidFill>
                            <a:srgbClr val="FF0000"/>
                          </a:solidFill>
                          <a:latin typeface="Arial"/>
                        </a:rPr>
                        <a:t>,görmüş sağlık personelinden (</a:t>
                      </a:r>
                      <a:r>
                        <a:rPr lang="tr-TR" sz="500" b="1" i="1" u="none" strike="noStrike" dirty="0" err="1">
                          <a:solidFill>
                            <a:srgbClr val="FF0000"/>
                          </a:solidFill>
                          <a:latin typeface="Arial"/>
                        </a:rPr>
                        <a:t>öğr</a:t>
                      </a:r>
                      <a:r>
                        <a:rPr lang="tr-TR" sz="500" b="1" i="1" u="none" strike="noStrike" dirty="0">
                          <a:solidFill>
                            <a:srgbClr val="FF0000"/>
                          </a:solidFill>
                          <a:latin typeface="Arial"/>
                        </a:rPr>
                        <a:t>. süreleri en az 4 yıl olanlardan) :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0400">
                <a:tc gridSpan="2">
                  <a:txBody>
                    <a:bodyPr/>
                    <a:lstStyle/>
                    <a:p>
                      <a:pPr algn="ctr" fontAlgn="ctr"/>
                      <a:r>
                        <a:rPr lang="tr-TR" sz="500" b="1" i="1" u="none" strike="noStrike">
                          <a:solidFill>
                            <a:srgbClr val="FF0000"/>
                          </a:solidFill>
                          <a:latin typeface="Arial"/>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gridSpan="6">
                  <a:txBody>
                    <a:bodyPr/>
                    <a:lstStyle/>
                    <a:p>
                      <a:pPr algn="l" fontAlgn="ctr"/>
                      <a:r>
                        <a:rPr lang="tr-TR" sz="500" b="1" i="1" u="none" strike="noStrike" dirty="0">
                          <a:solidFill>
                            <a:srgbClr val="FF0000"/>
                          </a:solidFill>
                          <a:latin typeface="Arial"/>
                        </a:rPr>
                        <a:t>      a) 1-4 derecede olanların ÖHT : 111      b)  Diğer derecedekiler için 108 </a:t>
                      </a:r>
                      <a:r>
                        <a:rPr lang="tr-TR" sz="500" b="1" i="1" u="none" strike="noStrike" dirty="0" err="1">
                          <a:solidFill>
                            <a:srgbClr val="FF0000"/>
                          </a:solidFill>
                          <a:latin typeface="Arial"/>
                        </a:rPr>
                        <a:t>dir</a:t>
                      </a:r>
                      <a:r>
                        <a:rPr lang="tr-TR" sz="500" b="1" i="1" u="none" strike="noStrike" dirty="0">
                          <a:solidFill>
                            <a:srgbClr val="FF0000"/>
                          </a:solidFill>
                          <a:latin typeface="Arial"/>
                        </a:rPr>
                        <a:t>. </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0400">
                <a:tc gridSpan="2">
                  <a:txBody>
                    <a:bodyPr/>
                    <a:lstStyle/>
                    <a:p>
                      <a:pPr algn="ctr" fontAlgn="ctr"/>
                      <a:r>
                        <a:rPr lang="tr-TR" sz="500" b="1" i="1" u="none" strike="noStrike" dirty="0">
                          <a:solidFill>
                            <a:srgbClr val="FF0000"/>
                          </a:solidFill>
                          <a:latin typeface="Arial"/>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gridSpan="6">
                  <a:txBody>
                    <a:bodyPr/>
                    <a:lstStyle/>
                    <a:p>
                      <a:pPr algn="l" fontAlgn="ctr"/>
                      <a:r>
                        <a:rPr lang="tr-TR" sz="500" b="1" i="1" u="none" strike="noStrike" dirty="0">
                          <a:solidFill>
                            <a:srgbClr val="FF0000"/>
                          </a:solidFill>
                          <a:latin typeface="Arial"/>
                        </a:rPr>
                        <a:t>2-  </a:t>
                      </a:r>
                      <a:r>
                        <a:rPr lang="tr-TR" sz="500" b="1" i="1" u="none" strike="noStrike" dirty="0" err="1">
                          <a:solidFill>
                            <a:srgbClr val="FF0000"/>
                          </a:solidFill>
                          <a:latin typeface="Arial"/>
                        </a:rPr>
                        <a:t>Öğr</a:t>
                      </a:r>
                      <a:r>
                        <a:rPr lang="tr-TR" sz="500" b="1" i="1" u="none" strike="noStrike" dirty="0">
                          <a:solidFill>
                            <a:srgbClr val="FF0000"/>
                          </a:solidFill>
                          <a:latin typeface="Arial"/>
                        </a:rPr>
                        <a:t>.süreleri 4 yıldan az olanlardan : ÖHT : a) 1-4 </a:t>
                      </a:r>
                      <a:r>
                        <a:rPr lang="tr-TR" sz="500" b="1" i="1" u="none" strike="noStrike" dirty="0" err="1">
                          <a:solidFill>
                            <a:srgbClr val="FF0000"/>
                          </a:solidFill>
                          <a:latin typeface="Arial"/>
                        </a:rPr>
                        <a:t>dercede</a:t>
                      </a:r>
                      <a:r>
                        <a:rPr lang="tr-TR" sz="500" b="1" i="1" u="none" strike="noStrike" dirty="0">
                          <a:solidFill>
                            <a:srgbClr val="FF0000"/>
                          </a:solidFill>
                          <a:latin typeface="Arial"/>
                        </a:rPr>
                        <a:t> olanlar; 104  b) Diğerleri 102 </a:t>
                      </a:r>
                      <a:r>
                        <a:rPr lang="tr-TR" sz="500" b="1" i="1" u="none" strike="noStrike" dirty="0" err="1">
                          <a:solidFill>
                            <a:srgbClr val="FF0000"/>
                          </a:solidFill>
                          <a:latin typeface="Arial"/>
                        </a:rPr>
                        <a:t>dir</a:t>
                      </a:r>
                      <a:r>
                        <a:rPr lang="tr-TR" sz="500" b="1" i="1" u="none" strike="noStrike" dirty="0">
                          <a:solidFill>
                            <a:srgbClr val="FF0000"/>
                          </a:solidFill>
                          <a:latin typeface="Arial"/>
                        </a:rPr>
                        <a:t>.</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0400">
                <a:tc gridSpan="2">
                  <a:txBody>
                    <a:bodyPr/>
                    <a:lstStyle/>
                    <a:p>
                      <a:pPr algn="ctr" fontAlgn="ctr"/>
                      <a:r>
                        <a:rPr lang="tr-TR" sz="500" b="1" i="1" u="none" strike="noStrike">
                          <a:solidFill>
                            <a:srgbClr val="FF0000"/>
                          </a:solidFill>
                          <a:latin typeface="Arial"/>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gridSpan="6">
                  <a:txBody>
                    <a:bodyPr/>
                    <a:lstStyle/>
                    <a:p>
                      <a:pPr algn="l" fontAlgn="ctr"/>
                      <a:r>
                        <a:rPr lang="tr-TR" sz="500" b="1" i="1" u="none" strike="noStrike" dirty="0">
                          <a:solidFill>
                            <a:srgbClr val="FF0000"/>
                          </a:solidFill>
                          <a:latin typeface="Arial"/>
                        </a:rPr>
                        <a:t>3-  Lise Dengi </a:t>
                      </a:r>
                      <a:r>
                        <a:rPr lang="tr-TR" sz="500" b="1" i="1" u="none" strike="noStrike" dirty="0" err="1">
                          <a:solidFill>
                            <a:srgbClr val="FF0000"/>
                          </a:solidFill>
                          <a:latin typeface="Arial"/>
                        </a:rPr>
                        <a:t>Mes</a:t>
                      </a:r>
                      <a:r>
                        <a:rPr lang="tr-TR" sz="500" b="1" i="1" u="none" strike="noStrike" dirty="0">
                          <a:solidFill>
                            <a:srgbClr val="FF0000"/>
                          </a:solidFill>
                          <a:latin typeface="Arial"/>
                        </a:rPr>
                        <a:t>. </a:t>
                      </a:r>
                      <a:r>
                        <a:rPr lang="tr-TR" sz="500" b="1" i="1" u="none" strike="noStrike" dirty="0" err="1">
                          <a:solidFill>
                            <a:srgbClr val="FF0000"/>
                          </a:solidFill>
                          <a:latin typeface="Arial"/>
                        </a:rPr>
                        <a:t>Öğr</a:t>
                      </a:r>
                      <a:r>
                        <a:rPr lang="tr-TR" sz="500" b="1" i="1" u="none" strike="noStrike" dirty="0">
                          <a:solidFill>
                            <a:srgbClr val="FF0000"/>
                          </a:solidFill>
                          <a:latin typeface="Arial"/>
                        </a:rPr>
                        <a:t>.görmüş sağlık personelinden; ÖHT:  a) 1-4 derece ; 86 b) Diğerleri 84 dür.</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60400">
                <a:tc gridSpan="2">
                  <a:txBody>
                    <a:bodyPr/>
                    <a:lstStyle/>
                    <a:p>
                      <a:pPr algn="ctr" fontAlgn="ctr"/>
                      <a:r>
                        <a:rPr lang="tr-TR" sz="500" b="1" i="1" u="none" strike="noStrike" dirty="0">
                          <a:solidFill>
                            <a:srgbClr val="FF0000"/>
                          </a:solidFill>
                          <a:latin typeface="Arial"/>
                        </a:rPr>
                        <a:t> </a:t>
                      </a:r>
                    </a:p>
                  </a:txBody>
                  <a:tcPr marL="0" marR="0" marT="0" marB="0" anchor="ctr">
                    <a:lnL w="190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gridSpan="6">
                  <a:txBody>
                    <a:bodyPr/>
                    <a:lstStyle/>
                    <a:p>
                      <a:pPr algn="l" fontAlgn="ctr"/>
                      <a:r>
                        <a:rPr lang="tr-TR" sz="500" b="1" i="1" u="none" strike="noStrike" dirty="0">
                          <a:solidFill>
                            <a:srgbClr val="FF0000"/>
                          </a:solidFill>
                          <a:latin typeface="Arial"/>
                        </a:rPr>
                        <a:t>4- Ortaokul dengi </a:t>
                      </a:r>
                      <a:r>
                        <a:rPr lang="tr-TR" sz="500" b="1" i="1" u="none" strike="noStrike" dirty="0" err="1">
                          <a:solidFill>
                            <a:srgbClr val="FF0000"/>
                          </a:solidFill>
                          <a:latin typeface="Arial"/>
                        </a:rPr>
                        <a:t>mes</a:t>
                      </a:r>
                      <a:r>
                        <a:rPr lang="tr-TR" sz="500" b="1" i="1" u="none" strike="noStrike" dirty="0">
                          <a:solidFill>
                            <a:srgbClr val="FF0000"/>
                          </a:solidFill>
                          <a:latin typeface="Arial"/>
                        </a:rPr>
                        <a:t>.</a:t>
                      </a:r>
                      <a:r>
                        <a:rPr lang="tr-TR" sz="500" b="1" i="1" u="none" strike="noStrike" dirty="0" err="1">
                          <a:solidFill>
                            <a:srgbClr val="FF0000"/>
                          </a:solidFill>
                          <a:latin typeface="Arial"/>
                        </a:rPr>
                        <a:t>öğr</a:t>
                      </a:r>
                      <a:r>
                        <a:rPr lang="tr-TR" sz="500" b="1" i="1" u="none" strike="noStrike" dirty="0">
                          <a:solidFill>
                            <a:srgbClr val="FF0000"/>
                          </a:solidFill>
                          <a:latin typeface="Arial"/>
                        </a:rPr>
                        <a:t>.görmüş sağ. pers: ÖHT:a) 1-7 derecede  74   b) 8-14 derece için 72 </a:t>
                      </a:r>
                      <a:r>
                        <a:rPr lang="tr-TR" sz="500" b="1" i="1" u="none" strike="noStrike" dirty="0" err="1">
                          <a:solidFill>
                            <a:srgbClr val="FF0000"/>
                          </a:solidFill>
                          <a:latin typeface="Arial"/>
                        </a:rPr>
                        <a:t>dir</a:t>
                      </a:r>
                      <a:r>
                        <a:rPr lang="tr-TR" sz="500" b="1" i="1" u="none" strike="noStrike" dirty="0">
                          <a:solidFill>
                            <a:srgbClr val="FF0000"/>
                          </a:solidFill>
                          <a:latin typeface="Arial"/>
                        </a:rPr>
                        <a:t>.</a:t>
                      </a:r>
                    </a:p>
                  </a:txBody>
                  <a:tcPr marL="0" marR="0" marT="0" marB="0" anchor="ctr">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p14="http://schemas.microsoft.com/office/powerpoint/2010/main" val="42337657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6928" y="227649"/>
            <a:ext cx="6856095" cy="473848"/>
          </a:xfrm>
          <a:prstGeom prst="rect">
            <a:avLst/>
          </a:prstGeom>
        </p:spPr>
        <p:txBody>
          <a:bodyPr vert="horz" wrap="square" lIns="0" tIns="12065" rIns="0" bIns="0" rtlCol="0">
            <a:spAutoFit/>
          </a:bodyPr>
          <a:lstStyle/>
          <a:p>
            <a:pPr marL="12700" algn="ctr">
              <a:lnSpc>
                <a:spcPct val="100000"/>
              </a:lnSpc>
              <a:spcBef>
                <a:spcPts val="95"/>
              </a:spcBef>
            </a:pPr>
            <a:r>
              <a:rPr lang="tr-TR" b="1" dirty="0" smtClean="0">
                <a:solidFill>
                  <a:schemeClr val="accent2">
                    <a:lumMod val="50000"/>
                  </a:schemeClr>
                </a:solidFill>
              </a:rPr>
              <a:t>KESİNTİLER</a:t>
            </a:r>
            <a:endParaRPr b="1" dirty="0">
              <a:solidFill>
                <a:schemeClr val="accent2">
                  <a:lumMod val="50000"/>
                </a:schemeClr>
              </a:solidFill>
            </a:endParaRPr>
          </a:p>
        </p:txBody>
      </p:sp>
      <p:sp>
        <p:nvSpPr>
          <p:cNvPr id="32" name="object 32"/>
          <p:cNvSpPr txBox="1">
            <a:spLocks noGrp="1"/>
          </p:cNvSpPr>
          <p:nvPr>
            <p:ph type="sldNum" sz="quarter" idx="15"/>
          </p:nvPr>
        </p:nvSpPr>
        <p:spPr>
          <a:xfrm>
            <a:off x="444500" y="6057289"/>
            <a:ext cx="8267700" cy="610234"/>
          </a:xfrm>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56</a:t>
            </a:fld>
            <a:r>
              <a:rPr strike="sngStrike" spc="120" dirty="0"/>
              <a:t> </a:t>
            </a:r>
          </a:p>
        </p:txBody>
      </p:sp>
      <p:sp>
        <p:nvSpPr>
          <p:cNvPr id="3" name="object 3"/>
          <p:cNvSpPr/>
          <p:nvPr/>
        </p:nvSpPr>
        <p:spPr>
          <a:xfrm>
            <a:off x="3659123" y="816102"/>
            <a:ext cx="2130552" cy="53187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067302" y="876046"/>
            <a:ext cx="131381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Times New Roman"/>
                <a:cs typeface="Times New Roman"/>
              </a:rPr>
              <a:t>K</a:t>
            </a:r>
            <a:r>
              <a:rPr sz="2400" b="1" spc="5" dirty="0">
                <a:solidFill>
                  <a:srgbClr val="FF0000"/>
                </a:solidFill>
                <a:latin typeface="Times New Roman"/>
                <a:cs typeface="Times New Roman"/>
              </a:rPr>
              <a:t>e</a:t>
            </a:r>
            <a:r>
              <a:rPr sz="2400" b="1" spc="-5" dirty="0">
                <a:solidFill>
                  <a:srgbClr val="FF0000"/>
                </a:solidFill>
                <a:latin typeface="Times New Roman"/>
                <a:cs typeface="Times New Roman"/>
              </a:rPr>
              <a:t>sin</a:t>
            </a:r>
            <a:r>
              <a:rPr sz="2400" b="1" dirty="0">
                <a:solidFill>
                  <a:srgbClr val="FF0000"/>
                </a:solidFill>
                <a:latin typeface="Times New Roman"/>
                <a:cs typeface="Times New Roman"/>
              </a:rPr>
              <a:t>ti</a:t>
            </a:r>
            <a:r>
              <a:rPr sz="2400" b="1" spc="5" dirty="0">
                <a:solidFill>
                  <a:srgbClr val="FF0000"/>
                </a:solidFill>
                <a:latin typeface="Times New Roman"/>
                <a:cs typeface="Times New Roman"/>
              </a:rPr>
              <a:t>l</a:t>
            </a:r>
            <a:r>
              <a:rPr sz="2400" b="1" spc="-10" dirty="0">
                <a:solidFill>
                  <a:srgbClr val="FF0000"/>
                </a:solidFill>
                <a:latin typeface="Times New Roman"/>
                <a:cs typeface="Times New Roman"/>
              </a:rPr>
              <a:t>e</a:t>
            </a:r>
            <a:r>
              <a:rPr sz="2400" b="1" dirty="0">
                <a:solidFill>
                  <a:srgbClr val="FF0000"/>
                </a:solidFill>
                <a:latin typeface="Times New Roman"/>
                <a:cs typeface="Times New Roman"/>
              </a:rPr>
              <a:t>r</a:t>
            </a:r>
            <a:endParaRPr sz="2400" dirty="0">
              <a:latin typeface="Times New Roman"/>
              <a:cs typeface="Times New Roman"/>
            </a:endParaRPr>
          </a:p>
        </p:txBody>
      </p:sp>
      <p:sp>
        <p:nvSpPr>
          <p:cNvPr id="5" name="object 5"/>
          <p:cNvSpPr/>
          <p:nvPr/>
        </p:nvSpPr>
        <p:spPr>
          <a:xfrm>
            <a:off x="3723385" y="2367914"/>
            <a:ext cx="2004314" cy="71615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33400" y="2895600"/>
            <a:ext cx="2181987" cy="304800"/>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85800" y="2895600"/>
            <a:ext cx="1812290" cy="299720"/>
          </a:xfrm>
          <a:prstGeom prst="rect">
            <a:avLst/>
          </a:prstGeom>
        </p:spPr>
        <p:txBody>
          <a:bodyPr vert="horz" wrap="square" lIns="0" tIns="12700" rIns="0" bIns="0" rtlCol="0">
            <a:spAutoFit/>
          </a:bodyPr>
          <a:lstStyle/>
          <a:p>
            <a:pPr marL="12700" algn="ctr">
              <a:lnSpc>
                <a:spcPct val="100000"/>
              </a:lnSpc>
              <a:spcBef>
                <a:spcPts val="100"/>
              </a:spcBef>
            </a:pPr>
            <a:r>
              <a:rPr sz="1800" b="1" dirty="0" err="1" smtClean="0">
                <a:solidFill>
                  <a:srgbClr val="006FC0"/>
                </a:solidFill>
                <a:latin typeface="Times New Roman"/>
                <a:cs typeface="Times New Roman"/>
              </a:rPr>
              <a:t>Gelir</a:t>
            </a:r>
            <a:r>
              <a:rPr sz="1800" b="1" spc="-160" dirty="0" smtClean="0">
                <a:solidFill>
                  <a:srgbClr val="006FC0"/>
                </a:solidFill>
                <a:latin typeface="Times New Roman"/>
                <a:cs typeface="Times New Roman"/>
              </a:rPr>
              <a:t> </a:t>
            </a:r>
            <a:r>
              <a:rPr sz="1800" b="1" spc="-25" dirty="0">
                <a:solidFill>
                  <a:srgbClr val="006FC0"/>
                </a:solidFill>
                <a:latin typeface="Times New Roman"/>
                <a:cs typeface="Times New Roman"/>
              </a:rPr>
              <a:t>Vergisi</a:t>
            </a:r>
            <a:endParaRPr sz="1800" dirty="0">
              <a:latin typeface="Times New Roman"/>
              <a:cs typeface="Times New Roman"/>
            </a:endParaRPr>
          </a:p>
        </p:txBody>
      </p:sp>
      <p:sp>
        <p:nvSpPr>
          <p:cNvPr id="8" name="object 8"/>
          <p:cNvSpPr/>
          <p:nvPr/>
        </p:nvSpPr>
        <p:spPr>
          <a:xfrm>
            <a:off x="6858000" y="2895600"/>
            <a:ext cx="2006600" cy="381001"/>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7010400" y="2895600"/>
            <a:ext cx="1627505" cy="300355"/>
          </a:xfrm>
          <a:prstGeom prst="rect">
            <a:avLst/>
          </a:prstGeom>
        </p:spPr>
        <p:txBody>
          <a:bodyPr vert="horz" wrap="square" lIns="0" tIns="12700" rIns="0" bIns="0" rtlCol="0">
            <a:spAutoFit/>
          </a:bodyPr>
          <a:lstStyle/>
          <a:p>
            <a:pPr marL="12700">
              <a:lnSpc>
                <a:spcPct val="100000"/>
              </a:lnSpc>
              <a:spcBef>
                <a:spcPts val="100"/>
              </a:spcBef>
            </a:pPr>
            <a:r>
              <a:rPr b="1" dirty="0" err="1" smtClean="0">
                <a:solidFill>
                  <a:srgbClr val="006FC0"/>
                </a:solidFill>
                <a:latin typeface="Times New Roman"/>
                <a:cs typeface="Times New Roman"/>
              </a:rPr>
              <a:t>Damga</a:t>
            </a:r>
            <a:r>
              <a:rPr sz="1800" b="1" spc="-114" dirty="0" smtClean="0">
                <a:solidFill>
                  <a:srgbClr val="006FC0"/>
                </a:solidFill>
                <a:latin typeface="Times New Roman"/>
                <a:cs typeface="Times New Roman"/>
              </a:rPr>
              <a:t> </a:t>
            </a:r>
            <a:r>
              <a:rPr sz="1800" b="1" spc="-25" dirty="0">
                <a:solidFill>
                  <a:srgbClr val="006FC0"/>
                </a:solidFill>
                <a:latin typeface="Times New Roman"/>
                <a:cs typeface="Times New Roman"/>
              </a:rPr>
              <a:t>Vergisi</a:t>
            </a:r>
            <a:endParaRPr sz="1800" dirty="0">
              <a:latin typeface="Times New Roman"/>
              <a:cs typeface="Times New Roman"/>
            </a:endParaRPr>
          </a:p>
        </p:txBody>
      </p:sp>
      <p:sp>
        <p:nvSpPr>
          <p:cNvPr id="10" name="object 10"/>
          <p:cNvSpPr/>
          <p:nvPr/>
        </p:nvSpPr>
        <p:spPr>
          <a:xfrm>
            <a:off x="3278251" y="1447800"/>
            <a:ext cx="2895600" cy="838200"/>
          </a:xfrm>
          <a:custGeom>
            <a:avLst/>
            <a:gdLst/>
            <a:ahLst/>
            <a:cxnLst/>
            <a:rect l="l" t="t" r="r" b="b"/>
            <a:pathLst>
              <a:path w="2895600" h="838200">
                <a:moveTo>
                  <a:pt x="2895600" y="419100"/>
                </a:moveTo>
                <a:lnTo>
                  <a:pt x="0" y="419100"/>
                </a:lnTo>
                <a:lnTo>
                  <a:pt x="1447800" y="838200"/>
                </a:lnTo>
                <a:lnTo>
                  <a:pt x="2895600" y="419100"/>
                </a:lnTo>
                <a:close/>
              </a:path>
              <a:path w="2895600" h="838200">
                <a:moveTo>
                  <a:pt x="2171700" y="0"/>
                </a:moveTo>
                <a:lnTo>
                  <a:pt x="723900" y="0"/>
                </a:lnTo>
                <a:lnTo>
                  <a:pt x="723900" y="419100"/>
                </a:lnTo>
                <a:lnTo>
                  <a:pt x="2171700" y="419100"/>
                </a:lnTo>
                <a:lnTo>
                  <a:pt x="21717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1" name="object 11"/>
          <p:cNvSpPr/>
          <p:nvPr/>
        </p:nvSpPr>
        <p:spPr>
          <a:xfrm>
            <a:off x="3278251" y="1447800"/>
            <a:ext cx="2895600" cy="838200"/>
          </a:xfrm>
          <a:custGeom>
            <a:avLst/>
            <a:gdLst/>
            <a:ahLst/>
            <a:cxnLst/>
            <a:rect l="l" t="t" r="r" b="b"/>
            <a:pathLst>
              <a:path w="2895600" h="838200">
                <a:moveTo>
                  <a:pt x="2171700" y="0"/>
                </a:moveTo>
                <a:lnTo>
                  <a:pt x="2171700" y="419100"/>
                </a:lnTo>
                <a:lnTo>
                  <a:pt x="2895600" y="419100"/>
                </a:lnTo>
                <a:lnTo>
                  <a:pt x="1447800" y="838200"/>
                </a:lnTo>
                <a:lnTo>
                  <a:pt x="0" y="419100"/>
                </a:lnTo>
                <a:lnTo>
                  <a:pt x="723900" y="419100"/>
                </a:lnTo>
                <a:lnTo>
                  <a:pt x="723900" y="0"/>
                </a:lnTo>
                <a:lnTo>
                  <a:pt x="2171700" y="0"/>
                </a:lnTo>
                <a:close/>
              </a:path>
            </a:pathLst>
          </a:custGeom>
          <a:ln w="25400">
            <a:solidFill>
              <a:srgbClr val="946E00"/>
            </a:solidFill>
          </a:ln>
        </p:spPr>
        <p:txBody>
          <a:bodyPr wrap="square" lIns="0" tIns="0" rIns="0" bIns="0" rtlCol="0"/>
          <a:lstStyle/>
          <a:p>
            <a:endParaRPr/>
          </a:p>
        </p:txBody>
      </p:sp>
      <p:sp>
        <p:nvSpPr>
          <p:cNvPr id="12" name="object 12"/>
          <p:cNvSpPr/>
          <p:nvPr/>
        </p:nvSpPr>
        <p:spPr>
          <a:xfrm>
            <a:off x="3542665" y="3128391"/>
            <a:ext cx="2172335" cy="1062990"/>
          </a:xfrm>
          <a:custGeom>
            <a:avLst/>
            <a:gdLst/>
            <a:ahLst/>
            <a:cxnLst/>
            <a:rect l="l" t="t" r="r" b="b"/>
            <a:pathLst>
              <a:path w="2172335" h="1062989">
                <a:moveTo>
                  <a:pt x="2172335" y="531241"/>
                </a:moveTo>
                <a:lnTo>
                  <a:pt x="0" y="531241"/>
                </a:lnTo>
                <a:lnTo>
                  <a:pt x="1086104" y="1062609"/>
                </a:lnTo>
                <a:lnTo>
                  <a:pt x="2172335" y="531241"/>
                </a:lnTo>
                <a:close/>
              </a:path>
              <a:path w="2172335" h="1062989">
                <a:moveTo>
                  <a:pt x="1629156" y="0"/>
                </a:moveTo>
                <a:lnTo>
                  <a:pt x="543051" y="0"/>
                </a:lnTo>
                <a:lnTo>
                  <a:pt x="543051" y="531241"/>
                </a:lnTo>
                <a:lnTo>
                  <a:pt x="1629156" y="531241"/>
                </a:lnTo>
                <a:lnTo>
                  <a:pt x="1629156" y="0"/>
                </a:lnTo>
                <a:close/>
              </a:path>
            </a:pathLst>
          </a:custGeom>
          <a:solidFill>
            <a:srgbClr val="CCFFCC"/>
          </a:solidFill>
        </p:spPr>
        <p:txBody>
          <a:bodyPr wrap="square" lIns="0" tIns="0" rIns="0" bIns="0" rtlCol="0"/>
          <a:lstStyle/>
          <a:p>
            <a:endParaRPr/>
          </a:p>
        </p:txBody>
      </p:sp>
      <p:sp>
        <p:nvSpPr>
          <p:cNvPr id="13" name="object 13"/>
          <p:cNvSpPr/>
          <p:nvPr/>
        </p:nvSpPr>
        <p:spPr>
          <a:xfrm>
            <a:off x="3542665" y="3128391"/>
            <a:ext cx="2172335" cy="1062990"/>
          </a:xfrm>
          <a:custGeom>
            <a:avLst/>
            <a:gdLst/>
            <a:ahLst/>
            <a:cxnLst/>
            <a:rect l="l" t="t" r="r" b="b"/>
            <a:pathLst>
              <a:path w="2172335" h="1062989">
                <a:moveTo>
                  <a:pt x="1629156" y="0"/>
                </a:moveTo>
                <a:lnTo>
                  <a:pt x="1629156" y="531241"/>
                </a:lnTo>
                <a:lnTo>
                  <a:pt x="2172335" y="531241"/>
                </a:lnTo>
                <a:lnTo>
                  <a:pt x="1086104" y="1062609"/>
                </a:lnTo>
                <a:lnTo>
                  <a:pt x="0" y="531241"/>
                </a:lnTo>
                <a:lnTo>
                  <a:pt x="543051" y="531241"/>
                </a:lnTo>
                <a:lnTo>
                  <a:pt x="543051" y="0"/>
                </a:lnTo>
                <a:lnTo>
                  <a:pt x="1629156" y="0"/>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4" name="object 14"/>
          <p:cNvSpPr txBox="1"/>
          <p:nvPr/>
        </p:nvSpPr>
        <p:spPr>
          <a:xfrm>
            <a:off x="3836923" y="2432050"/>
            <a:ext cx="1778635" cy="1512570"/>
          </a:xfrm>
          <a:prstGeom prst="rect">
            <a:avLst/>
          </a:prstGeom>
        </p:spPr>
        <p:txBody>
          <a:bodyPr vert="horz" wrap="square" lIns="0" tIns="12700" rIns="0" bIns="0" rtlCol="0">
            <a:spAutoFit/>
          </a:bodyPr>
          <a:lstStyle/>
          <a:p>
            <a:pPr marL="608330" marR="5080" indent="-596265">
              <a:lnSpc>
                <a:spcPct val="100000"/>
              </a:lnSpc>
              <a:spcBef>
                <a:spcPts val="100"/>
              </a:spcBef>
            </a:pPr>
            <a:r>
              <a:rPr sz="1800" b="1" spc="-5" dirty="0" err="1" smtClean="0">
                <a:solidFill>
                  <a:srgbClr val="006FC0"/>
                </a:solidFill>
                <a:latin typeface="Times New Roman"/>
                <a:cs typeface="Times New Roman"/>
              </a:rPr>
              <a:t>Sosyal</a:t>
            </a:r>
            <a:r>
              <a:rPr sz="1800" b="1" spc="-90" dirty="0" smtClean="0">
                <a:solidFill>
                  <a:srgbClr val="006FC0"/>
                </a:solidFill>
                <a:latin typeface="Times New Roman"/>
                <a:cs typeface="Times New Roman"/>
              </a:rPr>
              <a:t> </a:t>
            </a:r>
            <a:r>
              <a:rPr sz="1800" b="1" dirty="0">
                <a:solidFill>
                  <a:srgbClr val="006FC0"/>
                </a:solidFill>
                <a:latin typeface="Times New Roman"/>
                <a:cs typeface="Times New Roman"/>
              </a:rPr>
              <a:t>Güvenlik  Primi</a:t>
            </a:r>
            <a:endParaRPr sz="1800" dirty="0">
              <a:latin typeface="Times New Roman"/>
              <a:cs typeface="Times New Roman"/>
            </a:endParaRPr>
          </a:p>
          <a:p>
            <a:pPr marL="359410" marR="545465" indent="-1270" algn="ctr">
              <a:lnSpc>
                <a:spcPct val="100000"/>
              </a:lnSpc>
              <a:spcBef>
                <a:spcPts val="905"/>
              </a:spcBef>
            </a:pPr>
            <a:r>
              <a:rPr sz="1800" dirty="0">
                <a:solidFill>
                  <a:srgbClr val="FF0000"/>
                </a:solidFill>
                <a:latin typeface="Times New Roman"/>
                <a:cs typeface="Times New Roman"/>
              </a:rPr>
              <a:t>Sosyal  </a:t>
            </a:r>
            <a:r>
              <a:rPr sz="1800" spc="-35" dirty="0">
                <a:solidFill>
                  <a:srgbClr val="FF0000"/>
                </a:solidFill>
                <a:latin typeface="Times New Roman"/>
                <a:cs typeface="Times New Roman"/>
              </a:rPr>
              <a:t>Güv.  </a:t>
            </a:r>
            <a:r>
              <a:rPr sz="1800" dirty="0">
                <a:solidFill>
                  <a:srgbClr val="FF0000"/>
                </a:solidFill>
                <a:latin typeface="Times New Roman"/>
                <a:cs typeface="Times New Roman"/>
              </a:rPr>
              <a:t>a</a:t>
            </a:r>
            <a:r>
              <a:rPr sz="1800" spc="5" dirty="0">
                <a:solidFill>
                  <a:srgbClr val="FF0000"/>
                </a:solidFill>
                <a:latin typeface="Times New Roman"/>
                <a:cs typeface="Times New Roman"/>
              </a:rPr>
              <a:t>ç</a:t>
            </a:r>
            <a:r>
              <a:rPr sz="1800" dirty="0">
                <a:solidFill>
                  <a:srgbClr val="FF0000"/>
                </a:solidFill>
                <a:latin typeface="Times New Roman"/>
                <a:cs typeface="Times New Roman"/>
              </a:rPr>
              <a:t>ısınd</a:t>
            </a:r>
            <a:r>
              <a:rPr sz="1800" spc="5" dirty="0">
                <a:solidFill>
                  <a:srgbClr val="FF0000"/>
                </a:solidFill>
                <a:latin typeface="Times New Roman"/>
                <a:cs typeface="Times New Roman"/>
              </a:rPr>
              <a:t>a</a:t>
            </a:r>
            <a:r>
              <a:rPr sz="1800" dirty="0">
                <a:solidFill>
                  <a:srgbClr val="FF0000"/>
                </a:solidFill>
                <a:latin typeface="Times New Roman"/>
                <a:cs typeface="Times New Roman"/>
              </a:rPr>
              <a:t>n</a:t>
            </a:r>
            <a:endParaRPr sz="1800" dirty="0">
              <a:latin typeface="Times New Roman"/>
              <a:cs typeface="Times New Roman"/>
            </a:endParaRPr>
          </a:p>
        </p:txBody>
      </p:sp>
      <p:sp>
        <p:nvSpPr>
          <p:cNvPr id="15" name="object 15"/>
          <p:cNvSpPr/>
          <p:nvPr/>
        </p:nvSpPr>
        <p:spPr>
          <a:xfrm>
            <a:off x="2593085" y="4070477"/>
            <a:ext cx="2035810" cy="1019175"/>
          </a:xfrm>
          <a:custGeom>
            <a:avLst/>
            <a:gdLst/>
            <a:ahLst/>
            <a:cxnLst/>
            <a:rect l="l" t="t" r="r" b="b"/>
            <a:pathLst>
              <a:path w="2035810" h="1019175">
                <a:moveTo>
                  <a:pt x="1017904" y="0"/>
                </a:moveTo>
                <a:lnTo>
                  <a:pt x="955891" y="929"/>
                </a:lnTo>
                <a:lnTo>
                  <a:pt x="894861" y="3683"/>
                </a:lnTo>
                <a:lnTo>
                  <a:pt x="834920" y="8208"/>
                </a:lnTo>
                <a:lnTo>
                  <a:pt x="776176" y="14450"/>
                </a:lnTo>
                <a:lnTo>
                  <a:pt x="718734" y="22356"/>
                </a:lnTo>
                <a:lnTo>
                  <a:pt x="662702" y="31873"/>
                </a:lnTo>
                <a:lnTo>
                  <a:pt x="608185" y="42948"/>
                </a:lnTo>
                <a:lnTo>
                  <a:pt x="555290" y="55527"/>
                </a:lnTo>
                <a:lnTo>
                  <a:pt x="504124" y="69558"/>
                </a:lnTo>
                <a:lnTo>
                  <a:pt x="454792" y="84986"/>
                </a:lnTo>
                <a:lnTo>
                  <a:pt x="407401" y="101759"/>
                </a:lnTo>
                <a:lnTo>
                  <a:pt x="362058" y="119823"/>
                </a:lnTo>
                <a:lnTo>
                  <a:pt x="318870" y="139126"/>
                </a:lnTo>
                <a:lnTo>
                  <a:pt x="277941" y="159613"/>
                </a:lnTo>
                <a:lnTo>
                  <a:pt x="239380" y="181231"/>
                </a:lnTo>
                <a:lnTo>
                  <a:pt x="203292" y="203928"/>
                </a:lnTo>
                <a:lnTo>
                  <a:pt x="169783" y="227650"/>
                </a:lnTo>
                <a:lnTo>
                  <a:pt x="138961" y="252344"/>
                </a:lnTo>
                <a:lnTo>
                  <a:pt x="85801" y="304433"/>
                </a:lnTo>
                <a:lnTo>
                  <a:pt x="44663" y="359770"/>
                </a:lnTo>
                <a:lnTo>
                  <a:pt x="16397" y="417928"/>
                </a:lnTo>
                <a:lnTo>
                  <a:pt x="1857" y="478482"/>
                </a:lnTo>
                <a:lnTo>
                  <a:pt x="0" y="509524"/>
                </a:lnTo>
                <a:lnTo>
                  <a:pt x="1857" y="540565"/>
                </a:lnTo>
                <a:lnTo>
                  <a:pt x="16397" y="601119"/>
                </a:lnTo>
                <a:lnTo>
                  <a:pt x="44663" y="659277"/>
                </a:lnTo>
                <a:lnTo>
                  <a:pt x="85801" y="714614"/>
                </a:lnTo>
                <a:lnTo>
                  <a:pt x="138961" y="766703"/>
                </a:lnTo>
                <a:lnTo>
                  <a:pt x="169783" y="791397"/>
                </a:lnTo>
                <a:lnTo>
                  <a:pt x="203292" y="815119"/>
                </a:lnTo>
                <a:lnTo>
                  <a:pt x="239380" y="837816"/>
                </a:lnTo>
                <a:lnTo>
                  <a:pt x="277941" y="859434"/>
                </a:lnTo>
                <a:lnTo>
                  <a:pt x="318870" y="879921"/>
                </a:lnTo>
                <a:lnTo>
                  <a:pt x="362058" y="899224"/>
                </a:lnTo>
                <a:lnTo>
                  <a:pt x="407401" y="917288"/>
                </a:lnTo>
                <a:lnTo>
                  <a:pt x="454792" y="934061"/>
                </a:lnTo>
                <a:lnTo>
                  <a:pt x="504124" y="949489"/>
                </a:lnTo>
                <a:lnTo>
                  <a:pt x="555290" y="963520"/>
                </a:lnTo>
                <a:lnTo>
                  <a:pt x="608185" y="976099"/>
                </a:lnTo>
                <a:lnTo>
                  <a:pt x="662702" y="987174"/>
                </a:lnTo>
                <a:lnTo>
                  <a:pt x="718734" y="996691"/>
                </a:lnTo>
                <a:lnTo>
                  <a:pt x="776176" y="1004597"/>
                </a:lnTo>
                <a:lnTo>
                  <a:pt x="834920" y="1010839"/>
                </a:lnTo>
                <a:lnTo>
                  <a:pt x="894861" y="1015364"/>
                </a:lnTo>
                <a:lnTo>
                  <a:pt x="955891" y="1018118"/>
                </a:lnTo>
                <a:lnTo>
                  <a:pt x="1017904" y="1019048"/>
                </a:lnTo>
                <a:lnTo>
                  <a:pt x="1079905" y="1018118"/>
                </a:lnTo>
                <a:lnTo>
                  <a:pt x="1140922" y="1015364"/>
                </a:lnTo>
                <a:lnTo>
                  <a:pt x="1200851" y="1010839"/>
                </a:lnTo>
                <a:lnTo>
                  <a:pt x="1259585" y="1004597"/>
                </a:lnTo>
                <a:lnTo>
                  <a:pt x="1317016" y="996691"/>
                </a:lnTo>
                <a:lnTo>
                  <a:pt x="1373040" y="987174"/>
                </a:lnTo>
                <a:lnTo>
                  <a:pt x="1427548" y="976099"/>
                </a:lnTo>
                <a:lnTo>
                  <a:pt x="1480436" y="963520"/>
                </a:lnTo>
                <a:lnTo>
                  <a:pt x="1531596" y="949489"/>
                </a:lnTo>
                <a:lnTo>
                  <a:pt x="1580922" y="934061"/>
                </a:lnTo>
                <a:lnTo>
                  <a:pt x="1628307" y="917288"/>
                </a:lnTo>
                <a:lnTo>
                  <a:pt x="1673645" y="899224"/>
                </a:lnTo>
                <a:lnTo>
                  <a:pt x="1716830" y="879921"/>
                </a:lnTo>
                <a:lnTo>
                  <a:pt x="1757755" y="859434"/>
                </a:lnTo>
                <a:lnTo>
                  <a:pt x="1796313" y="837816"/>
                </a:lnTo>
                <a:lnTo>
                  <a:pt x="1832399" y="815119"/>
                </a:lnTo>
                <a:lnTo>
                  <a:pt x="1865905" y="791397"/>
                </a:lnTo>
                <a:lnTo>
                  <a:pt x="1896726" y="766703"/>
                </a:lnTo>
                <a:lnTo>
                  <a:pt x="1949883" y="714614"/>
                </a:lnTo>
                <a:lnTo>
                  <a:pt x="1991020" y="659277"/>
                </a:lnTo>
                <a:lnTo>
                  <a:pt x="2019285" y="601119"/>
                </a:lnTo>
                <a:lnTo>
                  <a:pt x="2033825" y="540565"/>
                </a:lnTo>
                <a:lnTo>
                  <a:pt x="2035683" y="509524"/>
                </a:lnTo>
                <a:lnTo>
                  <a:pt x="2033825" y="478482"/>
                </a:lnTo>
                <a:lnTo>
                  <a:pt x="2019285" y="417928"/>
                </a:lnTo>
                <a:lnTo>
                  <a:pt x="1991020" y="359770"/>
                </a:lnTo>
                <a:lnTo>
                  <a:pt x="1949883" y="304433"/>
                </a:lnTo>
                <a:lnTo>
                  <a:pt x="1896726" y="252344"/>
                </a:lnTo>
                <a:lnTo>
                  <a:pt x="1865905" y="227650"/>
                </a:lnTo>
                <a:lnTo>
                  <a:pt x="1832399" y="203928"/>
                </a:lnTo>
                <a:lnTo>
                  <a:pt x="1796313" y="181231"/>
                </a:lnTo>
                <a:lnTo>
                  <a:pt x="1757755" y="159613"/>
                </a:lnTo>
                <a:lnTo>
                  <a:pt x="1716830" y="139126"/>
                </a:lnTo>
                <a:lnTo>
                  <a:pt x="1673645" y="119823"/>
                </a:lnTo>
                <a:lnTo>
                  <a:pt x="1628307" y="101759"/>
                </a:lnTo>
                <a:lnTo>
                  <a:pt x="1580922" y="84986"/>
                </a:lnTo>
                <a:lnTo>
                  <a:pt x="1531596" y="69558"/>
                </a:lnTo>
                <a:lnTo>
                  <a:pt x="1480436" y="55527"/>
                </a:lnTo>
                <a:lnTo>
                  <a:pt x="1427548" y="42948"/>
                </a:lnTo>
                <a:lnTo>
                  <a:pt x="1373040" y="31873"/>
                </a:lnTo>
                <a:lnTo>
                  <a:pt x="1317016" y="22356"/>
                </a:lnTo>
                <a:lnTo>
                  <a:pt x="1259585" y="14450"/>
                </a:lnTo>
                <a:lnTo>
                  <a:pt x="1200851" y="8208"/>
                </a:lnTo>
                <a:lnTo>
                  <a:pt x="1140922" y="3683"/>
                </a:lnTo>
                <a:lnTo>
                  <a:pt x="1079905" y="929"/>
                </a:lnTo>
                <a:lnTo>
                  <a:pt x="1017904" y="0"/>
                </a:lnTo>
                <a:close/>
              </a:path>
            </a:pathLst>
          </a:custGeom>
          <a:solidFill>
            <a:srgbClr val="FFFFFF"/>
          </a:solidFill>
        </p:spPr>
        <p:txBody>
          <a:bodyPr wrap="square" lIns="0" tIns="0" rIns="0" bIns="0" rtlCol="0"/>
          <a:lstStyle/>
          <a:p>
            <a:endParaRPr/>
          </a:p>
        </p:txBody>
      </p:sp>
      <p:sp>
        <p:nvSpPr>
          <p:cNvPr id="16" name="object 16"/>
          <p:cNvSpPr/>
          <p:nvPr/>
        </p:nvSpPr>
        <p:spPr>
          <a:xfrm>
            <a:off x="2667000" y="4191000"/>
            <a:ext cx="1600201" cy="914401"/>
          </a:xfrm>
          <a:prstGeom prst="rect">
            <a:avLst/>
          </a:prstGeom>
          <a:ln>
            <a:solidFill>
              <a:schemeClr val="accent3">
                <a:lumMod val="75000"/>
              </a:schemeClr>
            </a:solidFill>
          </a:ln>
        </p:spPr>
        <p:style>
          <a:lnRef idx="0">
            <a:scrgbClr r="0" g="0" b="0"/>
          </a:lnRef>
          <a:fillRef idx="1001">
            <a:schemeClr val="lt2"/>
          </a:fillRef>
          <a:effectRef idx="0">
            <a:scrgbClr r="0" g="0" b="0"/>
          </a:effectRef>
          <a:fontRef idx="major"/>
        </p:style>
        <p:txBody>
          <a:bodyPr wrap="square" lIns="0" tIns="0" rIns="0" bIns="0" rtlCol="0"/>
          <a:lstStyle/>
          <a:p>
            <a:endParaRPr/>
          </a:p>
        </p:txBody>
      </p:sp>
      <p:sp>
        <p:nvSpPr>
          <p:cNvPr id="17" name="object 17"/>
          <p:cNvSpPr txBox="1"/>
          <p:nvPr/>
        </p:nvSpPr>
        <p:spPr>
          <a:xfrm>
            <a:off x="2819400" y="4191000"/>
            <a:ext cx="1259840" cy="940435"/>
          </a:xfrm>
          <a:prstGeom prst="rect">
            <a:avLst/>
          </a:prstGeom>
        </p:spPr>
        <p:txBody>
          <a:bodyPr vert="horz" wrap="square" lIns="0" tIns="12700" rIns="0" bIns="0" rtlCol="0">
            <a:spAutoFit/>
          </a:bodyPr>
          <a:lstStyle/>
          <a:p>
            <a:pPr marL="12700" marR="5080" indent="-1270" algn="ctr">
              <a:lnSpc>
                <a:spcPct val="100000"/>
              </a:lnSpc>
              <a:spcBef>
                <a:spcPts val="100"/>
              </a:spcBef>
            </a:pPr>
            <a:r>
              <a:rPr sz="2000" dirty="0">
                <a:solidFill>
                  <a:srgbClr val="006FC0"/>
                </a:solidFill>
                <a:latin typeface="Times New Roman"/>
                <a:cs typeface="Times New Roman"/>
              </a:rPr>
              <a:t>5434 </a:t>
            </a:r>
            <a:r>
              <a:rPr sz="2000" spc="-5" dirty="0">
                <a:solidFill>
                  <a:srgbClr val="006FC0"/>
                </a:solidFill>
                <a:latin typeface="Times New Roman"/>
                <a:cs typeface="Times New Roman"/>
              </a:rPr>
              <a:t>sayılı  </a:t>
            </a:r>
            <a:r>
              <a:rPr sz="2000" dirty="0">
                <a:solidFill>
                  <a:srgbClr val="006FC0"/>
                </a:solidFill>
                <a:latin typeface="Times New Roman"/>
                <a:cs typeface="Times New Roman"/>
              </a:rPr>
              <a:t>Kanuna</a:t>
            </a:r>
            <a:r>
              <a:rPr sz="2000" spc="-95" dirty="0">
                <a:solidFill>
                  <a:srgbClr val="006FC0"/>
                </a:solidFill>
                <a:latin typeface="Times New Roman"/>
                <a:cs typeface="Times New Roman"/>
              </a:rPr>
              <a:t> </a:t>
            </a:r>
            <a:r>
              <a:rPr sz="2000" spc="-5" dirty="0">
                <a:solidFill>
                  <a:srgbClr val="006FC0"/>
                </a:solidFill>
                <a:latin typeface="Times New Roman"/>
                <a:cs typeface="Times New Roman"/>
              </a:rPr>
              <a:t>tabi  </a:t>
            </a:r>
            <a:r>
              <a:rPr sz="2000" dirty="0">
                <a:solidFill>
                  <a:srgbClr val="006FC0"/>
                </a:solidFill>
                <a:latin typeface="Times New Roman"/>
                <a:cs typeface="Times New Roman"/>
              </a:rPr>
              <a:t>olanlar</a:t>
            </a:r>
            <a:endParaRPr sz="2000" dirty="0">
              <a:latin typeface="Times New Roman"/>
              <a:cs typeface="Times New Roman"/>
            </a:endParaRPr>
          </a:p>
        </p:txBody>
      </p:sp>
      <p:sp>
        <p:nvSpPr>
          <p:cNvPr id="18" name="object 18"/>
          <p:cNvSpPr/>
          <p:nvPr/>
        </p:nvSpPr>
        <p:spPr>
          <a:xfrm>
            <a:off x="4712970" y="4070477"/>
            <a:ext cx="2068830" cy="1019175"/>
          </a:xfrm>
          <a:custGeom>
            <a:avLst/>
            <a:gdLst/>
            <a:ahLst/>
            <a:cxnLst/>
            <a:rect l="l" t="t" r="r" b="b"/>
            <a:pathLst>
              <a:path w="2068829" h="1019175">
                <a:moveTo>
                  <a:pt x="1034414" y="0"/>
                </a:moveTo>
                <a:lnTo>
                  <a:pt x="971406" y="929"/>
                </a:lnTo>
                <a:lnTo>
                  <a:pt x="909394" y="3683"/>
                </a:lnTo>
                <a:lnTo>
                  <a:pt x="848489" y="8208"/>
                </a:lnTo>
                <a:lnTo>
                  <a:pt x="788798" y="14450"/>
                </a:lnTo>
                <a:lnTo>
                  <a:pt x="730430" y="22356"/>
                </a:lnTo>
                <a:lnTo>
                  <a:pt x="673492" y="31873"/>
                </a:lnTo>
                <a:lnTo>
                  <a:pt x="618093" y="42948"/>
                </a:lnTo>
                <a:lnTo>
                  <a:pt x="564342" y="55527"/>
                </a:lnTo>
                <a:lnTo>
                  <a:pt x="512346" y="69558"/>
                </a:lnTo>
                <a:lnTo>
                  <a:pt x="462213" y="84986"/>
                </a:lnTo>
                <a:lnTo>
                  <a:pt x="414053" y="101759"/>
                </a:lnTo>
                <a:lnTo>
                  <a:pt x="367973" y="119823"/>
                </a:lnTo>
                <a:lnTo>
                  <a:pt x="324081" y="139126"/>
                </a:lnTo>
                <a:lnTo>
                  <a:pt x="282486" y="159613"/>
                </a:lnTo>
                <a:lnTo>
                  <a:pt x="243296" y="181231"/>
                </a:lnTo>
                <a:lnTo>
                  <a:pt x="206619" y="203928"/>
                </a:lnTo>
                <a:lnTo>
                  <a:pt x="172563" y="227650"/>
                </a:lnTo>
                <a:lnTo>
                  <a:pt x="141238" y="252344"/>
                </a:lnTo>
                <a:lnTo>
                  <a:pt x="112750" y="277956"/>
                </a:lnTo>
                <a:lnTo>
                  <a:pt x="64720" y="331722"/>
                </a:lnTo>
                <a:lnTo>
                  <a:pt x="29342" y="388523"/>
                </a:lnTo>
                <a:lnTo>
                  <a:pt x="7479" y="447932"/>
                </a:lnTo>
                <a:lnTo>
                  <a:pt x="0" y="509524"/>
                </a:lnTo>
                <a:lnTo>
                  <a:pt x="1888" y="540565"/>
                </a:lnTo>
                <a:lnTo>
                  <a:pt x="16667" y="601119"/>
                </a:lnTo>
                <a:lnTo>
                  <a:pt x="45396" y="659277"/>
                </a:lnTo>
                <a:lnTo>
                  <a:pt x="87208" y="714614"/>
                </a:lnTo>
                <a:lnTo>
                  <a:pt x="141238" y="766703"/>
                </a:lnTo>
                <a:lnTo>
                  <a:pt x="172563" y="791397"/>
                </a:lnTo>
                <a:lnTo>
                  <a:pt x="206619" y="815119"/>
                </a:lnTo>
                <a:lnTo>
                  <a:pt x="243296" y="837816"/>
                </a:lnTo>
                <a:lnTo>
                  <a:pt x="282486" y="859434"/>
                </a:lnTo>
                <a:lnTo>
                  <a:pt x="324081" y="879921"/>
                </a:lnTo>
                <a:lnTo>
                  <a:pt x="367973" y="899224"/>
                </a:lnTo>
                <a:lnTo>
                  <a:pt x="414053" y="917288"/>
                </a:lnTo>
                <a:lnTo>
                  <a:pt x="462213" y="934061"/>
                </a:lnTo>
                <a:lnTo>
                  <a:pt x="512346" y="949489"/>
                </a:lnTo>
                <a:lnTo>
                  <a:pt x="564342" y="963520"/>
                </a:lnTo>
                <a:lnTo>
                  <a:pt x="618093" y="976099"/>
                </a:lnTo>
                <a:lnTo>
                  <a:pt x="673492" y="987174"/>
                </a:lnTo>
                <a:lnTo>
                  <a:pt x="730430" y="996691"/>
                </a:lnTo>
                <a:lnTo>
                  <a:pt x="788798" y="1004597"/>
                </a:lnTo>
                <a:lnTo>
                  <a:pt x="848489" y="1010839"/>
                </a:lnTo>
                <a:lnTo>
                  <a:pt x="909394" y="1015364"/>
                </a:lnTo>
                <a:lnTo>
                  <a:pt x="971406" y="1018118"/>
                </a:lnTo>
                <a:lnTo>
                  <a:pt x="1034414" y="1019048"/>
                </a:lnTo>
                <a:lnTo>
                  <a:pt x="1097423" y="1018118"/>
                </a:lnTo>
                <a:lnTo>
                  <a:pt x="1159435" y="1015364"/>
                </a:lnTo>
                <a:lnTo>
                  <a:pt x="1220340" y="1010839"/>
                </a:lnTo>
                <a:lnTo>
                  <a:pt x="1280031" y="1004597"/>
                </a:lnTo>
                <a:lnTo>
                  <a:pt x="1338399" y="996691"/>
                </a:lnTo>
                <a:lnTo>
                  <a:pt x="1395337" y="987174"/>
                </a:lnTo>
                <a:lnTo>
                  <a:pt x="1450736" y="976099"/>
                </a:lnTo>
                <a:lnTo>
                  <a:pt x="1504487" y="963520"/>
                </a:lnTo>
                <a:lnTo>
                  <a:pt x="1556483" y="949489"/>
                </a:lnTo>
                <a:lnTo>
                  <a:pt x="1606616" y="934061"/>
                </a:lnTo>
                <a:lnTo>
                  <a:pt x="1654776" y="917288"/>
                </a:lnTo>
                <a:lnTo>
                  <a:pt x="1700856" y="899224"/>
                </a:lnTo>
                <a:lnTo>
                  <a:pt x="1744748" y="879921"/>
                </a:lnTo>
                <a:lnTo>
                  <a:pt x="1786343" y="859434"/>
                </a:lnTo>
                <a:lnTo>
                  <a:pt x="1825533" y="837816"/>
                </a:lnTo>
                <a:lnTo>
                  <a:pt x="1862210" y="815119"/>
                </a:lnTo>
                <a:lnTo>
                  <a:pt x="1896266" y="791397"/>
                </a:lnTo>
                <a:lnTo>
                  <a:pt x="1927591" y="766703"/>
                </a:lnTo>
                <a:lnTo>
                  <a:pt x="1956079" y="741091"/>
                </a:lnTo>
                <a:lnTo>
                  <a:pt x="2004109" y="687325"/>
                </a:lnTo>
                <a:lnTo>
                  <a:pt x="2039487" y="630524"/>
                </a:lnTo>
                <a:lnTo>
                  <a:pt x="2061350" y="571115"/>
                </a:lnTo>
                <a:lnTo>
                  <a:pt x="2068829" y="509524"/>
                </a:lnTo>
                <a:lnTo>
                  <a:pt x="2066941" y="478482"/>
                </a:lnTo>
                <a:lnTo>
                  <a:pt x="2052162" y="417928"/>
                </a:lnTo>
                <a:lnTo>
                  <a:pt x="2023433" y="359770"/>
                </a:lnTo>
                <a:lnTo>
                  <a:pt x="1981621" y="304433"/>
                </a:lnTo>
                <a:lnTo>
                  <a:pt x="1927591" y="252344"/>
                </a:lnTo>
                <a:lnTo>
                  <a:pt x="1896266" y="227650"/>
                </a:lnTo>
                <a:lnTo>
                  <a:pt x="1862210" y="203928"/>
                </a:lnTo>
                <a:lnTo>
                  <a:pt x="1825533" y="181231"/>
                </a:lnTo>
                <a:lnTo>
                  <a:pt x="1786343" y="159613"/>
                </a:lnTo>
                <a:lnTo>
                  <a:pt x="1744748" y="139126"/>
                </a:lnTo>
                <a:lnTo>
                  <a:pt x="1700856" y="119823"/>
                </a:lnTo>
                <a:lnTo>
                  <a:pt x="1654776" y="101759"/>
                </a:lnTo>
                <a:lnTo>
                  <a:pt x="1606616" y="84986"/>
                </a:lnTo>
                <a:lnTo>
                  <a:pt x="1556483" y="69558"/>
                </a:lnTo>
                <a:lnTo>
                  <a:pt x="1504487" y="55527"/>
                </a:lnTo>
                <a:lnTo>
                  <a:pt x="1450736" y="42948"/>
                </a:lnTo>
                <a:lnTo>
                  <a:pt x="1395337" y="31873"/>
                </a:lnTo>
                <a:lnTo>
                  <a:pt x="1338399" y="22356"/>
                </a:lnTo>
                <a:lnTo>
                  <a:pt x="1280031" y="14450"/>
                </a:lnTo>
                <a:lnTo>
                  <a:pt x="1220340" y="8208"/>
                </a:lnTo>
                <a:lnTo>
                  <a:pt x="1159435" y="3683"/>
                </a:lnTo>
                <a:lnTo>
                  <a:pt x="1097423" y="929"/>
                </a:lnTo>
                <a:lnTo>
                  <a:pt x="1034414" y="0"/>
                </a:lnTo>
                <a:close/>
              </a:path>
            </a:pathLst>
          </a:custGeom>
          <a:solidFill>
            <a:srgbClr val="FFFFFF"/>
          </a:solidFill>
        </p:spPr>
        <p:txBody>
          <a:bodyPr wrap="square" lIns="0" tIns="0" rIns="0" bIns="0" rtlCol="0"/>
          <a:lstStyle/>
          <a:p>
            <a:endParaRPr/>
          </a:p>
        </p:txBody>
      </p:sp>
      <p:sp>
        <p:nvSpPr>
          <p:cNvPr id="19" name="object 19"/>
          <p:cNvSpPr/>
          <p:nvPr/>
        </p:nvSpPr>
        <p:spPr>
          <a:xfrm>
            <a:off x="4953000" y="4191000"/>
            <a:ext cx="1752600" cy="914401"/>
          </a:xfrm>
          <a:prstGeom prst="rect">
            <a:avLst/>
          </a:prstGeom>
          <a:ln w="12700">
            <a:solidFill>
              <a:schemeClr val="accent3">
                <a:lumMod val="75000"/>
              </a:schemeClr>
            </a:solidFill>
          </a:ln>
        </p:spPr>
        <p:style>
          <a:lnRef idx="0">
            <a:scrgbClr r="0" g="0" b="0"/>
          </a:lnRef>
          <a:fillRef idx="1001">
            <a:schemeClr val="lt2"/>
          </a:fillRef>
          <a:effectRef idx="0">
            <a:scrgbClr r="0" g="0" b="0"/>
          </a:effectRef>
          <a:fontRef idx="major"/>
        </p:style>
        <p:txBody>
          <a:bodyPr wrap="square" lIns="0" tIns="0" rIns="0" bIns="0" rtlCol="0"/>
          <a:lstStyle/>
          <a:p>
            <a:endParaRPr/>
          </a:p>
        </p:txBody>
      </p:sp>
      <p:sp>
        <p:nvSpPr>
          <p:cNvPr id="20" name="object 20"/>
          <p:cNvSpPr txBox="1"/>
          <p:nvPr/>
        </p:nvSpPr>
        <p:spPr>
          <a:xfrm>
            <a:off x="5257800" y="4191000"/>
            <a:ext cx="1259840" cy="940435"/>
          </a:xfrm>
          <a:prstGeom prst="rect">
            <a:avLst/>
          </a:prstGeom>
        </p:spPr>
        <p:txBody>
          <a:bodyPr vert="horz" wrap="square" lIns="0" tIns="12700" rIns="0" bIns="0" rtlCol="0">
            <a:spAutoFit/>
          </a:bodyPr>
          <a:lstStyle/>
          <a:p>
            <a:pPr marL="12700" marR="5080" indent="-1270" algn="ctr">
              <a:lnSpc>
                <a:spcPct val="100000"/>
              </a:lnSpc>
              <a:spcBef>
                <a:spcPts val="100"/>
              </a:spcBef>
            </a:pPr>
            <a:r>
              <a:rPr sz="2000" dirty="0">
                <a:solidFill>
                  <a:srgbClr val="006FC0"/>
                </a:solidFill>
                <a:latin typeface="Times New Roman"/>
                <a:cs typeface="Times New Roman"/>
              </a:rPr>
              <a:t>5510 </a:t>
            </a:r>
            <a:r>
              <a:rPr sz="2000" spc="-5" dirty="0">
                <a:solidFill>
                  <a:srgbClr val="006FC0"/>
                </a:solidFill>
                <a:latin typeface="Times New Roman"/>
                <a:cs typeface="Times New Roman"/>
              </a:rPr>
              <a:t>sayılı  </a:t>
            </a:r>
            <a:r>
              <a:rPr sz="2000" dirty="0">
                <a:solidFill>
                  <a:srgbClr val="006FC0"/>
                </a:solidFill>
                <a:latin typeface="Times New Roman"/>
                <a:cs typeface="Times New Roman"/>
              </a:rPr>
              <a:t>Kanuna</a:t>
            </a:r>
            <a:r>
              <a:rPr sz="2000" spc="-95" dirty="0">
                <a:solidFill>
                  <a:srgbClr val="006FC0"/>
                </a:solidFill>
                <a:latin typeface="Times New Roman"/>
                <a:cs typeface="Times New Roman"/>
              </a:rPr>
              <a:t> </a:t>
            </a:r>
            <a:r>
              <a:rPr sz="2000" spc="-5" dirty="0">
                <a:solidFill>
                  <a:srgbClr val="006FC0"/>
                </a:solidFill>
                <a:latin typeface="Times New Roman"/>
                <a:cs typeface="Times New Roman"/>
              </a:rPr>
              <a:t>tabi  </a:t>
            </a:r>
            <a:r>
              <a:rPr sz="2000" dirty="0">
                <a:solidFill>
                  <a:srgbClr val="006FC0"/>
                </a:solidFill>
                <a:latin typeface="Times New Roman"/>
                <a:cs typeface="Times New Roman"/>
              </a:rPr>
              <a:t>olanlar</a:t>
            </a:r>
            <a:endParaRPr sz="2000" dirty="0">
              <a:latin typeface="Times New Roman"/>
              <a:cs typeface="Times New Roman"/>
            </a:endParaRPr>
          </a:p>
        </p:txBody>
      </p:sp>
      <p:sp>
        <p:nvSpPr>
          <p:cNvPr id="21" name="object 21"/>
          <p:cNvSpPr/>
          <p:nvPr/>
        </p:nvSpPr>
        <p:spPr>
          <a:xfrm>
            <a:off x="549109" y="5264530"/>
            <a:ext cx="8195856" cy="1092250"/>
          </a:xfrm>
          <a:prstGeom prst="rect">
            <a:avLst/>
          </a:prstGeom>
          <a:blipFill>
            <a:blip r:embed="rId6" cstate="print"/>
            <a:stretch>
              <a:fillRect/>
            </a:stretch>
          </a:blipFill>
        </p:spPr>
        <p:txBody>
          <a:bodyPr wrap="square" lIns="0" tIns="0" rIns="0" bIns="0" rtlCol="0"/>
          <a:lstStyle/>
          <a:p>
            <a:endParaRPr/>
          </a:p>
        </p:txBody>
      </p:sp>
      <p:sp>
        <p:nvSpPr>
          <p:cNvPr id="22" name="object 22"/>
          <p:cNvSpPr txBox="1"/>
          <p:nvPr/>
        </p:nvSpPr>
        <p:spPr>
          <a:xfrm>
            <a:off x="983691" y="5380126"/>
            <a:ext cx="7388859" cy="848994"/>
          </a:xfrm>
          <a:prstGeom prst="rect">
            <a:avLst/>
          </a:prstGeom>
        </p:spPr>
        <p:txBody>
          <a:bodyPr vert="horz" wrap="square" lIns="0" tIns="12700" rIns="0" bIns="0" rtlCol="0">
            <a:spAutoFit/>
          </a:bodyPr>
          <a:lstStyle/>
          <a:p>
            <a:pPr marL="68580">
              <a:lnSpc>
                <a:spcPct val="100000"/>
              </a:lnSpc>
              <a:spcBef>
                <a:spcPts val="100"/>
              </a:spcBef>
            </a:pPr>
            <a:r>
              <a:rPr sz="1800" dirty="0">
                <a:solidFill>
                  <a:srgbClr val="006FC0"/>
                </a:solidFill>
                <a:latin typeface="Times New Roman"/>
                <a:cs typeface="Times New Roman"/>
              </a:rPr>
              <a:t>Sosyal güvenlik </a:t>
            </a:r>
            <a:r>
              <a:rPr sz="1800" spc="-5" dirty="0">
                <a:solidFill>
                  <a:srgbClr val="006FC0"/>
                </a:solidFill>
                <a:latin typeface="Times New Roman"/>
                <a:cs typeface="Times New Roman"/>
              </a:rPr>
              <a:t>primi </a:t>
            </a:r>
            <a:r>
              <a:rPr sz="1800" dirty="0">
                <a:solidFill>
                  <a:srgbClr val="006FC0"/>
                </a:solidFill>
                <a:latin typeface="Times New Roman"/>
                <a:cs typeface="Times New Roman"/>
              </a:rPr>
              <a:t>yönünden 5510 sayılı </a:t>
            </a:r>
            <a:r>
              <a:rPr sz="1800" spc="-5" dirty="0">
                <a:solidFill>
                  <a:srgbClr val="006FC0"/>
                </a:solidFill>
                <a:latin typeface="Times New Roman"/>
                <a:cs typeface="Times New Roman"/>
              </a:rPr>
              <a:t>Kanunun </a:t>
            </a:r>
            <a:r>
              <a:rPr sz="1800" dirty="0">
                <a:solidFill>
                  <a:srgbClr val="006FC0"/>
                </a:solidFill>
                <a:latin typeface="Times New Roman"/>
                <a:cs typeface="Times New Roman"/>
              </a:rPr>
              <a:t>4/c </a:t>
            </a:r>
            <a:r>
              <a:rPr sz="1800" spc="-5" dirty="0">
                <a:solidFill>
                  <a:srgbClr val="006FC0"/>
                </a:solidFill>
                <a:latin typeface="Times New Roman"/>
                <a:cs typeface="Times New Roman"/>
              </a:rPr>
              <a:t>maddesi</a:t>
            </a:r>
            <a:r>
              <a:rPr sz="1800" spc="-60" dirty="0">
                <a:solidFill>
                  <a:srgbClr val="006FC0"/>
                </a:solidFill>
                <a:latin typeface="Times New Roman"/>
                <a:cs typeface="Times New Roman"/>
              </a:rPr>
              <a:t> </a:t>
            </a:r>
            <a:r>
              <a:rPr sz="1800" spc="-5" dirty="0">
                <a:solidFill>
                  <a:srgbClr val="006FC0"/>
                </a:solidFill>
                <a:latin typeface="Times New Roman"/>
                <a:cs typeface="Times New Roman"/>
              </a:rPr>
              <a:t>kapsamında;</a:t>
            </a:r>
            <a:endParaRPr sz="1800">
              <a:latin typeface="Times New Roman"/>
              <a:cs typeface="Times New Roman"/>
            </a:endParaRPr>
          </a:p>
          <a:p>
            <a:pPr marL="144780" indent="-132080">
              <a:lnSpc>
                <a:spcPct val="100000"/>
              </a:lnSpc>
              <a:buChar char="-"/>
              <a:tabLst>
                <a:tab pos="145415" algn="l"/>
              </a:tabLst>
            </a:pPr>
            <a:r>
              <a:rPr sz="1800" dirty="0">
                <a:solidFill>
                  <a:srgbClr val="006FC0"/>
                </a:solidFill>
                <a:latin typeface="Times New Roman"/>
                <a:cs typeface="Times New Roman"/>
              </a:rPr>
              <a:t>Ekim </a:t>
            </a:r>
            <a:r>
              <a:rPr sz="1800" spc="-25" dirty="0">
                <a:solidFill>
                  <a:srgbClr val="006FC0"/>
                </a:solidFill>
                <a:latin typeface="Times New Roman"/>
                <a:cs typeface="Times New Roman"/>
              </a:rPr>
              <a:t>2008‟den </a:t>
            </a:r>
            <a:r>
              <a:rPr sz="1800" spc="-5" dirty="0">
                <a:solidFill>
                  <a:srgbClr val="006FC0"/>
                </a:solidFill>
                <a:latin typeface="Times New Roman"/>
                <a:cs typeface="Times New Roman"/>
              </a:rPr>
              <a:t>sonra </a:t>
            </a:r>
            <a:r>
              <a:rPr sz="1800" dirty="0">
                <a:solidFill>
                  <a:srgbClr val="006FC0"/>
                </a:solidFill>
                <a:latin typeface="Times New Roman"/>
                <a:cs typeface="Times New Roman"/>
              </a:rPr>
              <a:t>ilk defa </a:t>
            </a:r>
            <a:r>
              <a:rPr sz="1800" spc="-5" dirty="0">
                <a:solidFill>
                  <a:srgbClr val="006FC0"/>
                </a:solidFill>
                <a:latin typeface="Times New Roman"/>
                <a:cs typeface="Times New Roman"/>
              </a:rPr>
              <a:t>sigortalı </a:t>
            </a:r>
            <a:r>
              <a:rPr sz="1800" dirty="0">
                <a:solidFill>
                  <a:srgbClr val="006FC0"/>
                </a:solidFill>
                <a:latin typeface="Times New Roman"/>
                <a:cs typeface="Times New Roman"/>
              </a:rPr>
              <a:t>olan </a:t>
            </a:r>
            <a:r>
              <a:rPr sz="1800" spc="-5" dirty="0">
                <a:solidFill>
                  <a:srgbClr val="006FC0"/>
                </a:solidFill>
                <a:latin typeface="Times New Roman"/>
                <a:cs typeface="Times New Roman"/>
              </a:rPr>
              <a:t>memurlar </a:t>
            </a:r>
            <a:r>
              <a:rPr sz="1800" dirty="0">
                <a:solidFill>
                  <a:srgbClr val="006FC0"/>
                </a:solidFill>
                <a:latin typeface="Times New Roman"/>
                <a:cs typeface="Times New Roman"/>
              </a:rPr>
              <a:t>5510 sayılı Kanuna</a:t>
            </a:r>
            <a:r>
              <a:rPr sz="1800" spc="-35" dirty="0">
                <a:solidFill>
                  <a:srgbClr val="006FC0"/>
                </a:solidFill>
                <a:latin typeface="Times New Roman"/>
                <a:cs typeface="Times New Roman"/>
              </a:rPr>
              <a:t> </a:t>
            </a:r>
            <a:r>
              <a:rPr sz="1800" dirty="0">
                <a:solidFill>
                  <a:srgbClr val="006FC0"/>
                </a:solidFill>
                <a:latin typeface="Times New Roman"/>
                <a:cs typeface="Times New Roman"/>
              </a:rPr>
              <a:t>tabi.</a:t>
            </a:r>
            <a:endParaRPr sz="1800">
              <a:latin typeface="Times New Roman"/>
              <a:cs typeface="Times New Roman"/>
            </a:endParaRPr>
          </a:p>
          <a:p>
            <a:pPr marL="132715" indent="-120014">
              <a:lnSpc>
                <a:spcPct val="100000"/>
              </a:lnSpc>
              <a:buChar char="-"/>
              <a:tabLst>
                <a:tab pos="133350" algn="l"/>
              </a:tabLst>
            </a:pPr>
            <a:r>
              <a:rPr sz="1800" spc="-5" dirty="0">
                <a:solidFill>
                  <a:srgbClr val="006FC0"/>
                </a:solidFill>
                <a:latin typeface="Times New Roman"/>
                <a:cs typeface="Times New Roman"/>
              </a:rPr>
              <a:t>Anılan </a:t>
            </a:r>
            <a:r>
              <a:rPr sz="1800" dirty="0">
                <a:solidFill>
                  <a:srgbClr val="006FC0"/>
                </a:solidFill>
                <a:latin typeface="Times New Roman"/>
                <a:cs typeface="Times New Roman"/>
              </a:rPr>
              <a:t>tarihten önce </a:t>
            </a:r>
            <a:r>
              <a:rPr sz="1800" spc="-5" dirty="0">
                <a:solidFill>
                  <a:srgbClr val="006FC0"/>
                </a:solidFill>
                <a:latin typeface="Times New Roman"/>
                <a:cs typeface="Times New Roman"/>
              </a:rPr>
              <a:t>sigortalı </a:t>
            </a:r>
            <a:r>
              <a:rPr sz="1800" dirty="0">
                <a:solidFill>
                  <a:srgbClr val="006FC0"/>
                </a:solidFill>
                <a:latin typeface="Times New Roman"/>
                <a:cs typeface="Times New Roman"/>
              </a:rPr>
              <a:t>olanlar ise 5434 sayılı kanuna</a:t>
            </a:r>
            <a:r>
              <a:rPr sz="1800" spc="-65" dirty="0">
                <a:solidFill>
                  <a:srgbClr val="006FC0"/>
                </a:solidFill>
                <a:latin typeface="Times New Roman"/>
                <a:cs typeface="Times New Roman"/>
              </a:rPr>
              <a:t> </a:t>
            </a:r>
            <a:r>
              <a:rPr sz="1800" spc="-15" dirty="0">
                <a:solidFill>
                  <a:srgbClr val="006FC0"/>
                </a:solidFill>
                <a:latin typeface="Times New Roman"/>
                <a:cs typeface="Times New Roman"/>
              </a:rPr>
              <a:t>tabidir.</a:t>
            </a:r>
            <a:endParaRPr sz="1800">
              <a:latin typeface="Times New Roman"/>
              <a:cs typeface="Times New Roman"/>
            </a:endParaRPr>
          </a:p>
        </p:txBody>
      </p:sp>
      <p:sp>
        <p:nvSpPr>
          <p:cNvPr id="23" name="object 23"/>
          <p:cNvSpPr/>
          <p:nvPr/>
        </p:nvSpPr>
        <p:spPr>
          <a:xfrm>
            <a:off x="6781800" y="4381500"/>
            <a:ext cx="523875" cy="396875"/>
          </a:xfrm>
          <a:custGeom>
            <a:avLst/>
            <a:gdLst/>
            <a:ahLst/>
            <a:cxnLst/>
            <a:rect l="l" t="t" r="r" b="b"/>
            <a:pathLst>
              <a:path w="523875" h="396875">
                <a:moveTo>
                  <a:pt x="325500" y="0"/>
                </a:moveTo>
                <a:lnTo>
                  <a:pt x="325500" y="99187"/>
                </a:lnTo>
                <a:lnTo>
                  <a:pt x="0" y="99187"/>
                </a:lnTo>
                <a:lnTo>
                  <a:pt x="0" y="297688"/>
                </a:lnTo>
                <a:lnTo>
                  <a:pt x="325500" y="297688"/>
                </a:lnTo>
                <a:lnTo>
                  <a:pt x="325500" y="396875"/>
                </a:lnTo>
                <a:lnTo>
                  <a:pt x="523875" y="198374"/>
                </a:lnTo>
                <a:lnTo>
                  <a:pt x="325500" y="0"/>
                </a:lnTo>
                <a:close/>
              </a:path>
            </a:pathLst>
          </a:custGeom>
          <a:solidFill>
            <a:srgbClr val="CCFFCC"/>
          </a:solidFill>
        </p:spPr>
        <p:txBody>
          <a:bodyPr wrap="square" lIns="0" tIns="0" rIns="0" bIns="0" rtlCol="0"/>
          <a:lstStyle/>
          <a:p>
            <a:endParaRPr/>
          </a:p>
        </p:txBody>
      </p:sp>
      <p:sp>
        <p:nvSpPr>
          <p:cNvPr id="24" name="object 24"/>
          <p:cNvSpPr/>
          <p:nvPr/>
        </p:nvSpPr>
        <p:spPr>
          <a:xfrm>
            <a:off x="6781800" y="4381500"/>
            <a:ext cx="523875" cy="396875"/>
          </a:xfrm>
          <a:custGeom>
            <a:avLst/>
            <a:gdLst/>
            <a:ahLst/>
            <a:cxnLst/>
            <a:rect l="l" t="t" r="r" b="b"/>
            <a:pathLst>
              <a:path w="523875" h="396875">
                <a:moveTo>
                  <a:pt x="0" y="99187"/>
                </a:moveTo>
                <a:lnTo>
                  <a:pt x="325500" y="99187"/>
                </a:lnTo>
                <a:lnTo>
                  <a:pt x="325500" y="0"/>
                </a:lnTo>
                <a:lnTo>
                  <a:pt x="523875" y="198374"/>
                </a:lnTo>
                <a:lnTo>
                  <a:pt x="325500" y="396875"/>
                </a:lnTo>
                <a:lnTo>
                  <a:pt x="325500" y="297688"/>
                </a:lnTo>
                <a:lnTo>
                  <a:pt x="0" y="297688"/>
                </a:lnTo>
                <a:lnTo>
                  <a:pt x="0" y="99187"/>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5" name="object 25"/>
          <p:cNvSpPr/>
          <p:nvPr/>
        </p:nvSpPr>
        <p:spPr>
          <a:xfrm>
            <a:off x="7294498" y="3403727"/>
            <a:ext cx="1633601" cy="1698498"/>
          </a:xfrm>
          <a:prstGeom prst="rect">
            <a:avLst/>
          </a:prstGeom>
          <a:blipFill>
            <a:blip r:embed="rId7" cstate="print"/>
            <a:stretch>
              <a:fillRect/>
            </a:stretch>
          </a:blipFill>
        </p:spPr>
        <p:txBody>
          <a:bodyPr wrap="square" lIns="0" tIns="0" rIns="0" bIns="0" rtlCol="0"/>
          <a:lstStyle/>
          <a:p>
            <a:endParaRPr/>
          </a:p>
        </p:txBody>
      </p:sp>
      <p:sp>
        <p:nvSpPr>
          <p:cNvPr id="26" name="object 26"/>
          <p:cNvSpPr txBox="1"/>
          <p:nvPr/>
        </p:nvSpPr>
        <p:spPr>
          <a:xfrm>
            <a:off x="7396988" y="3547617"/>
            <a:ext cx="1430655" cy="1397635"/>
          </a:xfrm>
          <a:prstGeom prst="rect">
            <a:avLst/>
          </a:prstGeom>
        </p:spPr>
        <p:txBody>
          <a:bodyPr vert="horz" wrap="square" lIns="0" tIns="12700" rIns="0" bIns="0" rtlCol="0">
            <a:spAutoFit/>
          </a:bodyPr>
          <a:lstStyle/>
          <a:p>
            <a:pPr marL="12700" marR="5080" indent="-1905" algn="ctr">
              <a:lnSpc>
                <a:spcPct val="100000"/>
              </a:lnSpc>
              <a:spcBef>
                <a:spcPts val="100"/>
              </a:spcBef>
            </a:pPr>
            <a:r>
              <a:rPr sz="1800" spc="-5" dirty="0">
                <a:solidFill>
                  <a:srgbClr val="006FC0"/>
                </a:solidFill>
                <a:latin typeface="Times New Roman"/>
                <a:cs typeface="Times New Roman"/>
              </a:rPr>
              <a:t>Prim matrahı  </a:t>
            </a:r>
            <a:r>
              <a:rPr sz="1800" dirty="0">
                <a:solidFill>
                  <a:srgbClr val="006FC0"/>
                </a:solidFill>
                <a:latin typeface="Times New Roman"/>
                <a:cs typeface="Times New Roman"/>
              </a:rPr>
              <a:t>ve oranı 80 ve  81 inci  </a:t>
            </a:r>
            <a:r>
              <a:rPr sz="1800" dirty="0" err="1">
                <a:solidFill>
                  <a:srgbClr val="006FC0"/>
                </a:solidFill>
                <a:latin typeface="Times New Roman"/>
                <a:cs typeface="Times New Roman"/>
              </a:rPr>
              <a:t>maddelerde</a:t>
            </a:r>
            <a:r>
              <a:rPr sz="1800" dirty="0">
                <a:solidFill>
                  <a:srgbClr val="006FC0"/>
                </a:solidFill>
                <a:latin typeface="Times New Roman"/>
                <a:cs typeface="Times New Roman"/>
              </a:rPr>
              <a:t>  </a:t>
            </a:r>
            <a:r>
              <a:rPr sz="1800" dirty="0" err="1" smtClean="0">
                <a:solidFill>
                  <a:srgbClr val="006FC0"/>
                </a:solidFill>
                <a:latin typeface="Times New Roman"/>
                <a:cs typeface="Times New Roman"/>
              </a:rPr>
              <a:t>düz</a:t>
            </a:r>
            <a:r>
              <a:rPr sz="1800" spc="5" dirty="0" err="1" smtClean="0">
                <a:solidFill>
                  <a:srgbClr val="006FC0"/>
                </a:solidFill>
                <a:latin typeface="Times New Roman"/>
                <a:cs typeface="Times New Roman"/>
              </a:rPr>
              <a:t>e</a:t>
            </a:r>
            <a:r>
              <a:rPr sz="1800" dirty="0" err="1" smtClean="0">
                <a:solidFill>
                  <a:srgbClr val="006FC0"/>
                </a:solidFill>
                <a:latin typeface="Times New Roman"/>
                <a:cs typeface="Times New Roman"/>
              </a:rPr>
              <a:t>nl</a:t>
            </a:r>
            <a:r>
              <a:rPr sz="1800" spc="5" dirty="0" err="1" smtClean="0">
                <a:solidFill>
                  <a:srgbClr val="006FC0"/>
                </a:solidFill>
                <a:latin typeface="Times New Roman"/>
                <a:cs typeface="Times New Roman"/>
              </a:rPr>
              <a:t>e</a:t>
            </a:r>
            <a:r>
              <a:rPr sz="1800" dirty="0" err="1" smtClean="0">
                <a:solidFill>
                  <a:srgbClr val="006FC0"/>
                </a:solidFill>
                <a:latin typeface="Times New Roman"/>
                <a:cs typeface="Times New Roman"/>
              </a:rPr>
              <a:t>n</a:t>
            </a:r>
            <a:r>
              <a:rPr sz="1800" spc="-10" dirty="0" err="1" smtClean="0">
                <a:solidFill>
                  <a:srgbClr val="006FC0"/>
                </a:solidFill>
                <a:latin typeface="Times New Roman"/>
                <a:cs typeface="Times New Roman"/>
              </a:rPr>
              <a:t>m</a:t>
            </a:r>
            <a:r>
              <a:rPr sz="1800" spc="-165" dirty="0" err="1" smtClean="0">
                <a:solidFill>
                  <a:srgbClr val="006FC0"/>
                </a:solidFill>
                <a:latin typeface="Times New Roman"/>
                <a:cs typeface="Times New Roman"/>
              </a:rPr>
              <a:t>i</a:t>
            </a:r>
            <a:r>
              <a:rPr lang="tr-TR" sz="1800" spc="-165" dirty="0" smtClean="0">
                <a:solidFill>
                  <a:srgbClr val="006FC0"/>
                </a:solidFill>
                <a:latin typeface="Times New Roman"/>
                <a:cs typeface="Times New Roman"/>
              </a:rPr>
              <a:t>ş</a:t>
            </a:r>
            <a:r>
              <a:rPr sz="1800" spc="-165" dirty="0" err="1" smtClean="0">
                <a:solidFill>
                  <a:srgbClr val="006FC0"/>
                </a:solidFill>
                <a:latin typeface="Times New Roman"/>
                <a:cs typeface="Times New Roman"/>
              </a:rPr>
              <a:t>t</a:t>
            </a:r>
            <a:r>
              <a:rPr sz="1800" spc="-105" dirty="0" err="1" smtClean="0">
                <a:solidFill>
                  <a:srgbClr val="006FC0"/>
                </a:solidFill>
                <a:latin typeface="Times New Roman"/>
                <a:cs typeface="Times New Roman"/>
              </a:rPr>
              <a:t>i</a:t>
            </a:r>
            <a:r>
              <a:rPr sz="1800" spc="-100" dirty="0" err="1" smtClean="0">
                <a:solidFill>
                  <a:srgbClr val="006FC0"/>
                </a:solidFill>
                <a:latin typeface="Times New Roman"/>
                <a:cs typeface="Times New Roman"/>
              </a:rPr>
              <a:t>r</a:t>
            </a:r>
            <a:r>
              <a:rPr sz="1800" dirty="0">
                <a:solidFill>
                  <a:srgbClr val="006FC0"/>
                </a:solidFill>
                <a:latin typeface="Times New Roman"/>
                <a:cs typeface="Times New Roman"/>
              </a:rPr>
              <a:t>.</a:t>
            </a:r>
            <a:endParaRPr sz="1800" dirty="0">
              <a:latin typeface="Times New Roman"/>
              <a:cs typeface="Times New Roman"/>
            </a:endParaRPr>
          </a:p>
        </p:txBody>
      </p:sp>
      <p:sp>
        <p:nvSpPr>
          <p:cNvPr id="27" name="object 27"/>
          <p:cNvSpPr/>
          <p:nvPr/>
        </p:nvSpPr>
        <p:spPr>
          <a:xfrm>
            <a:off x="2036826" y="4403725"/>
            <a:ext cx="554355" cy="396875"/>
          </a:xfrm>
          <a:custGeom>
            <a:avLst/>
            <a:gdLst/>
            <a:ahLst/>
            <a:cxnLst/>
            <a:rect l="l" t="t" r="r" b="b"/>
            <a:pathLst>
              <a:path w="554355" h="396875">
                <a:moveTo>
                  <a:pt x="198374" y="0"/>
                </a:moveTo>
                <a:lnTo>
                  <a:pt x="0" y="198374"/>
                </a:lnTo>
                <a:lnTo>
                  <a:pt x="198374" y="396875"/>
                </a:lnTo>
                <a:lnTo>
                  <a:pt x="198374" y="297688"/>
                </a:lnTo>
                <a:lnTo>
                  <a:pt x="553974" y="297688"/>
                </a:lnTo>
                <a:lnTo>
                  <a:pt x="553974" y="99187"/>
                </a:lnTo>
                <a:lnTo>
                  <a:pt x="198374" y="99187"/>
                </a:lnTo>
                <a:lnTo>
                  <a:pt x="198374"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8" name="object 28"/>
          <p:cNvSpPr/>
          <p:nvPr/>
        </p:nvSpPr>
        <p:spPr>
          <a:xfrm>
            <a:off x="2036826" y="4403725"/>
            <a:ext cx="554355" cy="396875"/>
          </a:xfrm>
          <a:custGeom>
            <a:avLst/>
            <a:gdLst/>
            <a:ahLst/>
            <a:cxnLst/>
            <a:rect l="l" t="t" r="r" b="b"/>
            <a:pathLst>
              <a:path w="554355" h="396875">
                <a:moveTo>
                  <a:pt x="553974" y="297688"/>
                </a:moveTo>
                <a:lnTo>
                  <a:pt x="198374" y="297688"/>
                </a:lnTo>
                <a:lnTo>
                  <a:pt x="198374" y="396875"/>
                </a:lnTo>
                <a:lnTo>
                  <a:pt x="0" y="198374"/>
                </a:lnTo>
                <a:lnTo>
                  <a:pt x="198374" y="0"/>
                </a:lnTo>
                <a:lnTo>
                  <a:pt x="198374" y="99187"/>
                </a:lnTo>
                <a:lnTo>
                  <a:pt x="553974" y="99187"/>
                </a:lnTo>
                <a:lnTo>
                  <a:pt x="553974" y="297688"/>
                </a:lnTo>
                <a:close/>
              </a:path>
            </a:pathLst>
          </a:custGeom>
          <a:ln w="25400">
            <a:solidFill>
              <a:srgbClr val="946E00"/>
            </a:solidFill>
          </a:ln>
        </p:spPr>
        <p:txBody>
          <a:bodyPr wrap="square" lIns="0" tIns="0" rIns="0" bIns="0" rtlCol="0"/>
          <a:lstStyle/>
          <a:p>
            <a:endParaRPr/>
          </a:p>
        </p:txBody>
      </p:sp>
      <p:sp>
        <p:nvSpPr>
          <p:cNvPr id="29" name="object 29"/>
          <p:cNvSpPr/>
          <p:nvPr/>
        </p:nvSpPr>
        <p:spPr>
          <a:xfrm>
            <a:off x="457200" y="3416427"/>
            <a:ext cx="1580515" cy="1690370"/>
          </a:xfrm>
          <a:custGeom>
            <a:avLst/>
            <a:gdLst/>
            <a:ahLst/>
            <a:cxnLst/>
            <a:rect l="l" t="t" r="r" b="b"/>
            <a:pathLst>
              <a:path w="1580514" h="1690370">
                <a:moveTo>
                  <a:pt x="0" y="1690116"/>
                </a:moveTo>
                <a:lnTo>
                  <a:pt x="1580007" y="1690116"/>
                </a:lnTo>
                <a:lnTo>
                  <a:pt x="1580007" y="0"/>
                </a:lnTo>
                <a:lnTo>
                  <a:pt x="0" y="0"/>
                </a:lnTo>
                <a:lnTo>
                  <a:pt x="0" y="1690116"/>
                </a:lnTo>
                <a:close/>
              </a:path>
            </a:pathLst>
          </a:custGeom>
          <a:solidFill>
            <a:srgbClr val="FFFFFF"/>
          </a:solidFill>
        </p:spPr>
        <p:txBody>
          <a:bodyPr wrap="square" lIns="0" tIns="0" rIns="0" bIns="0" rtlCol="0"/>
          <a:lstStyle/>
          <a:p>
            <a:endParaRPr/>
          </a:p>
        </p:txBody>
      </p:sp>
      <p:sp>
        <p:nvSpPr>
          <p:cNvPr id="30" name="object 30"/>
          <p:cNvSpPr/>
          <p:nvPr/>
        </p:nvSpPr>
        <p:spPr>
          <a:xfrm>
            <a:off x="444500" y="3403727"/>
            <a:ext cx="1605407" cy="1715516"/>
          </a:xfrm>
          <a:prstGeom prst="rect">
            <a:avLst/>
          </a:prstGeom>
          <a:blipFill>
            <a:blip r:embed="rId8" cstate="print"/>
            <a:stretch>
              <a:fillRect/>
            </a:stretch>
          </a:blipFill>
        </p:spPr>
        <p:txBody>
          <a:bodyPr wrap="square" lIns="0" tIns="0" rIns="0" bIns="0" rtlCol="0"/>
          <a:lstStyle/>
          <a:p>
            <a:endParaRPr/>
          </a:p>
        </p:txBody>
      </p:sp>
      <p:sp>
        <p:nvSpPr>
          <p:cNvPr id="31" name="object 31"/>
          <p:cNvSpPr txBox="1"/>
          <p:nvPr/>
        </p:nvSpPr>
        <p:spPr>
          <a:xfrm>
            <a:off x="627380" y="3419094"/>
            <a:ext cx="1430020" cy="1671955"/>
          </a:xfrm>
          <a:prstGeom prst="rect">
            <a:avLst/>
          </a:prstGeom>
        </p:spPr>
        <p:txBody>
          <a:bodyPr vert="horz" wrap="square" lIns="0" tIns="12700" rIns="0" bIns="0" rtlCol="0">
            <a:spAutoFit/>
          </a:bodyPr>
          <a:lstStyle/>
          <a:p>
            <a:pPr marL="12700" marR="6985" indent="5715" algn="just">
              <a:lnSpc>
                <a:spcPct val="100000"/>
              </a:lnSpc>
              <a:spcBef>
                <a:spcPts val="100"/>
              </a:spcBef>
            </a:pPr>
            <a:r>
              <a:rPr sz="1800" spc="-5" dirty="0">
                <a:solidFill>
                  <a:srgbClr val="006FC0"/>
                </a:solidFill>
                <a:latin typeface="Times New Roman"/>
                <a:cs typeface="Times New Roman"/>
              </a:rPr>
              <a:t>Prim</a:t>
            </a:r>
            <a:r>
              <a:rPr sz="1800" spc="-85" dirty="0">
                <a:solidFill>
                  <a:srgbClr val="006FC0"/>
                </a:solidFill>
                <a:latin typeface="Times New Roman"/>
                <a:cs typeface="Times New Roman"/>
              </a:rPr>
              <a:t> </a:t>
            </a:r>
            <a:r>
              <a:rPr sz="1800" dirty="0">
                <a:solidFill>
                  <a:srgbClr val="006FC0"/>
                </a:solidFill>
                <a:latin typeface="Times New Roman"/>
                <a:cs typeface="Times New Roman"/>
              </a:rPr>
              <a:t>matrahı  ve </a:t>
            </a:r>
            <a:r>
              <a:rPr sz="1800" dirty="0" err="1">
                <a:solidFill>
                  <a:srgbClr val="006FC0"/>
                </a:solidFill>
                <a:latin typeface="Times New Roman"/>
                <a:cs typeface="Times New Roman"/>
              </a:rPr>
              <a:t>oranı</a:t>
            </a:r>
            <a:r>
              <a:rPr sz="1800" spc="-90" dirty="0">
                <a:solidFill>
                  <a:srgbClr val="006FC0"/>
                </a:solidFill>
                <a:latin typeface="Times New Roman"/>
                <a:cs typeface="Times New Roman"/>
              </a:rPr>
              <a:t> </a:t>
            </a:r>
            <a:r>
              <a:rPr sz="1800" spc="-5" dirty="0" err="1" smtClean="0">
                <a:solidFill>
                  <a:srgbClr val="006FC0"/>
                </a:solidFill>
                <a:latin typeface="Times New Roman"/>
                <a:cs typeface="Times New Roman"/>
              </a:rPr>
              <a:t>mül</a:t>
            </a:r>
            <a:r>
              <a:rPr lang="tr-TR" sz="1800" spc="-5" dirty="0" err="1" smtClean="0">
                <a:solidFill>
                  <a:srgbClr val="006FC0"/>
                </a:solidFill>
                <a:latin typeface="Times New Roman"/>
                <a:cs typeface="Times New Roman"/>
              </a:rPr>
              <a:t>ga</a:t>
            </a:r>
            <a:r>
              <a:rPr sz="1800" spc="-5" dirty="0" smtClean="0">
                <a:solidFill>
                  <a:srgbClr val="006FC0"/>
                </a:solidFill>
                <a:latin typeface="Times New Roman"/>
                <a:cs typeface="Times New Roman"/>
              </a:rPr>
              <a:t>  </a:t>
            </a:r>
            <a:r>
              <a:rPr sz="1800" dirty="0">
                <a:solidFill>
                  <a:srgbClr val="006FC0"/>
                </a:solidFill>
                <a:latin typeface="Times New Roman"/>
                <a:cs typeface="Times New Roman"/>
              </a:rPr>
              <a:t>14 ve</a:t>
            </a:r>
            <a:r>
              <a:rPr sz="1800" spc="-45" dirty="0">
                <a:solidFill>
                  <a:srgbClr val="006FC0"/>
                </a:solidFill>
                <a:latin typeface="Times New Roman"/>
                <a:cs typeface="Times New Roman"/>
              </a:rPr>
              <a:t> </a:t>
            </a:r>
            <a:r>
              <a:rPr sz="1800" spc="-5" dirty="0">
                <a:solidFill>
                  <a:srgbClr val="006FC0"/>
                </a:solidFill>
                <a:latin typeface="Times New Roman"/>
                <a:cs typeface="Times New Roman"/>
              </a:rPr>
              <a:t>mülga</a:t>
            </a:r>
            <a:endParaRPr sz="1800" dirty="0">
              <a:latin typeface="Times New Roman"/>
              <a:cs typeface="Times New Roman"/>
            </a:endParaRPr>
          </a:p>
          <a:p>
            <a:pPr marL="12700" marR="5080" indent="-635" algn="ctr">
              <a:lnSpc>
                <a:spcPct val="100000"/>
              </a:lnSpc>
            </a:pPr>
            <a:r>
              <a:rPr sz="1800" dirty="0">
                <a:solidFill>
                  <a:srgbClr val="006FC0"/>
                </a:solidFill>
                <a:latin typeface="Times New Roman"/>
                <a:cs typeface="Times New Roman"/>
              </a:rPr>
              <a:t>ek 70 inci  </a:t>
            </a:r>
            <a:r>
              <a:rPr sz="1800" dirty="0" err="1">
                <a:solidFill>
                  <a:srgbClr val="006FC0"/>
                </a:solidFill>
                <a:latin typeface="Times New Roman"/>
                <a:cs typeface="Times New Roman"/>
              </a:rPr>
              <a:t>maddelerde</a:t>
            </a:r>
            <a:r>
              <a:rPr sz="1800" dirty="0">
                <a:solidFill>
                  <a:srgbClr val="006FC0"/>
                </a:solidFill>
                <a:latin typeface="Times New Roman"/>
                <a:cs typeface="Times New Roman"/>
              </a:rPr>
              <a:t>  </a:t>
            </a:r>
            <a:r>
              <a:rPr sz="1800" dirty="0" err="1" smtClean="0">
                <a:solidFill>
                  <a:srgbClr val="006FC0"/>
                </a:solidFill>
                <a:latin typeface="Times New Roman"/>
                <a:cs typeface="Times New Roman"/>
              </a:rPr>
              <a:t>dü</a:t>
            </a:r>
            <a:r>
              <a:rPr sz="1800" spc="5" dirty="0" err="1" smtClean="0">
                <a:solidFill>
                  <a:srgbClr val="006FC0"/>
                </a:solidFill>
                <a:latin typeface="Times New Roman"/>
                <a:cs typeface="Times New Roman"/>
              </a:rPr>
              <a:t>z</a:t>
            </a:r>
            <a:r>
              <a:rPr sz="1800" dirty="0" err="1" smtClean="0">
                <a:solidFill>
                  <a:srgbClr val="006FC0"/>
                </a:solidFill>
                <a:latin typeface="Times New Roman"/>
                <a:cs typeface="Times New Roman"/>
              </a:rPr>
              <a:t>e</a:t>
            </a:r>
            <a:r>
              <a:rPr sz="1800" spc="5" dirty="0" err="1" smtClean="0">
                <a:solidFill>
                  <a:srgbClr val="006FC0"/>
                </a:solidFill>
                <a:latin typeface="Times New Roman"/>
                <a:cs typeface="Times New Roman"/>
              </a:rPr>
              <a:t>n</a:t>
            </a:r>
            <a:r>
              <a:rPr sz="1800" dirty="0" err="1" smtClean="0">
                <a:solidFill>
                  <a:srgbClr val="006FC0"/>
                </a:solidFill>
                <a:latin typeface="Times New Roman"/>
                <a:cs typeface="Times New Roman"/>
              </a:rPr>
              <a:t>l</a:t>
            </a:r>
            <a:r>
              <a:rPr sz="1800" spc="5" dirty="0" err="1" smtClean="0">
                <a:solidFill>
                  <a:srgbClr val="006FC0"/>
                </a:solidFill>
                <a:latin typeface="Times New Roman"/>
                <a:cs typeface="Times New Roman"/>
              </a:rPr>
              <a:t>e</a:t>
            </a:r>
            <a:r>
              <a:rPr sz="1800" spc="-120" dirty="0" err="1" smtClean="0">
                <a:solidFill>
                  <a:srgbClr val="006FC0"/>
                </a:solidFill>
                <a:latin typeface="Times New Roman"/>
                <a:cs typeface="Times New Roman"/>
              </a:rPr>
              <a:t>nmi</a:t>
            </a:r>
            <a:r>
              <a:rPr lang="tr-TR" sz="1800" spc="-120" dirty="0" smtClean="0">
                <a:solidFill>
                  <a:srgbClr val="006FC0"/>
                </a:solidFill>
                <a:latin typeface="Times New Roman"/>
                <a:cs typeface="Times New Roman"/>
              </a:rPr>
              <a:t>ş</a:t>
            </a:r>
            <a:r>
              <a:rPr sz="1800" spc="-120" dirty="0" smtClean="0">
                <a:solidFill>
                  <a:srgbClr val="006FC0"/>
                </a:solidFill>
                <a:latin typeface="Times New Roman"/>
                <a:cs typeface="Times New Roman"/>
              </a:rPr>
              <a:t>.</a:t>
            </a:r>
            <a:endParaRPr sz="1800" dirty="0">
              <a:latin typeface="Times New Roman"/>
              <a:cs typeface="Times New Roman"/>
            </a:endParaRPr>
          </a:p>
        </p:txBody>
      </p:sp>
      <p:sp>
        <p:nvSpPr>
          <p:cNvPr id="33" name="object 8"/>
          <p:cNvSpPr/>
          <p:nvPr/>
        </p:nvSpPr>
        <p:spPr>
          <a:xfrm>
            <a:off x="6629400" y="2438400"/>
            <a:ext cx="2006600" cy="381000"/>
          </a:xfrm>
          <a:prstGeom prst="rect">
            <a:avLst/>
          </a:prstGeom>
          <a:blipFill>
            <a:blip r:embed="rId5" cstate="print"/>
            <a:stretch>
              <a:fillRect/>
            </a:stretch>
          </a:blipFill>
        </p:spPr>
        <p:txBody>
          <a:bodyPr wrap="square" lIns="0" tIns="0" rIns="0" bIns="0" rtlCol="0" anchor="ctr"/>
          <a:lstStyle/>
          <a:p>
            <a:pPr algn="ctr"/>
            <a:r>
              <a:rPr lang="tr-TR" b="1" dirty="0" smtClean="0">
                <a:solidFill>
                  <a:schemeClr val="accent2">
                    <a:lumMod val="75000"/>
                  </a:schemeClr>
                </a:solidFill>
                <a:latin typeface="Times New Roman" pitchFamily="18" charset="0"/>
                <a:cs typeface="Times New Roman" pitchFamily="18" charset="0"/>
              </a:rPr>
              <a:t>Kefalet Kesintisi</a:t>
            </a:r>
            <a:endParaRPr b="1" dirty="0">
              <a:solidFill>
                <a:schemeClr val="accent2">
                  <a:lumMod val="75000"/>
                </a:schemeClr>
              </a:solidFill>
              <a:latin typeface="Times New Roman" pitchFamily="18" charset="0"/>
              <a:cs typeface="Times New Roman" pitchFamily="18" charset="0"/>
            </a:endParaRPr>
          </a:p>
        </p:txBody>
      </p:sp>
      <p:sp>
        <p:nvSpPr>
          <p:cNvPr id="34" name="object 8"/>
          <p:cNvSpPr/>
          <p:nvPr/>
        </p:nvSpPr>
        <p:spPr>
          <a:xfrm>
            <a:off x="685800" y="2514600"/>
            <a:ext cx="2209800" cy="335152"/>
          </a:xfrm>
          <a:prstGeom prst="rect">
            <a:avLst/>
          </a:prstGeom>
          <a:blipFill>
            <a:blip r:embed="rId5" cstate="print"/>
            <a:stretch>
              <a:fillRect/>
            </a:stretch>
          </a:blipFill>
        </p:spPr>
        <p:txBody>
          <a:bodyPr wrap="square" lIns="0" tIns="0" rIns="0" bIns="0" rtlCol="0"/>
          <a:lstStyle/>
          <a:p>
            <a:pPr algn="ctr"/>
            <a:r>
              <a:rPr lang="tr-TR" b="1" dirty="0" smtClean="0">
                <a:solidFill>
                  <a:schemeClr val="accent2">
                    <a:lumMod val="75000"/>
                  </a:schemeClr>
                </a:solidFill>
                <a:latin typeface="Times New Roman" pitchFamily="18" charset="0"/>
                <a:cs typeface="Times New Roman" pitchFamily="18" charset="0"/>
              </a:rPr>
              <a:t>Sendika</a:t>
            </a:r>
            <a:r>
              <a:rPr lang="tr-TR" dirty="0" smtClean="0">
                <a:solidFill>
                  <a:schemeClr val="accent2">
                    <a:lumMod val="75000"/>
                  </a:schemeClr>
                </a:solidFill>
                <a:latin typeface="Times New Roman" pitchFamily="18" charset="0"/>
                <a:cs typeface="Times New Roman" pitchFamily="18" charset="0"/>
              </a:rPr>
              <a:t> </a:t>
            </a:r>
            <a:r>
              <a:rPr lang="tr-TR" b="1" dirty="0" smtClean="0">
                <a:solidFill>
                  <a:schemeClr val="accent2">
                    <a:lumMod val="75000"/>
                  </a:schemeClr>
                </a:solidFill>
                <a:latin typeface="Times New Roman" pitchFamily="18" charset="0"/>
                <a:cs typeface="Times New Roman" pitchFamily="18" charset="0"/>
              </a:rPr>
              <a:t>Kesintisi</a:t>
            </a:r>
            <a:endParaRPr b="1" dirty="0">
              <a:solidFill>
                <a:schemeClr val="accent2">
                  <a:lumMod val="75000"/>
                </a:schemeClr>
              </a:solidFill>
              <a:latin typeface="Times New Roman" pitchFamily="18" charset="0"/>
              <a:cs typeface="Times New Roman" pitchFamily="18" charset="0"/>
            </a:endParaRPr>
          </a:p>
        </p:txBody>
      </p:sp>
      <p:sp>
        <p:nvSpPr>
          <p:cNvPr id="35" name="object 8"/>
          <p:cNvSpPr/>
          <p:nvPr/>
        </p:nvSpPr>
        <p:spPr>
          <a:xfrm>
            <a:off x="838200" y="2057400"/>
            <a:ext cx="2209800" cy="381000"/>
          </a:xfrm>
          <a:prstGeom prst="rect">
            <a:avLst/>
          </a:prstGeom>
          <a:blipFill>
            <a:blip r:embed="rId5" cstate="print"/>
            <a:stretch>
              <a:fillRect/>
            </a:stretch>
          </a:blipFill>
        </p:spPr>
        <p:txBody>
          <a:bodyPr wrap="square" lIns="0" tIns="0" rIns="0" bIns="0" rtlCol="0" anchor="ctr"/>
          <a:lstStyle/>
          <a:p>
            <a:pPr algn="ctr"/>
            <a:r>
              <a:rPr lang="tr-TR" b="1" dirty="0" smtClean="0">
                <a:solidFill>
                  <a:schemeClr val="accent2">
                    <a:lumMod val="75000"/>
                  </a:schemeClr>
                </a:solidFill>
                <a:latin typeface="Times New Roman" pitchFamily="18" charset="0"/>
                <a:cs typeface="Times New Roman" pitchFamily="18" charset="0"/>
              </a:rPr>
              <a:t>İcra-Nafaka Kesintisi</a:t>
            </a:r>
            <a:endParaRPr b="1" dirty="0">
              <a:solidFill>
                <a:schemeClr val="accent2">
                  <a:lumMod val="75000"/>
                </a:schemeClr>
              </a:solidFill>
              <a:latin typeface="Times New Roman" pitchFamily="18" charset="0"/>
              <a:cs typeface="Times New Roman" pitchFamily="18" charset="0"/>
            </a:endParaRPr>
          </a:p>
        </p:txBody>
      </p:sp>
      <p:sp>
        <p:nvSpPr>
          <p:cNvPr id="36" name="object 8"/>
          <p:cNvSpPr/>
          <p:nvPr/>
        </p:nvSpPr>
        <p:spPr>
          <a:xfrm>
            <a:off x="6477000" y="1905000"/>
            <a:ext cx="2057400" cy="381000"/>
          </a:xfrm>
          <a:prstGeom prst="rect">
            <a:avLst/>
          </a:prstGeom>
          <a:blipFill>
            <a:blip r:embed="rId5" cstate="print"/>
            <a:stretch>
              <a:fillRect/>
            </a:stretch>
          </a:blipFill>
        </p:spPr>
        <p:txBody>
          <a:bodyPr wrap="square" lIns="0" tIns="0" rIns="0" bIns="0" rtlCol="0" anchor="ctr"/>
          <a:lstStyle/>
          <a:p>
            <a:pPr algn="ctr"/>
            <a:r>
              <a:rPr lang="tr-TR" b="1" dirty="0" smtClean="0">
                <a:solidFill>
                  <a:schemeClr val="accent2">
                    <a:lumMod val="75000"/>
                  </a:schemeClr>
                </a:solidFill>
                <a:latin typeface="Times New Roman" pitchFamily="18" charset="0"/>
                <a:cs typeface="Times New Roman" pitchFamily="18" charset="0"/>
              </a:rPr>
              <a:t>BES Kesintisi</a:t>
            </a:r>
            <a:endParaRPr b="1" dirty="0">
              <a:solidFill>
                <a:schemeClr val="accent2">
                  <a:lumMod val="75000"/>
                </a:schemeClr>
              </a:solidFill>
              <a:latin typeface="Times New Roman" pitchFamily="18" charset="0"/>
              <a:cs typeface="Times New Roman" pitchFamily="18" charset="0"/>
            </a:endParaRPr>
          </a:p>
        </p:txBody>
      </p:sp>
      <p:sp>
        <p:nvSpPr>
          <p:cNvPr id="38" name="object 8"/>
          <p:cNvSpPr/>
          <p:nvPr/>
        </p:nvSpPr>
        <p:spPr>
          <a:xfrm>
            <a:off x="6324600" y="1447800"/>
            <a:ext cx="2057400" cy="381000"/>
          </a:xfrm>
          <a:prstGeom prst="rect">
            <a:avLst/>
          </a:prstGeom>
          <a:blipFill>
            <a:blip r:embed="rId5" cstate="print"/>
            <a:stretch>
              <a:fillRect/>
            </a:stretch>
          </a:blipFill>
        </p:spPr>
        <p:txBody>
          <a:bodyPr wrap="square" lIns="0" tIns="0" rIns="0" bIns="0" rtlCol="0" anchor="ctr"/>
          <a:lstStyle/>
          <a:p>
            <a:pPr algn="ctr"/>
            <a:r>
              <a:rPr lang="tr-TR" b="1" dirty="0" smtClean="0">
                <a:solidFill>
                  <a:schemeClr val="accent2">
                    <a:lumMod val="75000"/>
                  </a:schemeClr>
                </a:solidFill>
                <a:latin typeface="Times New Roman" pitchFamily="18" charset="0"/>
                <a:cs typeface="Times New Roman" pitchFamily="18" charset="0"/>
              </a:rPr>
              <a:t>Hizmet borçlanması</a:t>
            </a:r>
            <a:endParaRPr b="1" dirty="0">
              <a:solidFill>
                <a:schemeClr val="accent2">
                  <a:lumMod val="75000"/>
                </a:schemeClr>
              </a:solidFill>
              <a:latin typeface="Times New Roman" pitchFamily="18" charset="0"/>
              <a:cs typeface="Times New Roman" pitchFamily="18" charset="0"/>
            </a:endParaRPr>
          </a:p>
        </p:txBody>
      </p:sp>
      <p:sp>
        <p:nvSpPr>
          <p:cNvPr id="39" name="object 8"/>
          <p:cNvSpPr/>
          <p:nvPr/>
        </p:nvSpPr>
        <p:spPr>
          <a:xfrm>
            <a:off x="1066800" y="1524000"/>
            <a:ext cx="2057400" cy="381000"/>
          </a:xfrm>
          <a:prstGeom prst="rect">
            <a:avLst/>
          </a:prstGeom>
          <a:blipFill>
            <a:blip r:embed="rId5" cstate="print"/>
            <a:stretch>
              <a:fillRect/>
            </a:stretch>
          </a:blipFill>
        </p:spPr>
        <p:txBody>
          <a:bodyPr wrap="square" lIns="0" tIns="0" rIns="0" bIns="0" rtlCol="0" anchor="ctr"/>
          <a:lstStyle/>
          <a:p>
            <a:pPr algn="ctr"/>
            <a:r>
              <a:rPr lang="tr-TR" b="1" dirty="0" smtClean="0">
                <a:solidFill>
                  <a:schemeClr val="accent2">
                    <a:lumMod val="75000"/>
                  </a:schemeClr>
                </a:solidFill>
                <a:latin typeface="Times New Roman" pitchFamily="18" charset="0"/>
                <a:cs typeface="Times New Roman" pitchFamily="18" charset="0"/>
              </a:rPr>
              <a:t>Lojman Kirası</a:t>
            </a:r>
            <a:endParaRPr b="1" dirty="0">
              <a:solidFill>
                <a:schemeClr val="accent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891076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sz="quarter" idx="1"/>
          </p:nvPr>
        </p:nvSpPr>
        <p:spPr/>
        <p:txBody>
          <a:bodyPr/>
          <a:lstStyle/>
          <a:p>
            <a:endParaRPr lang="tr-TR" dirty="0"/>
          </a:p>
        </p:txBody>
      </p:sp>
      <p:pic>
        <p:nvPicPr>
          <p:cNvPr id="10244" name="Picture 4" descr="http://www.sgk.gov.tr/wps/wcm/connect/e0897199-6a82-4fa7-87cd-09779000f32a/1/emekliler.jpg?MOD=AJPERES&amp;CACHEID=e0897199-6a82-4fa7-87cd-09779000f32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28600"/>
            <a:ext cx="7873993"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asta gÃ¶rselleri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429000"/>
            <a:ext cx="6324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2159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7649"/>
            <a:ext cx="8381999" cy="473848"/>
          </a:xfrm>
          <a:prstGeom prst="rect">
            <a:avLst/>
          </a:prstGeom>
        </p:spPr>
        <p:txBody>
          <a:bodyPr vert="horz" wrap="square" lIns="0" tIns="12065" rIns="0" bIns="0" rtlCol="0">
            <a:spAutoFit/>
          </a:bodyPr>
          <a:lstStyle/>
          <a:p>
            <a:pPr marL="12700" algn="ctr">
              <a:lnSpc>
                <a:spcPct val="100000"/>
              </a:lnSpc>
              <a:spcBef>
                <a:spcPts val="95"/>
              </a:spcBef>
            </a:pPr>
            <a:r>
              <a:rPr lang="tr-TR" b="1" spc="-5" dirty="0" smtClean="0">
                <a:solidFill>
                  <a:schemeClr val="accent2">
                    <a:lumMod val="50000"/>
                  </a:schemeClr>
                </a:solidFill>
                <a:latin typeface="Times New Roman" panose="02020603050405020304" pitchFamily="18" charset="0"/>
                <a:cs typeface="Times New Roman" panose="02020603050405020304" pitchFamily="18" charset="0"/>
              </a:rPr>
              <a:t>KESİNTİLER </a:t>
            </a:r>
            <a:r>
              <a:rPr b="1" spc="-5" dirty="0" smtClean="0">
                <a:solidFill>
                  <a:schemeClr val="accent2">
                    <a:lumMod val="50000"/>
                  </a:schemeClr>
                </a:solidFill>
                <a:latin typeface="Times New Roman" panose="02020603050405020304" pitchFamily="18" charset="0"/>
                <a:cs typeface="Times New Roman" panose="02020603050405020304" pitchFamily="18" charset="0"/>
              </a:rPr>
              <a:t>/ </a:t>
            </a:r>
            <a:r>
              <a:rPr lang="tr-TR" b="1" spc="-5" dirty="0" err="1" smtClean="0">
                <a:solidFill>
                  <a:schemeClr val="accent2">
                    <a:lumMod val="50000"/>
                  </a:schemeClr>
                </a:solidFill>
                <a:latin typeface="Times New Roman" panose="02020603050405020304" pitchFamily="18" charset="0"/>
                <a:cs typeface="Times New Roman" panose="02020603050405020304" pitchFamily="18" charset="0"/>
              </a:rPr>
              <a:t>sgk</a:t>
            </a:r>
            <a:r>
              <a:rPr lang="tr-TR" b="1" spc="-5" dirty="0" smtClean="0">
                <a:solidFill>
                  <a:schemeClr val="accent2">
                    <a:lumMod val="50000"/>
                  </a:schemeClr>
                </a:solidFill>
                <a:latin typeface="Times New Roman" panose="02020603050405020304" pitchFamily="18" charset="0"/>
                <a:cs typeface="Times New Roman" panose="02020603050405020304" pitchFamily="18" charset="0"/>
              </a:rPr>
              <a:t> prim matrah ve oranları</a:t>
            </a:r>
            <a:endParaRPr b="1" spc="-5"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28" name="object 28"/>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58</a:t>
            </a:fld>
            <a:r>
              <a:rPr strike="sngStrike" spc="120" dirty="0"/>
              <a:t> </a:t>
            </a:r>
          </a:p>
        </p:txBody>
      </p:sp>
      <p:sp>
        <p:nvSpPr>
          <p:cNvPr id="3" name="object 3"/>
          <p:cNvSpPr/>
          <p:nvPr/>
        </p:nvSpPr>
        <p:spPr>
          <a:xfrm>
            <a:off x="392506" y="2578100"/>
            <a:ext cx="915593" cy="1854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5576" y="3074289"/>
            <a:ext cx="648335" cy="848360"/>
          </a:xfrm>
          <a:prstGeom prst="rect">
            <a:avLst/>
          </a:prstGeom>
        </p:spPr>
        <p:txBody>
          <a:bodyPr vert="horz" wrap="square" lIns="0" tIns="12700" rIns="0" bIns="0" rtlCol="0">
            <a:spAutoFit/>
          </a:bodyPr>
          <a:lstStyle/>
          <a:p>
            <a:pPr marL="12065" marR="5080" algn="ctr">
              <a:lnSpc>
                <a:spcPct val="100000"/>
              </a:lnSpc>
              <a:spcBef>
                <a:spcPts val="100"/>
              </a:spcBef>
            </a:pPr>
            <a:r>
              <a:rPr sz="1800" b="1" spc="-5" dirty="0">
                <a:solidFill>
                  <a:srgbClr val="FF0000"/>
                </a:solidFill>
                <a:latin typeface="Times New Roman"/>
                <a:cs typeface="Times New Roman"/>
              </a:rPr>
              <a:t>So</a:t>
            </a:r>
            <a:r>
              <a:rPr sz="1800" b="1" spc="-15" dirty="0">
                <a:solidFill>
                  <a:srgbClr val="FF0000"/>
                </a:solidFill>
                <a:latin typeface="Times New Roman"/>
                <a:cs typeface="Times New Roman"/>
              </a:rPr>
              <a:t>s</a:t>
            </a:r>
            <a:r>
              <a:rPr sz="1800" b="1" spc="10" dirty="0">
                <a:solidFill>
                  <a:srgbClr val="FF0000"/>
                </a:solidFill>
                <a:latin typeface="Times New Roman"/>
                <a:cs typeface="Times New Roman"/>
              </a:rPr>
              <a:t>y</a:t>
            </a:r>
            <a:r>
              <a:rPr sz="1800" b="1" dirty="0">
                <a:solidFill>
                  <a:srgbClr val="FF0000"/>
                </a:solidFill>
                <a:latin typeface="Times New Roman"/>
                <a:cs typeface="Times New Roman"/>
              </a:rPr>
              <a:t>al  </a:t>
            </a:r>
            <a:r>
              <a:rPr sz="1800" b="1" spc="-25" dirty="0">
                <a:solidFill>
                  <a:srgbClr val="FF0000"/>
                </a:solidFill>
                <a:latin typeface="Times New Roman"/>
                <a:cs typeface="Times New Roman"/>
              </a:rPr>
              <a:t>Güv.  </a:t>
            </a:r>
            <a:r>
              <a:rPr sz="1800" b="1" dirty="0">
                <a:solidFill>
                  <a:srgbClr val="FF0000"/>
                </a:solidFill>
                <a:latin typeface="Times New Roman"/>
                <a:cs typeface="Times New Roman"/>
              </a:rPr>
              <a:t>Primi</a:t>
            </a:r>
            <a:endParaRPr sz="1800">
              <a:latin typeface="Times New Roman"/>
              <a:cs typeface="Times New Roman"/>
            </a:endParaRPr>
          </a:p>
        </p:txBody>
      </p:sp>
      <p:sp>
        <p:nvSpPr>
          <p:cNvPr id="5" name="object 5"/>
          <p:cNvSpPr/>
          <p:nvPr/>
        </p:nvSpPr>
        <p:spPr>
          <a:xfrm>
            <a:off x="1371600" y="2835275"/>
            <a:ext cx="914400" cy="1730375"/>
          </a:xfrm>
          <a:custGeom>
            <a:avLst/>
            <a:gdLst/>
            <a:ahLst/>
            <a:cxnLst/>
            <a:rect l="l" t="t" r="r" b="b"/>
            <a:pathLst>
              <a:path w="914400" h="1730375">
                <a:moveTo>
                  <a:pt x="457200" y="0"/>
                </a:moveTo>
                <a:lnTo>
                  <a:pt x="457200" y="432562"/>
                </a:lnTo>
                <a:lnTo>
                  <a:pt x="0" y="432562"/>
                </a:lnTo>
                <a:lnTo>
                  <a:pt x="0" y="1297813"/>
                </a:lnTo>
                <a:lnTo>
                  <a:pt x="457200" y="1297813"/>
                </a:lnTo>
                <a:lnTo>
                  <a:pt x="457200" y="1730375"/>
                </a:lnTo>
                <a:lnTo>
                  <a:pt x="914400" y="865251"/>
                </a:lnTo>
                <a:lnTo>
                  <a:pt x="4572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6" name="object 6"/>
          <p:cNvSpPr/>
          <p:nvPr/>
        </p:nvSpPr>
        <p:spPr>
          <a:xfrm>
            <a:off x="1371600" y="2835275"/>
            <a:ext cx="914400" cy="1730375"/>
          </a:xfrm>
          <a:custGeom>
            <a:avLst/>
            <a:gdLst/>
            <a:ahLst/>
            <a:cxnLst/>
            <a:rect l="l" t="t" r="r" b="b"/>
            <a:pathLst>
              <a:path w="914400" h="1730375">
                <a:moveTo>
                  <a:pt x="0" y="432562"/>
                </a:moveTo>
                <a:lnTo>
                  <a:pt x="457200" y="432562"/>
                </a:lnTo>
                <a:lnTo>
                  <a:pt x="457200" y="0"/>
                </a:lnTo>
                <a:lnTo>
                  <a:pt x="914400" y="865251"/>
                </a:lnTo>
                <a:lnTo>
                  <a:pt x="457200" y="1730375"/>
                </a:lnTo>
                <a:lnTo>
                  <a:pt x="457200" y="1297813"/>
                </a:lnTo>
                <a:lnTo>
                  <a:pt x="0" y="1297813"/>
                </a:lnTo>
                <a:lnTo>
                  <a:pt x="0" y="432562"/>
                </a:lnTo>
                <a:close/>
              </a:path>
            </a:pathLst>
          </a:custGeom>
          <a:ln w="25400">
            <a:solidFill>
              <a:srgbClr val="946E00"/>
            </a:solidFill>
          </a:ln>
        </p:spPr>
        <p:txBody>
          <a:bodyPr wrap="square" lIns="0" tIns="0" rIns="0" bIns="0" rtlCol="0"/>
          <a:lstStyle/>
          <a:p>
            <a:endParaRPr/>
          </a:p>
        </p:txBody>
      </p:sp>
      <p:sp>
        <p:nvSpPr>
          <p:cNvPr id="7" name="object 7"/>
          <p:cNvSpPr/>
          <p:nvPr/>
        </p:nvSpPr>
        <p:spPr>
          <a:xfrm>
            <a:off x="1981707" y="1270000"/>
            <a:ext cx="1034415" cy="1694814"/>
          </a:xfrm>
          <a:custGeom>
            <a:avLst/>
            <a:gdLst/>
            <a:ahLst/>
            <a:cxnLst/>
            <a:rect l="l" t="t" r="r" b="b"/>
            <a:pathLst>
              <a:path w="1034414" h="1694814">
                <a:moveTo>
                  <a:pt x="0" y="1694561"/>
                </a:moveTo>
                <a:lnTo>
                  <a:pt x="1033818" y="1694561"/>
                </a:lnTo>
                <a:lnTo>
                  <a:pt x="1033818" y="0"/>
                </a:lnTo>
                <a:lnTo>
                  <a:pt x="0" y="0"/>
                </a:lnTo>
                <a:lnTo>
                  <a:pt x="0" y="1694561"/>
                </a:lnTo>
                <a:close/>
              </a:path>
            </a:pathLst>
          </a:custGeom>
          <a:solidFill>
            <a:srgbClr val="FFFFFF"/>
          </a:solidFill>
        </p:spPr>
        <p:txBody>
          <a:bodyPr wrap="square" lIns="0" tIns="0" rIns="0" bIns="0" rtlCol="0"/>
          <a:lstStyle/>
          <a:p>
            <a:endParaRPr/>
          </a:p>
        </p:txBody>
      </p:sp>
      <p:sp>
        <p:nvSpPr>
          <p:cNvPr id="8" name="object 8"/>
          <p:cNvSpPr/>
          <p:nvPr/>
        </p:nvSpPr>
        <p:spPr>
          <a:xfrm>
            <a:off x="1969007" y="1257300"/>
            <a:ext cx="1059307" cy="1719961"/>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2129408" y="1411604"/>
            <a:ext cx="736600" cy="1397635"/>
          </a:xfrm>
          <a:prstGeom prst="rect">
            <a:avLst/>
          </a:prstGeom>
        </p:spPr>
        <p:txBody>
          <a:bodyPr vert="horz" wrap="square" lIns="0" tIns="12700" rIns="0" bIns="0" rtlCol="0">
            <a:spAutoFit/>
          </a:bodyPr>
          <a:lstStyle/>
          <a:p>
            <a:pPr marL="140335">
              <a:lnSpc>
                <a:spcPct val="100000"/>
              </a:lnSpc>
              <a:spcBef>
                <a:spcPts val="100"/>
              </a:spcBef>
            </a:pPr>
            <a:r>
              <a:rPr sz="1800" dirty="0">
                <a:solidFill>
                  <a:srgbClr val="006FC0"/>
                </a:solidFill>
                <a:latin typeface="Times New Roman"/>
                <a:cs typeface="Times New Roman"/>
              </a:rPr>
              <a:t>5434</a:t>
            </a:r>
            <a:endParaRPr sz="1800">
              <a:latin typeface="Times New Roman"/>
              <a:cs typeface="Times New Roman"/>
            </a:endParaRPr>
          </a:p>
          <a:p>
            <a:pPr marL="12700" marR="5080" indent="1270" algn="ctr">
              <a:lnSpc>
                <a:spcPct val="100000"/>
              </a:lnSpc>
            </a:pPr>
            <a:r>
              <a:rPr sz="1800" dirty="0">
                <a:solidFill>
                  <a:srgbClr val="006FC0"/>
                </a:solidFill>
                <a:latin typeface="Times New Roman"/>
                <a:cs typeface="Times New Roman"/>
              </a:rPr>
              <a:t>sayılı  Kanuna  tabi  ol</a:t>
            </a:r>
            <a:r>
              <a:rPr sz="1800" spc="5" dirty="0">
                <a:solidFill>
                  <a:srgbClr val="006FC0"/>
                </a:solidFill>
                <a:latin typeface="Times New Roman"/>
                <a:cs typeface="Times New Roman"/>
              </a:rPr>
              <a:t>a</a:t>
            </a:r>
            <a:r>
              <a:rPr sz="1800" dirty="0">
                <a:solidFill>
                  <a:srgbClr val="006FC0"/>
                </a:solidFill>
                <a:latin typeface="Times New Roman"/>
                <a:cs typeface="Times New Roman"/>
              </a:rPr>
              <a:t>nl</a:t>
            </a:r>
            <a:r>
              <a:rPr sz="1800" spc="5" dirty="0">
                <a:solidFill>
                  <a:srgbClr val="006FC0"/>
                </a:solidFill>
                <a:latin typeface="Times New Roman"/>
                <a:cs typeface="Times New Roman"/>
              </a:rPr>
              <a:t>a</a:t>
            </a:r>
            <a:r>
              <a:rPr sz="1800" dirty="0">
                <a:solidFill>
                  <a:srgbClr val="006FC0"/>
                </a:solidFill>
                <a:latin typeface="Times New Roman"/>
                <a:cs typeface="Times New Roman"/>
              </a:rPr>
              <a:t>r:</a:t>
            </a:r>
            <a:endParaRPr sz="1800">
              <a:latin typeface="Times New Roman"/>
              <a:cs typeface="Times New Roman"/>
            </a:endParaRPr>
          </a:p>
        </p:txBody>
      </p:sp>
      <p:sp>
        <p:nvSpPr>
          <p:cNvPr id="10" name="object 10"/>
          <p:cNvSpPr/>
          <p:nvPr/>
        </p:nvSpPr>
        <p:spPr>
          <a:xfrm>
            <a:off x="3864355" y="749300"/>
            <a:ext cx="4826000" cy="964438"/>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3956430" y="799846"/>
            <a:ext cx="4643755" cy="574040"/>
          </a:xfrm>
          <a:prstGeom prst="rect">
            <a:avLst/>
          </a:prstGeom>
        </p:spPr>
        <p:txBody>
          <a:bodyPr vert="horz" wrap="square" lIns="0" tIns="12700" rIns="0" bIns="0" rtlCol="0">
            <a:spAutoFit/>
          </a:bodyPr>
          <a:lstStyle/>
          <a:p>
            <a:pPr marL="12700" marR="5080">
              <a:lnSpc>
                <a:spcPct val="100000"/>
              </a:lnSpc>
              <a:spcBef>
                <a:spcPts val="100"/>
              </a:spcBef>
              <a:tabLst>
                <a:tab pos="660400" algn="l"/>
                <a:tab pos="1069975" algn="l"/>
                <a:tab pos="1351915" algn="l"/>
                <a:tab pos="2073275" algn="l"/>
                <a:tab pos="2483485" algn="l"/>
                <a:tab pos="2765425" algn="l"/>
                <a:tab pos="3588385" algn="l"/>
                <a:tab pos="4262120" algn="l"/>
              </a:tabLst>
            </a:pPr>
            <a:r>
              <a:rPr sz="1800" b="1" dirty="0">
                <a:solidFill>
                  <a:srgbClr val="FF0000"/>
                </a:solidFill>
                <a:latin typeface="Times New Roman"/>
                <a:cs typeface="Times New Roman"/>
              </a:rPr>
              <a:t>Prim matrahı: </a:t>
            </a:r>
            <a:r>
              <a:rPr sz="1800" spc="-10" dirty="0">
                <a:solidFill>
                  <a:srgbClr val="006FC0"/>
                </a:solidFill>
                <a:latin typeface="Times New Roman"/>
                <a:cs typeface="Times New Roman"/>
              </a:rPr>
              <a:t>Gösterge </a:t>
            </a:r>
            <a:r>
              <a:rPr sz="1800" spc="-40" dirty="0">
                <a:solidFill>
                  <a:srgbClr val="006FC0"/>
                </a:solidFill>
                <a:latin typeface="Times New Roman"/>
                <a:cs typeface="Times New Roman"/>
              </a:rPr>
              <a:t>ay. </a:t>
            </a:r>
            <a:r>
              <a:rPr sz="1800" dirty="0">
                <a:solidFill>
                  <a:srgbClr val="006FC0"/>
                </a:solidFill>
                <a:latin typeface="Times New Roman"/>
                <a:cs typeface="Times New Roman"/>
              </a:rPr>
              <a:t>+ ek </a:t>
            </a:r>
            <a:r>
              <a:rPr sz="1800" spc="-5" dirty="0">
                <a:solidFill>
                  <a:srgbClr val="006FC0"/>
                </a:solidFill>
                <a:latin typeface="Times New Roman"/>
                <a:cs typeface="Times New Roman"/>
              </a:rPr>
              <a:t>gösterge </a:t>
            </a:r>
            <a:r>
              <a:rPr sz="1800" spc="-40" dirty="0">
                <a:solidFill>
                  <a:srgbClr val="006FC0"/>
                </a:solidFill>
                <a:latin typeface="Times New Roman"/>
                <a:cs typeface="Times New Roman"/>
              </a:rPr>
              <a:t>ay. </a:t>
            </a:r>
            <a:r>
              <a:rPr sz="1800" dirty="0">
                <a:solidFill>
                  <a:srgbClr val="006FC0"/>
                </a:solidFill>
                <a:latin typeface="Times New Roman"/>
                <a:cs typeface="Times New Roman"/>
              </a:rPr>
              <a:t>+  t</a:t>
            </a:r>
            <a:r>
              <a:rPr sz="1800" spc="5" dirty="0">
                <a:solidFill>
                  <a:srgbClr val="006FC0"/>
                </a:solidFill>
                <a:latin typeface="Times New Roman"/>
                <a:cs typeface="Times New Roman"/>
              </a:rPr>
              <a:t>a</a:t>
            </a:r>
            <a:r>
              <a:rPr sz="1800" dirty="0">
                <a:solidFill>
                  <a:srgbClr val="006FC0"/>
                </a:solidFill>
                <a:latin typeface="Times New Roman"/>
                <a:cs typeface="Times New Roman"/>
              </a:rPr>
              <a:t>ban	</a:t>
            </a:r>
            <a:r>
              <a:rPr sz="1800" spc="-10" dirty="0">
                <a:solidFill>
                  <a:srgbClr val="006FC0"/>
                </a:solidFill>
                <a:latin typeface="Times New Roman"/>
                <a:cs typeface="Times New Roman"/>
              </a:rPr>
              <a:t>a</a:t>
            </a:r>
            <a:r>
              <a:rPr sz="1800" spc="-110" dirty="0">
                <a:solidFill>
                  <a:srgbClr val="006FC0"/>
                </a:solidFill>
                <a:latin typeface="Times New Roman"/>
                <a:cs typeface="Times New Roman"/>
              </a:rPr>
              <a:t>y</a:t>
            </a:r>
            <a:r>
              <a:rPr sz="1800" dirty="0">
                <a:solidFill>
                  <a:srgbClr val="006FC0"/>
                </a:solidFill>
                <a:latin typeface="Times New Roman"/>
                <a:cs typeface="Times New Roman"/>
              </a:rPr>
              <a:t>.	+	</a:t>
            </a:r>
            <a:r>
              <a:rPr sz="1800" spc="-15" dirty="0">
                <a:solidFill>
                  <a:srgbClr val="006FC0"/>
                </a:solidFill>
                <a:latin typeface="Times New Roman"/>
                <a:cs typeface="Times New Roman"/>
              </a:rPr>
              <a:t>k</a:t>
            </a:r>
            <a:r>
              <a:rPr sz="1800" spc="-10" dirty="0">
                <a:solidFill>
                  <a:srgbClr val="006FC0"/>
                </a:solidFill>
                <a:latin typeface="Times New Roman"/>
                <a:cs typeface="Times New Roman"/>
              </a:rPr>
              <a:t>ı</a:t>
            </a:r>
            <a:r>
              <a:rPr sz="1800" dirty="0">
                <a:solidFill>
                  <a:srgbClr val="006FC0"/>
                </a:solidFill>
                <a:latin typeface="Times New Roman"/>
                <a:cs typeface="Times New Roman"/>
              </a:rPr>
              <a:t>dem	</a:t>
            </a:r>
            <a:r>
              <a:rPr sz="1800" spc="-10" dirty="0">
                <a:solidFill>
                  <a:srgbClr val="006FC0"/>
                </a:solidFill>
                <a:latin typeface="Times New Roman"/>
                <a:cs typeface="Times New Roman"/>
              </a:rPr>
              <a:t>a</a:t>
            </a:r>
            <a:r>
              <a:rPr sz="1800" spc="-110" dirty="0">
                <a:solidFill>
                  <a:srgbClr val="006FC0"/>
                </a:solidFill>
                <a:latin typeface="Times New Roman"/>
                <a:cs typeface="Times New Roman"/>
              </a:rPr>
              <a:t>y</a:t>
            </a:r>
            <a:r>
              <a:rPr sz="1800" dirty="0">
                <a:solidFill>
                  <a:srgbClr val="006FC0"/>
                </a:solidFill>
                <a:latin typeface="Times New Roman"/>
                <a:cs typeface="Times New Roman"/>
              </a:rPr>
              <a:t>.	+	</a:t>
            </a:r>
            <a:r>
              <a:rPr sz="1800" spc="-5" dirty="0">
                <a:solidFill>
                  <a:srgbClr val="006FC0"/>
                </a:solidFill>
                <a:latin typeface="Times New Roman"/>
                <a:cs typeface="Times New Roman"/>
              </a:rPr>
              <a:t>E</a:t>
            </a:r>
            <a:r>
              <a:rPr sz="1800" spc="-20" dirty="0">
                <a:solidFill>
                  <a:srgbClr val="006FC0"/>
                </a:solidFill>
                <a:latin typeface="Times New Roman"/>
                <a:cs typeface="Times New Roman"/>
              </a:rPr>
              <a:t>Y</a:t>
            </a:r>
            <a:r>
              <a:rPr sz="1800" spc="-5" dirty="0">
                <a:solidFill>
                  <a:srgbClr val="006FC0"/>
                </a:solidFill>
                <a:latin typeface="Times New Roman"/>
                <a:cs typeface="Times New Roman"/>
              </a:rPr>
              <a:t>DM</a:t>
            </a:r>
            <a:r>
              <a:rPr sz="1800" dirty="0">
                <a:solidFill>
                  <a:srgbClr val="006FC0"/>
                </a:solidFill>
                <a:latin typeface="Times New Roman"/>
                <a:cs typeface="Times New Roman"/>
              </a:rPr>
              <a:t>	</a:t>
            </a:r>
            <a:r>
              <a:rPr sz="1800" spc="-10" dirty="0">
                <a:solidFill>
                  <a:srgbClr val="006FC0"/>
                </a:solidFill>
                <a:latin typeface="Times New Roman"/>
                <a:cs typeface="Times New Roman"/>
              </a:rPr>
              <a:t>a</a:t>
            </a:r>
            <a:r>
              <a:rPr sz="1800" spc="20" dirty="0">
                <a:solidFill>
                  <a:srgbClr val="006FC0"/>
                </a:solidFill>
                <a:latin typeface="Times New Roman"/>
                <a:cs typeface="Times New Roman"/>
              </a:rPr>
              <a:t>y</a:t>
            </a:r>
            <a:r>
              <a:rPr sz="1800" spc="-10" dirty="0">
                <a:solidFill>
                  <a:srgbClr val="006FC0"/>
                </a:solidFill>
                <a:latin typeface="Times New Roman"/>
                <a:cs typeface="Times New Roman"/>
              </a:rPr>
              <a:t>l</a:t>
            </a:r>
            <a:r>
              <a:rPr sz="1800" dirty="0">
                <a:solidFill>
                  <a:srgbClr val="006FC0"/>
                </a:solidFill>
                <a:latin typeface="Times New Roman"/>
                <a:cs typeface="Times New Roman"/>
              </a:rPr>
              <a:t>ığı	br</a:t>
            </a:r>
            <a:r>
              <a:rPr sz="1800" spc="-15" dirty="0">
                <a:solidFill>
                  <a:srgbClr val="006FC0"/>
                </a:solidFill>
                <a:latin typeface="Times New Roman"/>
                <a:cs typeface="Times New Roman"/>
              </a:rPr>
              <a:t>ü</a:t>
            </a:r>
            <a:r>
              <a:rPr sz="1800" dirty="0">
                <a:solidFill>
                  <a:srgbClr val="006FC0"/>
                </a:solidFill>
                <a:latin typeface="Times New Roman"/>
                <a:cs typeface="Times New Roman"/>
              </a:rPr>
              <a:t>t</a:t>
            </a:r>
            <a:endParaRPr sz="1800" dirty="0">
              <a:latin typeface="Times New Roman"/>
              <a:cs typeface="Times New Roman"/>
            </a:endParaRPr>
          </a:p>
        </p:txBody>
      </p:sp>
      <p:sp>
        <p:nvSpPr>
          <p:cNvPr id="12" name="object 12"/>
          <p:cNvSpPr txBox="1"/>
          <p:nvPr/>
        </p:nvSpPr>
        <p:spPr>
          <a:xfrm>
            <a:off x="3956430" y="1348866"/>
            <a:ext cx="449262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6FC0"/>
                </a:solidFill>
                <a:latin typeface="Times New Roman"/>
                <a:cs typeface="Times New Roman"/>
              </a:rPr>
              <a:t>tutarının belli bir oranına tekabül eden</a:t>
            </a:r>
            <a:r>
              <a:rPr sz="1800" spc="-105" dirty="0">
                <a:solidFill>
                  <a:srgbClr val="006FC0"/>
                </a:solidFill>
                <a:latin typeface="Times New Roman"/>
                <a:cs typeface="Times New Roman"/>
              </a:rPr>
              <a:t> </a:t>
            </a:r>
            <a:r>
              <a:rPr sz="1800" spc="-10" dirty="0">
                <a:solidFill>
                  <a:srgbClr val="006FC0"/>
                </a:solidFill>
                <a:latin typeface="Times New Roman"/>
                <a:cs typeface="Times New Roman"/>
              </a:rPr>
              <a:t>miktardır.</a:t>
            </a:r>
            <a:endParaRPr sz="1800">
              <a:latin typeface="Times New Roman"/>
              <a:cs typeface="Times New Roman"/>
            </a:endParaRPr>
          </a:p>
        </p:txBody>
      </p:sp>
      <p:sp>
        <p:nvSpPr>
          <p:cNvPr id="13" name="object 13"/>
          <p:cNvSpPr/>
          <p:nvPr/>
        </p:nvSpPr>
        <p:spPr>
          <a:xfrm>
            <a:off x="3124200" y="1355725"/>
            <a:ext cx="609600" cy="1828800"/>
          </a:xfrm>
          <a:custGeom>
            <a:avLst/>
            <a:gdLst/>
            <a:ahLst/>
            <a:cxnLst/>
            <a:rect l="l" t="t" r="r" b="b"/>
            <a:pathLst>
              <a:path w="609600" h="1828800">
                <a:moveTo>
                  <a:pt x="304800" y="0"/>
                </a:moveTo>
                <a:lnTo>
                  <a:pt x="304800" y="457200"/>
                </a:lnTo>
                <a:lnTo>
                  <a:pt x="0" y="457200"/>
                </a:lnTo>
                <a:lnTo>
                  <a:pt x="0" y="1371600"/>
                </a:lnTo>
                <a:lnTo>
                  <a:pt x="304800" y="1371600"/>
                </a:lnTo>
                <a:lnTo>
                  <a:pt x="304800" y="1828800"/>
                </a:lnTo>
                <a:lnTo>
                  <a:pt x="609600" y="914400"/>
                </a:lnTo>
                <a:lnTo>
                  <a:pt x="304800" y="0"/>
                </a:lnTo>
                <a:close/>
              </a:path>
            </a:pathLst>
          </a:custGeom>
        </p:spPr>
        <p:style>
          <a:lnRef idx="1">
            <a:schemeClr val="accent2"/>
          </a:lnRef>
          <a:fillRef idx="1001">
            <a:schemeClr val="lt2"/>
          </a:fillRef>
          <a:effectRef idx="2">
            <a:schemeClr val="accent2"/>
          </a:effectRef>
          <a:fontRef idx="minor">
            <a:schemeClr val="lt1"/>
          </a:fontRef>
        </p:style>
        <p:txBody>
          <a:bodyPr wrap="square" lIns="0" tIns="0" rIns="0" bIns="0" rtlCol="0"/>
          <a:lstStyle/>
          <a:p>
            <a:endParaRPr/>
          </a:p>
        </p:txBody>
      </p:sp>
      <p:sp>
        <p:nvSpPr>
          <p:cNvPr id="14" name="object 14"/>
          <p:cNvSpPr/>
          <p:nvPr/>
        </p:nvSpPr>
        <p:spPr>
          <a:xfrm>
            <a:off x="3124200" y="1355725"/>
            <a:ext cx="609600" cy="1828800"/>
          </a:xfrm>
          <a:custGeom>
            <a:avLst/>
            <a:gdLst/>
            <a:ahLst/>
            <a:cxnLst/>
            <a:rect l="l" t="t" r="r" b="b"/>
            <a:pathLst>
              <a:path w="609600" h="1828800">
                <a:moveTo>
                  <a:pt x="0" y="457200"/>
                </a:moveTo>
                <a:lnTo>
                  <a:pt x="304800" y="457200"/>
                </a:lnTo>
                <a:lnTo>
                  <a:pt x="304800" y="0"/>
                </a:lnTo>
                <a:lnTo>
                  <a:pt x="609600" y="914400"/>
                </a:lnTo>
                <a:lnTo>
                  <a:pt x="304800" y="1828800"/>
                </a:lnTo>
                <a:lnTo>
                  <a:pt x="304800" y="1371600"/>
                </a:lnTo>
                <a:lnTo>
                  <a:pt x="0" y="1371600"/>
                </a:lnTo>
                <a:lnTo>
                  <a:pt x="0" y="457200"/>
                </a:lnTo>
                <a:close/>
              </a:path>
            </a:pathLst>
          </a:custGeom>
          <a:ln w="25400">
            <a:solidFill>
              <a:srgbClr val="946E00"/>
            </a:solidFill>
          </a:ln>
        </p:spPr>
        <p:txBody>
          <a:bodyPr wrap="square" lIns="0" tIns="0" rIns="0" bIns="0" rtlCol="0"/>
          <a:lstStyle/>
          <a:p>
            <a:endParaRPr/>
          </a:p>
        </p:txBody>
      </p:sp>
      <p:sp>
        <p:nvSpPr>
          <p:cNvPr id="15" name="object 15"/>
          <p:cNvSpPr/>
          <p:nvPr/>
        </p:nvSpPr>
        <p:spPr>
          <a:xfrm>
            <a:off x="3840479" y="1783460"/>
            <a:ext cx="4822571" cy="883540"/>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3840479" y="2743200"/>
            <a:ext cx="4770121" cy="609600"/>
          </a:xfrm>
          <a:prstGeom prst="rect">
            <a:avLst/>
          </a:prstGeom>
          <a:blipFill>
            <a:blip r:embed="rId6" cstate="print"/>
            <a:stretch>
              <a:fillRect/>
            </a:stretch>
          </a:blipFill>
        </p:spPr>
        <p:txBody>
          <a:bodyPr wrap="square" lIns="0" tIns="0" rIns="0" bIns="0" rtlCol="0"/>
          <a:lstStyle/>
          <a:p>
            <a:endParaRPr/>
          </a:p>
        </p:txBody>
      </p:sp>
      <p:sp>
        <p:nvSpPr>
          <p:cNvPr id="17" name="object 17"/>
          <p:cNvSpPr txBox="1"/>
          <p:nvPr/>
        </p:nvSpPr>
        <p:spPr>
          <a:xfrm>
            <a:off x="3932682" y="1823084"/>
            <a:ext cx="4640580" cy="1397819"/>
          </a:xfrm>
          <a:prstGeom prst="rect">
            <a:avLst/>
          </a:prstGeom>
        </p:spPr>
        <p:txBody>
          <a:bodyPr vert="horz" wrap="square" lIns="0" tIns="12700" rIns="0" bIns="0" rtlCol="0">
            <a:spAutoFit/>
          </a:bodyPr>
          <a:lstStyle/>
          <a:p>
            <a:pPr marL="12700" marR="5715">
              <a:lnSpc>
                <a:spcPct val="100000"/>
              </a:lnSpc>
              <a:spcBef>
                <a:spcPts val="100"/>
              </a:spcBef>
            </a:pPr>
            <a:r>
              <a:rPr sz="1800" b="1" dirty="0">
                <a:solidFill>
                  <a:srgbClr val="FF0000"/>
                </a:solidFill>
                <a:latin typeface="Times New Roman"/>
                <a:cs typeface="Times New Roman"/>
              </a:rPr>
              <a:t>Prim oranı:</a:t>
            </a:r>
            <a:r>
              <a:rPr sz="1800" b="1" dirty="0">
                <a:solidFill>
                  <a:srgbClr val="006FC0"/>
                </a:solidFill>
                <a:latin typeface="Times New Roman"/>
                <a:cs typeface="Times New Roman"/>
              </a:rPr>
              <a:t> </a:t>
            </a:r>
            <a:r>
              <a:rPr sz="1800" spc="-5" dirty="0">
                <a:solidFill>
                  <a:srgbClr val="006FC0"/>
                </a:solidFill>
                <a:latin typeface="Times New Roman"/>
                <a:cs typeface="Times New Roman"/>
              </a:rPr>
              <a:t>Matrahın </a:t>
            </a:r>
            <a:r>
              <a:rPr sz="1800" spc="-55" dirty="0">
                <a:solidFill>
                  <a:srgbClr val="006FC0"/>
                </a:solidFill>
                <a:latin typeface="Times New Roman"/>
                <a:cs typeface="Times New Roman"/>
              </a:rPr>
              <a:t>%16‟sı </a:t>
            </a:r>
            <a:r>
              <a:rPr sz="1800" dirty="0" err="1">
                <a:solidFill>
                  <a:srgbClr val="006FC0"/>
                </a:solidFill>
                <a:latin typeface="Times New Roman"/>
                <a:cs typeface="Times New Roman"/>
              </a:rPr>
              <a:t>oranında</a:t>
            </a:r>
            <a:r>
              <a:rPr sz="1800" dirty="0">
                <a:solidFill>
                  <a:srgbClr val="006FC0"/>
                </a:solidFill>
                <a:latin typeface="Times New Roman"/>
                <a:cs typeface="Times New Roman"/>
              </a:rPr>
              <a:t> </a:t>
            </a:r>
            <a:r>
              <a:rPr sz="1800" spc="-70" dirty="0" err="1" smtClean="0">
                <a:solidFill>
                  <a:srgbClr val="006FC0"/>
                </a:solidFill>
                <a:latin typeface="Times New Roman"/>
                <a:cs typeface="Times New Roman"/>
              </a:rPr>
              <a:t>i</a:t>
            </a:r>
            <a:r>
              <a:rPr lang="tr-TR" sz="1800" spc="-70" dirty="0" smtClean="0">
                <a:solidFill>
                  <a:srgbClr val="006FC0"/>
                </a:solidFill>
                <a:latin typeface="Times New Roman"/>
                <a:cs typeface="Times New Roman"/>
              </a:rPr>
              <a:t>ş</a:t>
            </a:r>
            <a:r>
              <a:rPr sz="1800" spc="-70" dirty="0" err="1" smtClean="0">
                <a:solidFill>
                  <a:srgbClr val="006FC0"/>
                </a:solidFill>
                <a:latin typeface="Times New Roman"/>
                <a:cs typeface="Times New Roman"/>
              </a:rPr>
              <a:t>tirakçi</a:t>
            </a:r>
            <a:r>
              <a:rPr sz="1800" spc="-70" dirty="0" smtClean="0">
                <a:solidFill>
                  <a:srgbClr val="006FC0"/>
                </a:solidFill>
                <a:latin typeface="Times New Roman"/>
                <a:cs typeface="Times New Roman"/>
              </a:rPr>
              <a:t> </a:t>
            </a:r>
            <a:r>
              <a:rPr sz="1800" spc="310" dirty="0" smtClean="0">
                <a:solidFill>
                  <a:srgbClr val="006FC0"/>
                </a:solidFill>
                <a:latin typeface="Times New Roman"/>
                <a:cs typeface="Times New Roman"/>
              </a:rPr>
              <a:t> </a:t>
            </a:r>
            <a:r>
              <a:rPr sz="1800" dirty="0">
                <a:solidFill>
                  <a:srgbClr val="006FC0"/>
                </a:solidFill>
                <a:latin typeface="Times New Roman"/>
                <a:cs typeface="Times New Roman"/>
              </a:rPr>
              <a:t>kesintisi, </a:t>
            </a:r>
            <a:r>
              <a:rPr sz="1800" spc="-55" dirty="0">
                <a:solidFill>
                  <a:srgbClr val="006FC0"/>
                </a:solidFill>
                <a:latin typeface="Times New Roman"/>
                <a:cs typeface="Times New Roman"/>
              </a:rPr>
              <a:t>%20‟si </a:t>
            </a:r>
            <a:r>
              <a:rPr sz="1800" dirty="0">
                <a:solidFill>
                  <a:srgbClr val="006FC0"/>
                </a:solidFill>
                <a:latin typeface="Times New Roman"/>
                <a:cs typeface="Times New Roman"/>
              </a:rPr>
              <a:t>oranında </a:t>
            </a:r>
            <a:r>
              <a:rPr sz="1800" spc="-5" dirty="0" err="1">
                <a:solidFill>
                  <a:srgbClr val="006FC0"/>
                </a:solidFill>
                <a:latin typeface="Times New Roman"/>
                <a:cs typeface="Times New Roman"/>
              </a:rPr>
              <a:t>ise</a:t>
            </a:r>
            <a:r>
              <a:rPr sz="1800" spc="-5" dirty="0">
                <a:solidFill>
                  <a:srgbClr val="006FC0"/>
                </a:solidFill>
                <a:latin typeface="Times New Roman"/>
                <a:cs typeface="Times New Roman"/>
              </a:rPr>
              <a:t> </a:t>
            </a:r>
            <a:r>
              <a:rPr sz="1800" spc="-85" dirty="0" err="1" smtClean="0">
                <a:solidFill>
                  <a:srgbClr val="006FC0"/>
                </a:solidFill>
                <a:latin typeface="Times New Roman"/>
                <a:cs typeface="Times New Roman"/>
              </a:rPr>
              <a:t>i</a:t>
            </a:r>
            <a:r>
              <a:rPr lang="tr-TR" sz="1800" spc="-85" dirty="0" smtClean="0">
                <a:solidFill>
                  <a:srgbClr val="006FC0"/>
                </a:solidFill>
                <a:latin typeface="Times New Roman"/>
                <a:cs typeface="Times New Roman"/>
              </a:rPr>
              <a:t>ş</a:t>
            </a:r>
            <a:r>
              <a:rPr sz="1800" spc="-85" dirty="0" err="1" smtClean="0">
                <a:solidFill>
                  <a:srgbClr val="006FC0"/>
                </a:solidFill>
                <a:latin typeface="Times New Roman"/>
                <a:cs typeface="Times New Roman"/>
              </a:rPr>
              <a:t>veren</a:t>
            </a:r>
            <a:r>
              <a:rPr sz="1800" spc="15" dirty="0" smtClean="0">
                <a:solidFill>
                  <a:srgbClr val="006FC0"/>
                </a:solidFill>
                <a:latin typeface="Times New Roman"/>
                <a:cs typeface="Times New Roman"/>
              </a:rPr>
              <a:t> </a:t>
            </a:r>
            <a:r>
              <a:rPr sz="1800" spc="-55" dirty="0" err="1" smtClean="0">
                <a:solidFill>
                  <a:srgbClr val="006FC0"/>
                </a:solidFill>
                <a:latin typeface="Times New Roman"/>
                <a:cs typeface="Times New Roman"/>
              </a:rPr>
              <a:t>kar</a:t>
            </a:r>
            <a:r>
              <a:rPr lang="tr-TR" sz="1800" spc="-55" dirty="0" smtClean="0">
                <a:solidFill>
                  <a:srgbClr val="006FC0"/>
                </a:solidFill>
                <a:latin typeface="Times New Roman"/>
                <a:cs typeface="Times New Roman"/>
              </a:rPr>
              <a:t>ş</a:t>
            </a:r>
            <a:r>
              <a:rPr sz="1800" spc="-55" dirty="0" err="1" smtClean="0">
                <a:solidFill>
                  <a:srgbClr val="006FC0"/>
                </a:solidFill>
                <a:latin typeface="Times New Roman"/>
                <a:cs typeface="Times New Roman"/>
              </a:rPr>
              <a:t>ılığıdır</a:t>
            </a:r>
            <a:r>
              <a:rPr sz="1800" spc="-55" dirty="0" smtClean="0">
                <a:solidFill>
                  <a:srgbClr val="006FC0"/>
                </a:solidFill>
                <a:latin typeface="Times New Roman"/>
                <a:cs typeface="Times New Roman"/>
              </a:rPr>
              <a:t>.</a:t>
            </a:r>
            <a:r>
              <a:rPr lang="tr-TR" sz="1800" spc="-55" dirty="0" smtClean="0">
                <a:solidFill>
                  <a:srgbClr val="006FC0"/>
                </a:solidFill>
                <a:latin typeface="Times New Roman"/>
                <a:cs typeface="Times New Roman"/>
              </a:rPr>
              <a:t> Terfili aylarda %100 artış işveren + iştirakçi</a:t>
            </a:r>
          </a:p>
          <a:p>
            <a:pPr marL="12700" marR="5080">
              <a:lnSpc>
                <a:spcPct val="100000"/>
              </a:lnSpc>
              <a:tabLst>
                <a:tab pos="957580" algn="l"/>
                <a:tab pos="1588135" algn="l"/>
                <a:tab pos="2601595" algn="l"/>
                <a:tab pos="3375025" algn="l"/>
                <a:tab pos="4081779" algn="l"/>
              </a:tabLst>
            </a:pPr>
            <a:r>
              <a:rPr lang="tr-TR" spc="-225" dirty="0" err="1" smtClean="0">
                <a:solidFill>
                  <a:srgbClr val="006FC0"/>
                </a:solidFill>
                <a:latin typeface="Times New Roman"/>
                <a:cs typeface="Times New Roman"/>
              </a:rPr>
              <a:t>İşv</a:t>
            </a:r>
            <a:r>
              <a:rPr sz="1800" spc="-225" dirty="0" err="1" smtClean="0">
                <a:solidFill>
                  <a:srgbClr val="006FC0"/>
                </a:solidFill>
                <a:latin typeface="Times New Roman"/>
                <a:cs typeface="Times New Roman"/>
              </a:rPr>
              <a:t>er</a:t>
            </a:r>
            <a:r>
              <a:rPr sz="1800" spc="-180" dirty="0" err="1" smtClean="0">
                <a:solidFill>
                  <a:srgbClr val="006FC0"/>
                </a:solidFill>
                <a:latin typeface="Times New Roman"/>
                <a:cs typeface="Times New Roman"/>
              </a:rPr>
              <a:t>e</a:t>
            </a:r>
            <a:r>
              <a:rPr sz="1800" dirty="0" err="1" smtClean="0">
                <a:solidFill>
                  <a:srgbClr val="006FC0"/>
                </a:solidFill>
                <a:latin typeface="Times New Roman"/>
                <a:cs typeface="Times New Roman"/>
              </a:rPr>
              <a:t>n</a:t>
            </a:r>
            <a:r>
              <a:rPr sz="1800" dirty="0" smtClean="0">
                <a:solidFill>
                  <a:srgbClr val="006FC0"/>
                </a:solidFill>
                <a:latin typeface="Times New Roman"/>
                <a:cs typeface="Times New Roman"/>
              </a:rPr>
              <a:t>,	%</a:t>
            </a:r>
            <a:r>
              <a:rPr sz="1800" dirty="0">
                <a:solidFill>
                  <a:srgbClr val="006FC0"/>
                </a:solidFill>
                <a:latin typeface="Times New Roman"/>
                <a:cs typeface="Times New Roman"/>
              </a:rPr>
              <a:t>12	oranında	</a:t>
            </a:r>
            <a:r>
              <a:rPr sz="1800" spc="-10" dirty="0">
                <a:solidFill>
                  <a:srgbClr val="006FC0"/>
                </a:solidFill>
                <a:latin typeface="Times New Roman"/>
                <a:cs typeface="Times New Roman"/>
              </a:rPr>
              <a:t>a</a:t>
            </a:r>
            <a:r>
              <a:rPr sz="1800" spc="10" dirty="0">
                <a:solidFill>
                  <a:srgbClr val="006FC0"/>
                </a:solidFill>
                <a:latin typeface="Times New Roman"/>
                <a:cs typeface="Times New Roman"/>
              </a:rPr>
              <a:t>y</a:t>
            </a:r>
            <a:r>
              <a:rPr sz="1800" spc="-15" dirty="0">
                <a:solidFill>
                  <a:srgbClr val="006FC0"/>
                </a:solidFill>
                <a:latin typeface="Times New Roman"/>
                <a:cs typeface="Times New Roman"/>
              </a:rPr>
              <a:t>r</a:t>
            </a:r>
            <a:r>
              <a:rPr sz="1800" dirty="0">
                <a:solidFill>
                  <a:srgbClr val="006FC0"/>
                </a:solidFill>
                <a:latin typeface="Times New Roman"/>
                <a:cs typeface="Times New Roman"/>
              </a:rPr>
              <a:t>ı</a:t>
            </a:r>
            <a:r>
              <a:rPr sz="1800" spc="5" dirty="0">
                <a:solidFill>
                  <a:srgbClr val="006FC0"/>
                </a:solidFill>
                <a:latin typeface="Times New Roman"/>
                <a:cs typeface="Times New Roman"/>
              </a:rPr>
              <a:t>c</a:t>
            </a:r>
            <a:r>
              <a:rPr sz="1800" dirty="0">
                <a:solidFill>
                  <a:srgbClr val="006FC0"/>
                </a:solidFill>
                <a:latin typeface="Times New Roman"/>
                <a:cs typeface="Times New Roman"/>
              </a:rPr>
              <a:t>a	</a:t>
            </a:r>
            <a:r>
              <a:rPr sz="1800" spc="-15" dirty="0">
                <a:solidFill>
                  <a:srgbClr val="006FC0"/>
                </a:solidFill>
                <a:latin typeface="Times New Roman"/>
                <a:cs typeface="Times New Roman"/>
              </a:rPr>
              <a:t>g</a:t>
            </a:r>
            <a:r>
              <a:rPr sz="1800" dirty="0">
                <a:solidFill>
                  <a:srgbClr val="006FC0"/>
                </a:solidFill>
                <a:latin typeface="Times New Roman"/>
                <a:cs typeface="Times New Roman"/>
              </a:rPr>
              <a:t>en</a:t>
            </a:r>
            <a:r>
              <a:rPr sz="1800" spc="5" dirty="0">
                <a:solidFill>
                  <a:srgbClr val="006FC0"/>
                </a:solidFill>
                <a:latin typeface="Times New Roman"/>
                <a:cs typeface="Times New Roman"/>
              </a:rPr>
              <a:t>e</a:t>
            </a:r>
            <a:r>
              <a:rPr sz="1800" dirty="0">
                <a:solidFill>
                  <a:srgbClr val="006FC0"/>
                </a:solidFill>
                <a:latin typeface="Times New Roman"/>
                <a:cs typeface="Times New Roman"/>
              </a:rPr>
              <a:t>l	</a:t>
            </a:r>
            <a:r>
              <a:rPr sz="1800" spc="-5" dirty="0">
                <a:solidFill>
                  <a:srgbClr val="006FC0"/>
                </a:solidFill>
                <a:latin typeface="Times New Roman"/>
                <a:cs typeface="Times New Roman"/>
              </a:rPr>
              <a:t>sağ</a:t>
            </a:r>
            <a:r>
              <a:rPr sz="1800" spc="-10" dirty="0">
                <a:solidFill>
                  <a:srgbClr val="006FC0"/>
                </a:solidFill>
                <a:latin typeface="Times New Roman"/>
                <a:cs typeface="Times New Roman"/>
              </a:rPr>
              <a:t>l</a:t>
            </a:r>
            <a:r>
              <a:rPr sz="1800" dirty="0">
                <a:solidFill>
                  <a:srgbClr val="006FC0"/>
                </a:solidFill>
                <a:latin typeface="Times New Roman"/>
                <a:cs typeface="Times New Roman"/>
              </a:rPr>
              <a:t>ık  </a:t>
            </a:r>
            <a:r>
              <a:rPr sz="1800" spc="-5" dirty="0">
                <a:solidFill>
                  <a:srgbClr val="006FC0"/>
                </a:solidFill>
                <a:latin typeface="Times New Roman"/>
                <a:cs typeface="Times New Roman"/>
              </a:rPr>
              <a:t>sigortası </a:t>
            </a:r>
            <a:r>
              <a:rPr sz="1800" dirty="0">
                <a:solidFill>
                  <a:srgbClr val="006FC0"/>
                </a:solidFill>
                <a:latin typeface="Times New Roman"/>
                <a:cs typeface="Times New Roman"/>
              </a:rPr>
              <a:t>primi</a:t>
            </a:r>
            <a:r>
              <a:rPr sz="1800" spc="-10" dirty="0">
                <a:solidFill>
                  <a:srgbClr val="006FC0"/>
                </a:solidFill>
                <a:latin typeface="Times New Roman"/>
                <a:cs typeface="Times New Roman"/>
              </a:rPr>
              <a:t> </a:t>
            </a:r>
            <a:r>
              <a:rPr sz="1800" spc="-5" dirty="0">
                <a:solidFill>
                  <a:srgbClr val="006FC0"/>
                </a:solidFill>
                <a:latin typeface="Times New Roman"/>
                <a:cs typeface="Times New Roman"/>
              </a:rPr>
              <a:t>yatırmaktadır.</a:t>
            </a:r>
            <a:endParaRPr sz="1800" dirty="0">
              <a:latin typeface="Times New Roman"/>
              <a:cs typeface="Times New Roman"/>
            </a:endParaRPr>
          </a:p>
        </p:txBody>
      </p:sp>
      <p:sp>
        <p:nvSpPr>
          <p:cNvPr id="18" name="object 18"/>
          <p:cNvSpPr/>
          <p:nvPr/>
        </p:nvSpPr>
        <p:spPr>
          <a:xfrm>
            <a:off x="1968119" y="4502721"/>
            <a:ext cx="1034415" cy="1752600"/>
          </a:xfrm>
          <a:custGeom>
            <a:avLst/>
            <a:gdLst/>
            <a:ahLst/>
            <a:cxnLst/>
            <a:rect l="l" t="t" r="r" b="b"/>
            <a:pathLst>
              <a:path w="1034414" h="1752600">
                <a:moveTo>
                  <a:pt x="0" y="1752600"/>
                </a:moveTo>
                <a:lnTo>
                  <a:pt x="1033818" y="1752600"/>
                </a:lnTo>
                <a:lnTo>
                  <a:pt x="1033818" y="0"/>
                </a:lnTo>
                <a:lnTo>
                  <a:pt x="0" y="0"/>
                </a:lnTo>
                <a:lnTo>
                  <a:pt x="0" y="1752600"/>
                </a:lnTo>
                <a:close/>
              </a:path>
            </a:pathLst>
          </a:custGeom>
          <a:solidFill>
            <a:srgbClr val="FFFFFF"/>
          </a:solidFill>
        </p:spPr>
        <p:txBody>
          <a:bodyPr wrap="square" lIns="0" tIns="0" rIns="0" bIns="0" rtlCol="0"/>
          <a:lstStyle/>
          <a:p>
            <a:endParaRPr/>
          </a:p>
        </p:txBody>
      </p:sp>
      <p:sp>
        <p:nvSpPr>
          <p:cNvPr id="19" name="object 19"/>
          <p:cNvSpPr/>
          <p:nvPr/>
        </p:nvSpPr>
        <p:spPr>
          <a:xfrm>
            <a:off x="1955419" y="4489958"/>
            <a:ext cx="1059180" cy="1778063"/>
          </a:xfrm>
          <a:prstGeom prst="rect">
            <a:avLst/>
          </a:prstGeom>
          <a:blipFill>
            <a:blip r:embed="rId7" cstate="print"/>
            <a:stretch>
              <a:fillRect/>
            </a:stretch>
          </a:blipFill>
        </p:spPr>
        <p:txBody>
          <a:bodyPr wrap="square" lIns="0" tIns="0" rIns="0" bIns="0" rtlCol="0"/>
          <a:lstStyle/>
          <a:p>
            <a:endParaRPr/>
          </a:p>
        </p:txBody>
      </p:sp>
      <p:sp>
        <p:nvSpPr>
          <p:cNvPr id="20" name="object 20"/>
          <p:cNvSpPr txBox="1"/>
          <p:nvPr/>
        </p:nvSpPr>
        <p:spPr>
          <a:xfrm>
            <a:off x="2115692" y="4674234"/>
            <a:ext cx="736600" cy="1397635"/>
          </a:xfrm>
          <a:prstGeom prst="rect">
            <a:avLst/>
          </a:prstGeom>
        </p:spPr>
        <p:txBody>
          <a:bodyPr vert="horz" wrap="square" lIns="0" tIns="12700" rIns="0" bIns="0" rtlCol="0">
            <a:spAutoFit/>
          </a:bodyPr>
          <a:lstStyle/>
          <a:p>
            <a:pPr marL="140335">
              <a:lnSpc>
                <a:spcPct val="100000"/>
              </a:lnSpc>
              <a:spcBef>
                <a:spcPts val="100"/>
              </a:spcBef>
            </a:pPr>
            <a:r>
              <a:rPr sz="1800" dirty="0">
                <a:solidFill>
                  <a:srgbClr val="006FC0"/>
                </a:solidFill>
                <a:latin typeface="Times New Roman"/>
                <a:cs typeface="Times New Roman"/>
              </a:rPr>
              <a:t>5510</a:t>
            </a:r>
            <a:endParaRPr sz="1800">
              <a:latin typeface="Times New Roman"/>
              <a:cs typeface="Times New Roman"/>
            </a:endParaRPr>
          </a:p>
          <a:p>
            <a:pPr marL="12700" marR="5080" indent="1270" algn="ctr">
              <a:lnSpc>
                <a:spcPct val="100000"/>
              </a:lnSpc>
            </a:pPr>
            <a:r>
              <a:rPr sz="1800" dirty="0">
                <a:solidFill>
                  <a:srgbClr val="006FC0"/>
                </a:solidFill>
                <a:latin typeface="Times New Roman"/>
                <a:cs typeface="Times New Roman"/>
              </a:rPr>
              <a:t>sayılı  Kanuna  tabi  olanlar:</a:t>
            </a:r>
            <a:endParaRPr sz="1800">
              <a:latin typeface="Times New Roman"/>
              <a:cs typeface="Times New Roman"/>
            </a:endParaRPr>
          </a:p>
        </p:txBody>
      </p:sp>
      <p:sp>
        <p:nvSpPr>
          <p:cNvPr id="21" name="object 21"/>
          <p:cNvSpPr/>
          <p:nvPr/>
        </p:nvSpPr>
        <p:spPr>
          <a:xfrm>
            <a:off x="3124200" y="4400550"/>
            <a:ext cx="609600" cy="1828800"/>
          </a:xfrm>
          <a:custGeom>
            <a:avLst/>
            <a:gdLst/>
            <a:ahLst/>
            <a:cxnLst/>
            <a:rect l="l" t="t" r="r" b="b"/>
            <a:pathLst>
              <a:path w="609600" h="1828800">
                <a:moveTo>
                  <a:pt x="304800" y="0"/>
                </a:moveTo>
                <a:lnTo>
                  <a:pt x="304800" y="457200"/>
                </a:lnTo>
                <a:lnTo>
                  <a:pt x="0" y="457200"/>
                </a:lnTo>
                <a:lnTo>
                  <a:pt x="0" y="1371600"/>
                </a:lnTo>
                <a:lnTo>
                  <a:pt x="304800" y="1371600"/>
                </a:lnTo>
                <a:lnTo>
                  <a:pt x="304800" y="1828800"/>
                </a:lnTo>
                <a:lnTo>
                  <a:pt x="609600" y="914400"/>
                </a:lnTo>
                <a:lnTo>
                  <a:pt x="304800" y="0"/>
                </a:lnTo>
                <a:close/>
              </a:path>
            </a:pathLst>
          </a:custGeom>
        </p:spPr>
        <p:style>
          <a:lnRef idx="0">
            <a:schemeClr val="accent2"/>
          </a:lnRef>
          <a:fillRef idx="1001">
            <a:schemeClr val="lt2"/>
          </a:fillRef>
          <a:effectRef idx="3">
            <a:schemeClr val="accent2"/>
          </a:effectRef>
          <a:fontRef idx="minor">
            <a:schemeClr val="lt1"/>
          </a:fontRef>
        </p:style>
        <p:txBody>
          <a:bodyPr wrap="square" lIns="0" tIns="0" rIns="0" bIns="0" rtlCol="0"/>
          <a:lstStyle/>
          <a:p>
            <a:endParaRPr/>
          </a:p>
        </p:txBody>
      </p:sp>
      <p:sp>
        <p:nvSpPr>
          <p:cNvPr id="22" name="object 22"/>
          <p:cNvSpPr/>
          <p:nvPr/>
        </p:nvSpPr>
        <p:spPr>
          <a:xfrm>
            <a:off x="3124200" y="4400550"/>
            <a:ext cx="609600" cy="1828800"/>
          </a:xfrm>
          <a:custGeom>
            <a:avLst/>
            <a:gdLst/>
            <a:ahLst/>
            <a:cxnLst/>
            <a:rect l="l" t="t" r="r" b="b"/>
            <a:pathLst>
              <a:path w="609600" h="1828800">
                <a:moveTo>
                  <a:pt x="0" y="457200"/>
                </a:moveTo>
                <a:lnTo>
                  <a:pt x="304800" y="457200"/>
                </a:lnTo>
                <a:lnTo>
                  <a:pt x="304800" y="0"/>
                </a:lnTo>
                <a:lnTo>
                  <a:pt x="609600" y="914400"/>
                </a:lnTo>
                <a:lnTo>
                  <a:pt x="304800" y="1828800"/>
                </a:lnTo>
                <a:lnTo>
                  <a:pt x="304800" y="1371600"/>
                </a:lnTo>
                <a:lnTo>
                  <a:pt x="0" y="1371600"/>
                </a:lnTo>
                <a:lnTo>
                  <a:pt x="0" y="457200"/>
                </a:lnTo>
                <a:close/>
              </a:path>
            </a:pathLst>
          </a:custGeom>
          <a:ln w="25400">
            <a:solidFill>
              <a:srgbClr val="946E00"/>
            </a:solidFill>
          </a:ln>
        </p:spPr>
        <p:txBody>
          <a:bodyPr wrap="square" lIns="0" tIns="0" rIns="0" bIns="0" rtlCol="0"/>
          <a:lstStyle/>
          <a:p>
            <a:endParaRPr/>
          </a:p>
        </p:txBody>
      </p:sp>
      <p:sp>
        <p:nvSpPr>
          <p:cNvPr id="23" name="object 23"/>
          <p:cNvSpPr/>
          <p:nvPr/>
        </p:nvSpPr>
        <p:spPr>
          <a:xfrm>
            <a:off x="3886199" y="4070350"/>
            <a:ext cx="4809871" cy="1339850"/>
          </a:xfrm>
          <a:prstGeom prst="rect">
            <a:avLst/>
          </a:prstGeom>
          <a:blipFill>
            <a:blip r:embed="rId8" cstate="print"/>
            <a:stretch>
              <a:fillRect/>
            </a:stretch>
          </a:blipFill>
        </p:spPr>
        <p:txBody>
          <a:bodyPr wrap="square" lIns="0" tIns="0" rIns="0" bIns="0" rtlCol="0"/>
          <a:lstStyle/>
          <a:p>
            <a:endParaRPr/>
          </a:p>
        </p:txBody>
      </p:sp>
      <p:sp>
        <p:nvSpPr>
          <p:cNvPr id="24" name="object 24"/>
          <p:cNvSpPr/>
          <p:nvPr/>
        </p:nvSpPr>
        <p:spPr>
          <a:xfrm>
            <a:off x="3862449" y="5562600"/>
            <a:ext cx="4827905" cy="666750"/>
          </a:xfrm>
          <a:prstGeom prst="rect">
            <a:avLst/>
          </a:prstGeom>
          <a:blipFill>
            <a:blip r:embed="rId9" cstate="print"/>
            <a:stretch>
              <a:fillRect/>
            </a:stretch>
          </a:blipFill>
        </p:spPr>
        <p:txBody>
          <a:bodyPr wrap="square" lIns="0" tIns="0" rIns="0" bIns="0" rtlCol="0"/>
          <a:lstStyle/>
          <a:p>
            <a:endParaRPr/>
          </a:p>
        </p:txBody>
      </p:sp>
      <p:sp>
        <p:nvSpPr>
          <p:cNvPr id="25" name="object 25"/>
          <p:cNvSpPr txBox="1"/>
          <p:nvPr/>
        </p:nvSpPr>
        <p:spPr>
          <a:xfrm>
            <a:off x="3962146" y="4067682"/>
            <a:ext cx="4677410" cy="2072362"/>
          </a:xfrm>
          <a:prstGeom prst="rect">
            <a:avLst/>
          </a:prstGeom>
        </p:spPr>
        <p:txBody>
          <a:bodyPr vert="horz" wrap="square" lIns="0" tIns="12700" rIns="0" bIns="0" rtlCol="0">
            <a:spAutoFit/>
          </a:bodyPr>
          <a:lstStyle/>
          <a:p>
            <a:pPr marL="12700" marR="38100" algn="just">
              <a:lnSpc>
                <a:spcPct val="100000"/>
              </a:lnSpc>
              <a:spcBef>
                <a:spcPts val="100"/>
              </a:spcBef>
            </a:pPr>
            <a:r>
              <a:rPr sz="1700" b="1" dirty="0">
                <a:solidFill>
                  <a:srgbClr val="FF0000"/>
                </a:solidFill>
                <a:latin typeface="Times New Roman"/>
                <a:cs typeface="Times New Roman"/>
              </a:rPr>
              <a:t>Prim matrahı: </a:t>
            </a:r>
            <a:r>
              <a:rPr sz="1700" spc="-10" dirty="0">
                <a:solidFill>
                  <a:srgbClr val="006FC0"/>
                </a:solidFill>
                <a:latin typeface="Times New Roman"/>
                <a:cs typeface="Times New Roman"/>
              </a:rPr>
              <a:t>Gösterge </a:t>
            </a:r>
            <a:r>
              <a:rPr sz="1700" spc="-40" dirty="0">
                <a:solidFill>
                  <a:srgbClr val="006FC0"/>
                </a:solidFill>
                <a:latin typeface="Times New Roman"/>
                <a:cs typeface="Times New Roman"/>
              </a:rPr>
              <a:t>ay. </a:t>
            </a:r>
            <a:r>
              <a:rPr sz="1700" dirty="0">
                <a:solidFill>
                  <a:srgbClr val="006FC0"/>
                </a:solidFill>
                <a:latin typeface="Times New Roman"/>
                <a:cs typeface="Times New Roman"/>
              </a:rPr>
              <a:t>+ ek </a:t>
            </a:r>
            <a:r>
              <a:rPr sz="1700" spc="-5" dirty="0">
                <a:solidFill>
                  <a:srgbClr val="006FC0"/>
                </a:solidFill>
                <a:latin typeface="Times New Roman"/>
                <a:cs typeface="Times New Roman"/>
              </a:rPr>
              <a:t>gösterge </a:t>
            </a:r>
            <a:r>
              <a:rPr sz="1700" spc="-40" dirty="0">
                <a:solidFill>
                  <a:srgbClr val="006FC0"/>
                </a:solidFill>
                <a:latin typeface="Times New Roman"/>
                <a:cs typeface="Times New Roman"/>
              </a:rPr>
              <a:t>ay. </a:t>
            </a:r>
            <a:r>
              <a:rPr sz="1700" dirty="0">
                <a:solidFill>
                  <a:srgbClr val="006FC0"/>
                </a:solidFill>
                <a:latin typeface="Times New Roman"/>
                <a:cs typeface="Times New Roman"/>
              </a:rPr>
              <a:t>+  taban </a:t>
            </a:r>
            <a:r>
              <a:rPr sz="1700" spc="-40" dirty="0">
                <a:solidFill>
                  <a:srgbClr val="006FC0"/>
                </a:solidFill>
                <a:latin typeface="Times New Roman"/>
                <a:cs typeface="Times New Roman"/>
              </a:rPr>
              <a:t>ay. </a:t>
            </a:r>
            <a:r>
              <a:rPr sz="1700" dirty="0">
                <a:solidFill>
                  <a:srgbClr val="006FC0"/>
                </a:solidFill>
                <a:latin typeface="Times New Roman"/>
                <a:cs typeface="Times New Roman"/>
              </a:rPr>
              <a:t>+ </a:t>
            </a:r>
            <a:r>
              <a:rPr sz="1700" spc="-5" dirty="0">
                <a:solidFill>
                  <a:srgbClr val="006FC0"/>
                </a:solidFill>
                <a:latin typeface="Times New Roman"/>
                <a:cs typeface="Times New Roman"/>
              </a:rPr>
              <a:t>kıdem </a:t>
            </a:r>
            <a:r>
              <a:rPr sz="1700" spc="-40" dirty="0">
                <a:solidFill>
                  <a:srgbClr val="006FC0"/>
                </a:solidFill>
                <a:latin typeface="Times New Roman"/>
                <a:cs typeface="Times New Roman"/>
              </a:rPr>
              <a:t>ay. </a:t>
            </a:r>
            <a:r>
              <a:rPr sz="1700" dirty="0">
                <a:solidFill>
                  <a:srgbClr val="006FC0"/>
                </a:solidFill>
                <a:latin typeface="Times New Roman"/>
                <a:cs typeface="Times New Roman"/>
              </a:rPr>
              <a:t>+ </a:t>
            </a:r>
            <a:r>
              <a:rPr sz="1700" dirty="0" smtClean="0">
                <a:solidFill>
                  <a:srgbClr val="006FC0"/>
                </a:solidFill>
                <a:latin typeface="Times New Roman"/>
                <a:cs typeface="Times New Roman"/>
              </a:rPr>
              <a:t>657</a:t>
            </a:r>
            <a:r>
              <a:rPr lang="tr-TR" sz="1700" dirty="0" smtClean="0">
                <a:solidFill>
                  <a:srgbClr val="006FC0"/>
                </a:solidFill>
                <a:latin typeface="Times New Roman"/>
                <a:cs typeface="Times New Roman"/>
              </a:rPr>
              <a:t>S</a:t>
            </a:r>
            <a:r>
              <a:rPr sz="1700" spc="-15" dirty="0" smtClean="0">
                <a:solidFill>
                  <a:srgbClr val="006FC0"/>
                </a:solidFill>
                <a:latin typeface="Times New Roman"/>
                <a:cs typeface="Times New Roman"/>
              </a:rPr>
              <a:t>K</a:t>
            </a:r>
            <a:r>
              <a:rPr sz="1700" spc="-15" dirty="0">
                <a:solidFill>
                  <a:srgbClr val="006FC0"/>
                </a:solidFill>
                <a:latin typeface="Times New Roman"/>
                <a:cs typeface="Times New Roman"/>
              </a:rPr>
              <a:t>. </a:t>
            </a:r>
            <a:r>
              <a:rPr sz="1700" dirty="0">
                <a:solidFill>
                  <a:srgbClr val="006FC0"/>
                </a:solidFill>
                <a:latin typeface="Times New Roman"/>
                <a:cs typeface="Times New Roman"/>
              </a:rPr>
              <a:t>152 </a:t>
            </a:r>
            <a:r>
              <a:rPr sz="1700" spc="-5" dirty="0">
                <a:solidFill>
                  <a:srgbClr val="006FC0"/>
                </a:solidFill>
                <a:latin typeface="Times New Roman"/>
                <a:cs typeface="Times New Roman"/>
              </a:rPr>
              <a:t>md uyarınca  </a:t>
            </a:r>
            <a:r>
              <a:rPr sz="1700" dirty="0">
                <a:solidFill>
                  <a:srgbClr val="006FC0"/>
                </a:solidFill>
                <a:latin typeface="Times New Roman"/>
                <a:cs typeface="Times New Roman"/>
              </a:rPr>
              <a:t>ödenen tazminatlar (ilave, ek ve </a:t>
            </a:r>
            <a:r>
              <a:rPr sz="1700" spc="-5" dirty="0">
                <a:solidFill>
                  <a:srgbClr val="006FC0"/>
                </a:solidFill>
                <a:latin typeface="Times New Roman"/>
                <a:cs typeface="Times New Roman"/>
              </a:rPr>
              <a:t>ayrıca ödenen  </a:t>
            </a:r>
            <a:r>
              <a:rPr sz="1700" dirty="0">
                <a:solidFill>
                  <a:srgbClr val="006FC0"/>
                </a:solidFill>
                <a:latin typeface="Times New Roman"/>
                <a:cs typeface="Times New Roman"/>
              </a:rPr>
              <a:t>hariç) + </a:t>
            </a:r>
            <a:r>
              <a:rPr sz="1700" spc="-5" dirty="0">
                <a:solidFill>
                  <a:srgbClr val="006FC0"/>
                </a:solidFill>
                <a:latin typeface="Times New Roman"/>
                <a:cs typeface="Times New Roman"/>
              </a:rPr>
              <a:t>makam </a:t>
            </a:r>
            <a:r>
              <a:rPr sz="1700" dirty="0">
                <a:solidFill>
                  <a:srgbClr val="006FC0"/>
                </a:solidFill>
                <a:latin typeface="Times New Roman"/>
                <a:cs typeface="Times New Roman"/>
              </a:rPr>
              <a:t>taz. + </a:t>
            </a:r>
            <a:r>
              <a:rPr sz="1700" spc="-5" dirty="0">
                <a:solidFill>
                  <a:srgbClr val="006FC0"/>
                </a:solidFill>
                <a:latin typeface="Times New Roman"/>
                <a:cs typeface="Times New Roman"/>
              </a:rPr>
              <a:t>temsil </a:t>
            </a:r>
            <a:r>
              <a:rPr sz="1700" dirty="0">
                <a:solidFill>
                  <a:srgbClr val="006FC0"/>
                </a:solidFill>
                <a:latin typeface="Times New Roman"/>
                <a:cs typeface="Times New Roman"/>
              </a:rPr>
              <a:t>taz. + görev</a:t>
            </a:r>
            <a:r>
              <a:rPr sz="1700" spc="-55" dirty="0">
                <a:solidFill>
                  <a:srgbClr val="006FC0"/>
                </a:solidFill>
                <a:latin typeface="Times New Roman"/>
                <a:cs typeface="Times New Roman"/>
              </a:rPr>
              <a:t> </a:t>
            </a:r>
            <a:r>
              <a:rPr sz="1700" dirty="0" err="1">
                <a:solidFill>
                  <a:srgbClr val="006FC0"/>
                </a:solidFill>
                <a:latin typeface="Times New Roman"/>
                <a:cs typeface="Times New Roman"/>
              </a:rPr>
              <a:t>taz</a:t>
            </a:r>
            <a:r>
              <a:rPr sz="1700" dirty="0" smtClean="0">
                <a:solidFill>
                  <a:srgbClr val="006FC0"/>
                </a:solidFill>
                <a:latin typeface="Times New Roman"/>
                <a:cs typeface="Times New Roman"/>
              </a:rPr>
              <a:t>.</a:t>
            </a:r>
            <a:r>
              <a:rPr lang="tr-TR" sz="1700" dirty="0" smtClean="0">
                <a:solidFill>
                  <a:srgbClr val="006FC0"/>
                </a:solidFill>
                <a:latin typeface="Times New Roman"/>
                <a:cs typeface="Times New Roman"/>
              </a:rPr>
              <a:t>+üniversite </a:t>
            </a:r>
          </a:p>
          <a:p>
            <a:pPr marL="12700" marR="38100" algn="just">
              <a:lnSpc>
                <a:spcPct val="100000"/>
              </a:lnSpc>
              <a:spcBef>
                <a:spcPts val="100"/>
              </a:spcBef>
            </a:pPr>
            <a:r>
              <a:rPr lang="tr-TR" sz="1700" dirty="0" err="1" smtClean="0">
                <a:solidFill>
                  <a:srgbClr val="006FC0"/>
                </a:solidFill>
                <a:latin typeface="Times New Roman"/>
                <a:cs typeface="Times New Roman"/>
              </a:rPr>
              <a:t>ödneği</a:t>
            </a:r>
            <a:endParaRPr sz="1700" dirty="0">
              <a:latin typeface="Times New Roman"/>
              <a:cs typeface="Times New Roman"/>
            </a:endParaRPr>
          </a:p>
          <a:p>
            <a:pPr marL="50165" marR="5080" algn="just">
              <a:lnSpc>
                <a:spcPct val="100000"/>
              </a:lnSpc>
              <a:spcBef>
                <a:spcPts val="1764"/>
              </a:spcBef>
            </a:pPr>
            <a:r>
              <a:rPr sz="1700" b="1" dirty="0">
                <a:solidFill>
                  <a:srgbClr val="FF0000"/>
                </a:solidFill>
                <a:latin typeface="Times New Roman"/>
                <a:cs typeface="Times New Roman"/>
              </a:rPr>
              <a:t>Prim oranı: </a:t>
            </a:r>
            <a:r>
              <a:rPr sz="1600" spc="-5" dirty="0">
                <a:solidFill>
                  <a:srgbClr val="006FC0"/>
                </a:solidFill>
                <a:latin typeface="Times New Roman"/>
                <a:cs typeface="Times New Roman"/>
              </a:rPr>
              <a:t>Matrahın </a:t>
            </a:r>
            <a:r>
              <a:rPr sz="1600" spc="-45" dirty="0">
                <a:solidFill>
                  <a:srgbClr val="006FC0"/>
                </a:solidFill>
                <a:latin typeface="Times New Roman"/>
                <a:cs typeface="Times New Roman"/>
              </a:rPr>
              <a:t>%14‟ü </a:t>
            </a:r>
            <a:r>
              <a:rPr sz="1600" dirty="0">
                <a:solidFill>
                  <a:srgbClr val="006FC0"/>
                </a:solidFill>
                <a:latin typeface="Times New Roman"/>
                <a:cs typeface="Times New Roman"/>
              </a:rPr>
              <a:t>(9+5) </a:t>
            </a:r>
            <a:r>
              <a:rPr sz="1600" spc="-5" dirty="0" err="1">
                <a:solidFill>
                  <a:srgbClr val="006FC0"/>
                </a:solidFill>
                <a:latin typeface="Times New Roman"/>
                <a:cs typeface="Times New Roman"/>
              </a:rPr>
              <a:t>oranında</a:t>
            </a:r>
            <a:r>
              <a:rPr sz="1600" spc="-5" dirty="0">
                <a:solidFill>
                  <a:srgbClr val="006FC0"/>
                </a:solidFill>
                <a:latin typeface="Times New Roman"/>
                <a:cs typeface="Times New Roman"/>
              </a:rPr>
              <a:t>  </a:t>
            </a:r>
            <a:r>
              <a:rPr sz="1600" spc="-70" dirty="0" err="1" smtClean="0">
                <a:solidFill>
                  <a:srgbClr val="006FC0"/>
                </a:solidFill>
                <a:latin typeface="Times New Roman"/>
                <a:cs typeface="Times New Roman"/>
              </a:rPr>
              <a:t>i</a:t>
            </a:r>
            <a:r>
              <a:rPr lang="tr-TR" sz="1600" spc="-70" dirty="0" smtClean="0">
                <a:solidFill>
                  <a:srgbClr val="006FC0"/>
                </a:solidFill>
                <a:latin typeface="Times New Roman"/>
                <a:cs typeface="Times New Roman"/>
              </a:rPr>
              <a:t>ş</a:t>
            </a:r>
            <a:r>
              <a:rPr sz="1600" spc="-70" dirty="0" err="1" smtClean="0">
                <a:solidFill>
                  <a:srgbClr val="006FC0"/>
                </a:solidFill>
                <a:latin typeface="Times New Roman"/>
                <a:cs typeface="Times New Roman"/>
              </a:rPr>
              <a:t>tirakçi</a:t>
            </a:r>
            <a:r>
              <a:rPr sz="1600" spc="-70" dirty="0" smtClean="0">
                <a:solidFill>
                  <a:srgbClr val="006FC0"/>
                </a:solidFill>
                <a:latin typeface="Times New Roman"/>
                <a:cs typeface="Times New Roman"/>
              </a:rPr>
              <a:t> </a:t>
            </a:r>
            <a:r>
              <a:rPr sz="1600" spc="-5" dirty="0">
                <a:solidFill>
                  <a:srgbClr val="006FC0"/>
                </a:solidFill>
                <a:latin typeface="Times New Roman"/>
                <a:cs typeface="Times New Roman"/>
              </a:rPr>
              <a:t>kesintisi, </a:t>
            </a:r>
            <a:r>
              <a:rPr sz="1600" spc="-30" dirty="0">
                <a:solidFill>
                  <a:srgbClr val="006FC0"/>
                </a:solidFill>
                <a:latin typeface="Times New Roman"/>
                <a:cs typeface="Times New Roman"/>
              </a:rPr>
              <a:t>%18.5‟i </a:t>
            </a:r>
            <a:r>
              <a:rPr sz="1600" spc="-10" dirty="0">
                <a:solidFill>
                  <a:srgbClr val="006FC0"/>
                </a:solidFill>
                <a:latin typeface="Times New Roman"/>
                <a:cs typeface="Times New Roman"/>
              </a:rPr>
              <a:t>(11+7.5) </a:t>
            </a:r>
            <a:r>
              <a:rPr sz="1600" spc="-5" dirty="0" err="1">
                <a:solidFill>
                  <a:srgbClr val="006FC0"/>
                </a:solidFill>
                <a:latin typeface="Times New Roman"/>
                <a:cs typeface="Times New Roman"/>
              </a:rPr>
              <a:t>oranında</a:t>
            </a:r>
            <a:r>
              <a:rPr sz="1600" spc="-5" dirty="0">
                <a:solidFill>
                  <a:srgbClr val="006FC0"/>
                </a:solidFill>
                <a:latin typeface="Times New Roman"/>
                <a:cs typeface="Times New Roman"/>
              </a:rPr>
              <a:t>  </a:t>
            </a:r>
            <a:r>
              <a:rPr sz="1600" spc="-85" dirty="0" err="1" smtClean="0">
                <a:solidFill>
                  <a:srgbClr val="006FC0"/>
                </a:solidFill>
                <a:latin typeface="Times New Roman"/>
                <a:cs typeface="Times New Roman"/>
              </a:rPr>
              <a:t>i</a:t>
            </a:r>
            <a:r>
              <a:rPr lang="tr-TR" sz="1600" spc="-85" dirty="0" smtClean="0">
                <a:solidFill>
                  <a:srgbClr val="006FC0"/>
                </a:solidFill>
                <a:latin typeface="Times New Roman"/>
                <a:cs typeface="Times New Roman"/>
              </a:rPr>
              <a:t>ş</a:t>
            </a:r>
            <a:r>
              <a:rPr sz="1600" spc="-85" dirty="0" err="1" smtClean="0">
                <a:solidFill>
                  <a:srgbClr val="006FC0"/>
                </a:solidFill>
                <a:latin typeface="Times New Roman"/>
                <a:cs typeface="Times New Roman"/>
              </a:rPr>
              <a:t>veren</a:t>
            </a:r>
            <a:r>
              <a:rPr sz="1600" spc="-10" dirty="0" smtClean="0">
                <a:solidFill>
                  <a:srgbClr val="006FC0"/>
                </a:solidFill>
                <a:latin typeface="Times New Roman"/>
                <a:cs typeface="Times New Roman"/>
              </a:rPr>
              <a:t> </a:t>
            </a:r>
            <a:r>
              <a:rPr sz="1600" spc="-55" dirty="0" err="1" smtClean="0">
                <a:solidFill>
                  <a:srgbClr val="006FC0"/>
                </a:solidFill>
                <a:latin typeface="Times New Roman"/>
                <a:cs typeface="Times New Roman"/>
              </a:rPr>
              <a:t>kar</a:t>
            </a:r>
            <a:r>
              <a:rPr lang="tr-TR" sz="1600" spc="-55" dirty="0" smtClean="0">
                <a:solidFill>
                  <a:srgbClr val="006FC0"/>
                </a:solidFill>
                <a:latin typeface="Times New Roman"/>
                <a:cs typeface="Times New Roman"/>
              </a:rPr>
              <a:t>ş</a:t>
            </a:r>
            <a:r>
              <a:rPr sz="1600" spc="-55" dirty="0" err="1" smtClean="0">
                <a:solidFill>
                  <a:srgbClr val="006FC0"/>
                </a:solidFill>
                <a:latin typeface="Times New Roman"/>
                <a:cs typeface="Times New Roman"/>
              </a:rPr>
              <a:t>ılığıdır</a:t>
            </a:r>
            <a:r>
              <a:rPr sz="1600" spc="-55" dirty="0">
                <a:solidFill>
                  <a:srgbClr val="006FC0"/>
                </a:solidFill>
                <a:latin typeface="Times New Roman"/>
                <a:cs typeface="Times New Roman"/>
              </a:rPr>
              <a:t>.</a:t>
            </a:r>
            <a:endParaRPr sz="1600" dirty="0">
              <a:latin typeface="Times New Roman"/>
              <a:cs typeface="Times New Roman"/>
            </a:endParaRPr>
          </a:p>
        </p:txBody>
      </p:sp>
      <p:sp>
        <p:nvSpPr>
          <p:cNvPr id="26" name="object 26"/>
          <p:cNvSpPr/>
          <p:nvPr/>
        </p:nvSpPr>
        <p:spPr>
          <a:xfrm>
            <a:off x="2806700" y="3463925"/>
            <a:ext cx="5889371" cy="450850"/>
          </a:xfrm>
          <a:prstGeom prst="rect">
            <a:avLst/>
          </a:prstGeom>
          <a:blipFill>
            <a:blip r:embed="rId10" cstate="print"/>
            <a:stretch>
              <a:fillRect/>
            </a:stretch>
          </a:blipFill>
        </p:spPr>
        <p:txBody>
          <a:bodyPr wrap="square" lIns="0" tIns="0" rIns="0" bIns="0" rtlCol="0"/>
          <a:lstStyle/>
          <a:p>
            <a:endParaRPr/>
          </a:p>
        </p:txBody>
      </p:sp>
      <p:sp>
        <p:nvSpPr>
          <p:cNvPr id="27" name="object 27"/>
          <p:cNvSpPr txBox="1"/>
          <p:nvPr/>
        </p:nvSpPr>
        <p:spPr>
          <a:xfrm>
            <a:off x="2898775" y="3525139"/>
            <a:ext cx="364172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Times New Roman"/>
                <a:cs typeface="Times New Roman"/>
              </a:rPr>
              <a:t>Prim </a:t>
            </a:r>
            <a:r>
              <a:rPr sz="1800" dirty="0">
                <a:solidFill>
                  <a:srgbClr val="FF0000"/>
                </a:solidFill>
                <a:latin typeface="Times New Roman"/>
                <a:cs typeface="Times New Roman"/>
              </a:rPr>
              <a:t>tutarı </a:t>
            </a:r>
            <a:r>
              <a:rPr sz="1800" spc="-5" dirty="0">
                <a:solidFill>
                  <a:srgbClr val="006FC0"/>
                </a:solidFill>
                <a:latin typeface="Times New Roman"/>
                <a:cs typeface="Times New Roman"/>
              </a:rPr>
              <a:t>= Prim matrahı x prim</a:t>
            </a:r>
            <a:r>
              <a:rPr sz="1800" spc="30" dirty="0">
                <a:solidFill>
                  <a:srgbClr val="006FC0"/>
                </a:solidFill>
                <a:latin typeface="Times New Roman"/>
                <a:cs typeface="Times New Roman"/>
              </a:rPr>
              <a:t> </a:t>
            </a:r>
            <a:r>
              <a:rPr sz="1800" spc="-5" dirty="0">
                <a:solidFill>
                  <a:srgbClr val="006FC0"/>
                </a:solidFill>
                <a:latin typeface="Times New Roman"/>
                <a:cs typeface="Times New Roman"/>
              </a:rPr>
              <a:t>oranı</a:t>
            </a:r>
            <a:endParaRPr sz="1800" dirty="0">
              <a:latin typeface="Times New Roman"/>
              <a:cs typeface="Times New Roman"/>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0" y="274638"/>
            <a:ext cx="8153400" cy="487362"/>
          </a:xfrm>
        </p:spPr>
        <p:txBody>
          <a:bodyPr>
            <a:noAutofit/>
          </a:bodyPr>
          <a:lstStyle/>
          <a:p>
            <a:pPr algn="ctr"/>
            <a:r>
              <a:rPr lang="tr-TR" sz="2800" b="1" spc="-35" dirty="0" smtClean="0">
                <a:solidFill>
                  <a:schemeClr val="accent2">
                    <a:lumMod val="50000"/>
                  </a:schemeClr>
                </a:solidFill>
                <a:latin typeface="Times New Roman" pitchFamily="18" charset="0"/>
                <a:cs typeface="Times New Roman" pitchFamily="18" charset="0"/>
              </a:rPr>
              <a:t>KESİNTİLER / </a:t>
            </a:r>
            <a:r>
              <a:rPr lang="tr-TR" sz="2800" b="1" spc="-35" dirty="0" err="1" smtClean="0">
                <a:solidFill>
                  <a:schemeClr val="accent2">
                    <a:lumMod val="50000"/>
                  </a:schemeClr>
                </a:solidFill>
                <a:latin typeface="Times New Roman" pitchFamily="18" charset="0"/>
                <a:cs typeface="Times New Roman" pitchFamily="18" charset="0"/>
              </a:rPr>
              <a:t>sgk</a:t>
            </a:r>
            <a:r>
              <a:rPr lang="tr-TR" sz="2800" b="1" spc="-35" dirty="0" smtClean="0">
                <a:solidFill>
                  <a:schemeClr val="accent2">
                    <a:lumMod val="50000"/>
                  </a:schemeClr>
                </a:solidFill>
                <a:latin typeface="Times New Roman" pitchFamily="18" charset="0"/>
                <a:cs typeface="Times New Roman" pitchFamily="18" charset="0"/>
              </a:rPr>
              <a:t> (5434)</a:t>
            </a:r>
            <a:endParaRPr lang="tr-TR" sz="2800" dirty="0">
              <a:solidFill>
                <a:schemeClr val="accent2">
                  <a:lumMod val="50000"/>
                </a:schemeClr>
              </a:solidFill>
              <a:latin typeface="Times New Roman" pitchFamily="18" charset="0"/>
              <a:cs typeface="Times New Roman" pitchFamily="18" charset="0"/>
            </a:endParaRPr>
          </a:p>
        </p:txBody>
      </p:sp>
      <p:graphicFrame>
        <p:nvGraphicFramePr>
          <p:cNvPr id="4" name="3 İçerik Yer Tutucusu"/>
          <p:cNvGraphicFramePr>
            <a:graphicFrameLocks noGrp="1"/>
          </p:cNvGraphicFramePr>
          <p:nvPr>
            <p:ph sz="quarter" idx="4294967295"/>
            <p:extLst>
              <p:ext uri="{D42A27DB-BD31-4B8C-83A1-F6EECF244321}">
                <p14:modId xmlns:p14="http://schemas.microsoft.com/office/powerpoint/2010/main" val="3295499996"/>
              </p:ext>
            </p:extLst>
          </p:nvPr>
        </p:nvGraphicFramePr>
        <p:xfrm>
          <a:off x="304799" y="76200"/>
          <a:ext cx="8534400" cy="6472873"/>
        </p:xfrm>
        <a:graphic>
          <a:graphicData uri="http://schemas.openxmlformats.org/drawingml/2006/table">
            <a:tbl>
              <a:tblPr firstRow="1" bandRow="1">
                <a:tableStyleId>{5C22544A-7EE6-4342-B048-85BDC9FD1C3A}</a:tableStyleId>
              </a:tblPr>
              <a:tblGrid>
                <a:gridCol w="4648200"/>
                <a:gridCol w="441959"/>
                <a:gridCol w="3444241"/>
              </a:tblGrid>
              <a:tr h="321728">
                <a:tc gridSpan="3">
                  <a:txBody>
                    <a:bodyPr/>
                    <a:lstStyle/>
                    <a:p>
                      <a:pPr marL="70485" marR="0" indent="0" algn="l" defTabSz="914400" rtl="0" eaLnBrk="1" fontAlgn="auto" latinLnBrk="0" hangingPunct="1">
                        <a:lnSpc>
                          <a:spcPct val="100000"/>
                        </a:lnSpc>
                        <a:spcBef>
                          <a:spcPts val="15"/>
                        </a:spcBef>
                        <a:spcAft>
                          <a:spcPts val="0"/>
                        </a:spcAft>
                        <a:buClrTx/>
                        <a:buSzTx/>
                        <a:buFontTx/>
                        <a:buNone/>
                        <a:tabLst/>
                        <a:defRPr/>
                      </a:pPr>
                      <a:r>
                        <a:rPr lang="tr-TR" sz="1600" spc="-10" dirty="0" smtClean="0">
                          <a:latin typeface="Times New Roman" pitchFamily="18" charset="0"/>
                          <a:cs typeface="Times New Roman" pitchFamily="18" charset="0"/>
                        </a:rPr>
                        <a:t>(4/c) </a:t>
                      </a:r>
                      <a:r>
                        <a:rPr lang="tr-TR" sz="1600" spc="-5" dirty="0" smtClean="0">
                          <a:latin typeface="Times New Roman" pitchFamily="18" charset="0"/>
                          <a:cs typeface="Times New Roman" pitchFamily="18" charset="0"/>
                        </a:rPr>
                        <a:t>(01.10.2008 </a:t>
                      </a:r>
                      <a:r>
                        <a:rPr lang="tr-TR" sz="1600" spc="-20" dirty="0" smtClean="0">
                          <a:latin typeface="Times New Roman" pitchFamily="18" charset="0"/>
                          <a:cs typeface="Times New Roman" pitchFamily="18" charset="0"/>
                        </a:rPr>
                        <a:t>TARİHİNDEN</a:t>
                      </a:r>
                      <a:r>
                        <a:rPr lang="tr-TR" sz="1600" u="heavy" spc="-20" dirty="0" smtClean="0">
                          <a:uFill>
                            <a:solidFill>
                              <a:srgbClr val="FFFFFF"/>
                            </a:solidFill>
                          </a:uFill>
                          <a:latin typeface="Times New Roman" pitchFamily="18" charset="0"/>
                          <a:cs typeface="Times New Roman" pitchFamily="18" charset="0"/>
                        </a:rPr>
                        <a:t> </a:t>
                      </a:r>
                      <a:r>
                        <a:rPr lang="tr-TR" sz="1600" u="heavy" spc="-5" dirty="0" smtClean="0">
                          <a:uFill>
                            <a:solidFill>
                              <a:srgbClr val="FFFFFF"/>
                            </a:solidFill>
                          </a:uFill>
                          <a:latin typeface="Times New Roman" pitchFamily="18" charset="0"/>
                          <a:cs typeface="Times New Roman" pitchFamily="18" charset="0"/>
                        </a:rPr>
                        <a:t>ÖNCE(</a:t>
                      </a:r>
                      <a:r>
                        <a:rPr lang="tr-TR" sz="1600" spc="-5" dirty="0" smtClean="0">
                          <a:latin typeface="Times New Roman" pitchFamily="18" charset="0"/>
                          <a:cs typeface="Times New Roman" pitchFamily="18" charset="0"/>
                        </a:rPr>
                        <a:t> 5434 EK 70 MD.) </a:t>
                      </a:r>
                      <a:r>
                        <a:rPr lang="tr-TR" sz="1600" dirty="0" smtClean="0">
                          <a:latin typeface="Times New Roman" pitchFamily="18" charset="0"/>
                          <a:cs typeface="Times New Roman" pitchFamily="18" charset="0"/>
                        </a:rPr>
                        <a:t>İŞE </a:t>
                      </a:r>
                      <a:r>
                        <a:rPr lang="tr-TR" sz="1600" spc="-35" dirty="0" smtClean="0">
                          <a:latin typeface="Times New Roman" pitchFamily="18" charset="0"/>
                          <a:cs typeface="Times New Roman" pitchFamily="18" charset="0"/>
                        </a:rPr>
                        <a:t>BAŞLAYANLAR </a:t>
                      </a:r>
                      <a:r>
                        <a:rPr lang="tr-TR" sz="1600" dirty="0" smtClean="0">
                          <a:latin typeface="Times New Roman" pitchFamily="18" charset="0"/>
                          <a:cs typeface="Times New Roman" pitchFamily="18" charset="0"/>
                        </a:rPr>
                        <a:t>İÇİN) </a:t>
                      </a:r>
                      <a:endParaRPr lang="tr-TR" sz="1600" b="1" dirty="0">
                        <a:solidFill>
                          <a:schemeClr val="bg1"/>
                        </a:solidFill>
                        <a:latin typeface="Times New Roman" pitchFamily="18" charset="0"/>
                        <a:cs typeface="Times New Roman" pitchFamily="18" charset="0"/>
                      </a:endParaRPr>
                    </a:p>
                  </a:txBody>
                  <a:tcPr>
                    <a:solidFill>
                      <a:schemeClr val="accent2">
                        <a:lumMod val="50000"/>
                      </a:schemeClr>
                    </a:solidFill>
                  </a:tcPr>
                </a:tc>
                <a:tc hMerge="1">
                  <a:txBody>
                    <a:bodyPr/>
                    <a:lstStyle/>
                    <a:p>
                      <a:endParaRPr lang="tr-TR"/>
                    </a:p>
                  </a:txBody>
                  <a:tcPr/>
                </a:tc>
                <a:tc hMerge="1">
                  <a:txBody>
                    <a:bodyPr/>
                    <a:lstStyle/>
                    <a:p>
                      <a:endParaRPr lang="tr-TR"/>
                    </a:p>
                  </a:txBody>
                  <a:tcPr/>
                </a:tc>
              </a:tr>
              <a:tr h="350976">
                <a:tc>
                  <a:txBody>
                    <a:bodyPr/>
                    <a:lstStyle/>
                    <a:p>
                      <a:pPr marL="70485" marR="0" indent="0" algn="l" defTabSz="914400" rtl="0" eaLnBrk="1" fontAlgn="auto" latinLnBrk="0" hangingPunct="1">
                        <a:lnSpc>
                          <a:spcPct val="100000"/>
                        </a:lnSpc>
                        <a:spcBef>
                          <a:spcPts val="15"/>
                        </a:spcBef>
                        <a:spcAft>
                          <a:spcPts val="0"/>
                        </a:spcAft>
                        <a:buClrTx/>
                        <a:buSzTx/>
                        <a:buFontTx/>
                        <a:buNone/>
                        <a:tabLst/>
                        <a:defRPr/>
                      </a:pPr>
                      <a:endParaRPr lang="tr-TR" dirty="0"/>
                    </a:p>
                  </a:txBody>
                  <a:tcPr>
                    <a:solidFill>
                      <a:schemeClr val="accent2">
                        <a:lumMod val="75000"/>
                      </a:schemeClr>
                    </a:solidFill>
                  </a:tcPr>
                </a:tc>
                <a:tc gridSpan="2">
                  <a:txBody>
                    <a:bodyPr/>
                    <a:lstStyle/>
                    <a:p>
                      <a:pPr marL="70485" marR="0" indent="0" algn="l" defTabSz="914400" rtl="0" eaLnBrk="1" fontAlgn="auto" latinLnBrk="0" hangingPunct="1">
                        <a:lnSpc>
                          <a:spcPct val="100000"/>
                        </a:lnSpc>
                        <a:spcBef>
                          <a:spcPts val="15"/>
                        </a:spcBef>
                        <a:spcAft>
                          <a:spcPts val="0"/>
                        </a:spcAft>
                        <a:buClrTx/>
                        <a:buSzTx/>
                        <a:buFontTx/>
                        <a:buNone/>
                        <a:tabLst/>
                        <a:defRPr/>
                      </a:pPr>
                      <a:r>
                        <a:rPr lang="tr-TR" sz="800" b="1" spc="-5" dirty="0" smtClean="0">
                          <a:solidFill>
                            <a:schemeClr val="bg1"/>
                          </a:solidFill>
                          <a:latin typeface="Times New Roman" pitchFamily="18" charset="0"/>
                          <a:cs typeface="Times New Roman" pitchFamily="18" charset="0"/>
                        </a:rPr>
                        <a:t>EN</a:t>
                      </a:r>
                      <a:r>
                        <a:rPr lang="tr-TR" sz="800" b="1" spc="-5" baseline="0" dirty="0" smtClean="0">
                          <a:solidFill>
                            <a:schemeClr val="bg1"/>
                          </a:solidFill>
                          <a:latin typeface="Times New Roman" pitchFamily="18" charset="0"/>
                          <a:cs typeface="Times New Roman" pitchFamily="18" charset="0"/>
                        </a:rPr>
                        <a:t> YÜKSEK DEVLET MEMURUNAYLIĞINA UYGULANACAK ORAN</a:t>
                      </a:r>
                      <a:endParaRPr lang="tr-TR" sz="800" b="1" dirty="0"/>
                    </a:p>
                  </a:txBody>
                  <a:tcPr>
                    <a:solidFill>
                      <a:schemeClr val="accent2">
                        <a:lumMod val="75000"/>
                      </a:schemeClr>
                    </a:solidFill>
                  </a:tcPr>
                </a:tc>
                <a:tc hMerge="1">
                  <a:txBody>
                    <a:bodyPr/>
                    <a:lstStyle/>
                    <a:p>
                      <a:pPr marL="70485" marR="0" indent="0" algn="l" defTabSz="914400" rtl="0" eaLnBrk="1" fontAlgn="auto" latinLnBrk="0" hangingPunct="1">
                        <a:lnSpc>
                          <a:spcPct val="100000"/>
                        </a:lnSpc>
                        <a:spcBef>
                          <a:spcPts val="15"/>
                        </a:spcBef>
                        <a:spcAft>
                          <a:spcPts val="0"/>
                        </a:spcAft>
                        <a:buClrTx/>
                        <a:buSzTx/>
                        <a:buFontTx/>
                        <a:buNone/>
                        <a:tabLst/>
                        <a:defRPr/>
                      </a:pPr>
                      <a:endParaRPr lang="tr-TR" sz="1000" b="1" dirty="0"/>
                    </a:p>
                  </a:txBody>
                  <a:tcPr>
                    <a:solidFill>
                      <a:schemeClr val="accent2">
                        <a:lumMod val="75000"/>
                      </a:schemeClr>
                    </a:solidFill>
                  </a:tcPr>
                </a:tc>
              </a:tr>
              <a:tr h="283209">
                <a:tc>
                  <a:txBody>
                    <a:bodyPr/>
                    <a:lstStyle/>
                    <a:p>
                      <a:pPr marL="78740">
                        <a:lnSpc>
                          <a:spcPct val="100000"/>
                        </a:lnSpc>
                        <a:spcBef>
                          <a:spcPts val="925"/>
                        </a:spcBef>
                      </a:pPr>
                      <a:r>
                        <a:rPr sz="1400" b="1" spc="-5" dirty="0">
                          <a:solidFill>
                            <a:schemeClr val="accent2">
                              <a:lumMod val="75000"/>
                            </a:schemeClr>
                          </a:solidFill>
                          <a:latin typeface="Times New Roman" pitchFamily="18" charset="0"/>
                          <a:cs typeface="Times New Roman" pitchFamily="18" charset="0"/>
                        </a:rPr>
                        <a:t>Ek göstergesi </a:t>
                      </a:r>
                      <a:r>
                        <a:rPr sz="1400" b="1" spc="-10" dirty="0">
                          <a:solidFill>
                            <a:schemeClr val="accent2">
                              <a:lumMod val="75000"/>
                            </a:schemeClr>
                          </a:solidFill>
                          <a:latin typeface="Times New Roman" pitchFamily="18" charset="0"/>
                          <a:cs typeface="Times New Roman" pitchFamily="18" charset="0"/>
                        </a:rPr>
                        <a:t>8400 ve daha yüksek</a:t>
                      </a:r>
                      <a:r>
                        <a:rPr sz="1400" b="1" spc="125" dirty="0">
                          <a:solidFill>
                            <a:schemeClr val="accent2">
                              <a:lumMod val="75000"/>
                            </a:schemeClr>
                          </a:solidFill>
                          <a:latin typeface="Times New Roman" pitchFamily="18" charset="0"/>
                          <a:cs typeface="Times New Roman" pitchFamily="18" charset="0"/>
                        </a:rPr>
                        <a:t> </a:t>
                      </a:r>
                      <a:r>
                        <a:rPr sz="1400" b="1" spc="-10" dirty="0">
                          <a:solidFill>
                            <a:schemeClr val="accent2">
                              <a:lumMod val="75000"/>
                            </a:schemeClr>
                          </a:solidFill>
                          <a:latin typeface="Times New Roman" pitchFamily="18" charset="0"/>
                          <a:cs typeface="Times New Roman" pitchFamily="18" charset="0"/>
                        </a:rPr>
                        <a:t>olanlarda</a:t>
                      </a:r>
                      <a:endParaRPr sz="1400" dirty="0">
                        <a:solidFill>
                          <a:schemeClr val="accent2">
                            <a:lumMod val="75000"/>
                          </a:schemeClr>
                        </a:solidFill>
                        <a:latin typeface="Times New Roman" pitchFamily="18" charset="0"/>
                        <a:cs typeface="Times New Roman" pitchFamily="18" charset="0"/>
                      </a:endParaRPr>
                    </a:p>
                  </a:txBody>
                  <a:tcPr marL="0" marR="0" marT="117475" marB="0"/>
                </a:tc>
                <a:tc gridSpan="2">
                  <a:txBody>
                    <a:bodyPr/>
                    <a:lstStyle/>
                    <a:p>
                      <a:pPr marR="875665" algn="ctr">
                        <a:lnSpc>
                          <a:spcPct val="100000"/>
                        </a:lnSpc>
                        <a:spcBef>
                          <a:spcPts val="925"/>
                        </a:spcBef>
                      </a:pPr>
                      <a:r>
                        <a:rPr sz="1400" b="1" spc="-10" dirty="0">
                          <a:solidFill>
                            <a:schemeClr val="accent2">
                              <a:lumMod val="75000"/>
                            </a:schemeClr>
                          </a:solidFill>
                          <a:latin typeface="Times New Roman" pitchFamily="18" charset="0"/>
                          <a:cs typeface="Times New Roman" pitchFamily="18" charset="0"/>
                        </a:rPr>
                        <a:t>%255</a:t>
                      </a:r>
                      <a:endParaRPr sz="1400" dirty="0">
                        <a:solidFill>
                          <a:schemeClr val="accent2">
                            <a:lumMod val="75000"/>
                          </a:schemeClr>
                        </a:solidFill>
                        <a:latin typeface="Times New Roman" pitchFamily="18" charset="0"/>
                        <a:cs typeface="Times New Roman" pitchFamily="18" charset="0"/>
                      </a:endParaRPr>
                    </a:p>
                  </a:txBody>
                  <a:tcPr marL="0" marR="0" marT="117475" marB="0"/>
                </a:tc>
                <a:tc hMerge="1">
                  <a:txBody>
                    <a:bodyPr/>
                    <a:lstStyle/>
                    <a:p>
                      <a:pPr marR="875665" algn="ctr">
                        <a:lnSpc>
                          <a:spcPct val="100000"/>
                        </a:lnSpc>
                        <a:spcBef>
                          <a:spcPts val="925"/>
                        </a:spcBef>
                      </a:pPr>
                      <a:endParaRPr sz="1400" dirty="0">
                        <a:solidFill>
                          <a:schemeClr val="accent2">
                            <a:lumMod val="75000"/>
                          </a:schemeClr>
                        </a:solidFill>
                        <a:latin typeface="Times New Roman" pitchFamily="18" charset="0"/>
                        <a:cs typeface="Times New Roman" pitchFamily="18" charset="0"/>
                      </a:endParaRPr>
                    </a:p>
                  </a:txBody>
                  <a:tcPr marL="0" marR="0" marT="117475" marB="0"/>
                </a:tc>
              </a:tr>
              <a:tr h="317463">
                <a:tc>
                  <a:txBody>
                    <a:bodyPr/>
                    <a:lstStyle/>
                    <a:p>
                      <a:pPr marL="78740">
                        <a:lnSpc>
                          <a:spcPct val="100000"/>
                        </a:lnSpc>
                        <a:spcBef>
                          <a:spcPts val="925"/>
                        </a:spcBef>
                      </a:pPr>
                      <a:r>
                        <a:rPr sz="1400" b="1" spc="-5" dirty="0">
                          <a:solidFill>
                            <a:schemeClr val="accent2">
                              <a:lumMod val="75000"/>
                            </a:schemeClr>
                          </a:solidFill>
                          <a:latin typeface="Times New Roman" pitchFamily="18" charset="0"/>
                          <a:cs typeface="Times New Roman" pitchFamily="18" charset="0"/>
                        </a:rPr>
                        <a:t>Ek göstergesi </a:t>
                      </a:r>
                      <a:r>
                        <a:rPr sz="1400" b="1" spc="-10" dirty="0">
                          <a:solidFill>
                            <a:schemeClr val="accent2">
                              <a:lumMod val="75000"/>
                            </a:schemeClr>
                          </a:solidFill>
                          <a:latin typeface="Times New Roman" pitchFamily="18" charset="0"/>
                          <a:cs typeface="Times New Roman" pitchFamily="18" charset="0"/>
                        </a:rPr>
                        <a:t>7600 </a:t>
                      </a:r>
                      <a:r>
                        <a:rPr sz="1400" b="1" spc="-5" dirty="0">
                          <a:solidFill>
                            <a:schemeClr val="accent2">
                              <a:lumMod val="75000"/>
                            </a:schemeClr>
                          </a:solidFill>
                          <a:latin typeface="Times New Roman" pitchFamily="18" charset="0"/>
                          <a:cs typeface="Times New Roman" pitchFamily="18" charset="0"/>
                        </a:rPr>
                        <a:t>(dahil) - </a:t>
                      </a:r>
                      <a:r>
                        <a:rPr sz="1400" b="1" spc="-10" dirty="0">
                          <a:solidFill>
                            <a:schemeClr val="accent2">
                              <a:lumMod val="75000"/>
                            </a:schemeClr>
                          </a:solidFill>
                          <a:latin typeface="Times New Roman" pitchFamily="18" charset="0"/>
                          <a:cs typeface="Times New Roman" pitchFamily="18" charset="0"/>
                        </a:rPr>
                        <a:t>8400 </a:t>
                      </a:r>
                      <a:r>
                        <a:rPr sz="1400" b="1" spc="-5" dirty="0">
                          <a:solidFill>
                            <a:schemeClr val="accent2">
                              <a:lumMod val="75000"/>
                            </a:schemeClr>
                          </a:solidFill>
                          <a:latin typeface="Times New Roman" pitchFamily="18" charset="0"/>
                          <a:cs typeface="Times New Roman" pitchFamily="18" charset="0"/>
                        </a:rPr>
                        <a:t>(hariç) arasında</a:t>
                      </a:r>
                      <a:r>
                        <a:rPr sz="1400" b="1" spc="229" dirty="0">
                          <a:solidFill>
                            <a:schemeClr val="accent2">
                              <a:lumMod val="75000"/>
                            </a:schemeClr>
                          </a:solidFill>
                          <a:latin typeface="Times New Roman" pitchFamily="18" charset="0"/>
                          <a:cs typeface="Times New Roman" pitchFamily="18" charset="0"/>
                        </a:rPr>
                        <a:t> </a:t>
                      </a:r>
                      <a:r>
                        <a:rPr sz="1400" b="1" spc="-10" dirty="0">
                          <a:solidFill>
                            <a:schemeClr val="accent2">
                              <a:lumMod val="75000"/>
                            </a:schemeClr>
                          </a:solidFill>
                          <a:latin typeface="Times New Roman" pitchFamily="18" charset="0"/>
                          <a:cs typeface="Times New Roman" pitchFamily="18" charset="0"/>
                        </a:rPr>
                        <a:t>olanlarda</a:t>
                      </a:r>
                      <a:endParaRPr sz="1400" dirty="0">
                        <a:solidFill>
                          <a:schemeClr val="accent2">
                            <a:lumMod val="75000"/>
                          </a:schemeClr>
                        </a:solidFill>
                        <a:latin typeface="Times New Roman" pitchFamily="18" charset="0"/>
                        <a:cs typeface="Times New Roman" pitchFamily="18" charset="0"/>
                      </a:endParaRPr>
                    </a:p>
                  </a:txBody>
                  <a:tcPr marL="0" marR="0" marT="117475" marB="0"/>
                </a:tc>
                <a:tc gridSpan="2">
                  <a:txBody>
                    <a:bodyPr/>
                    <a:lstStyle/>
                    <a:p>
                      <a:pPr marR="876300" algn="ctr">
                        <a:lnSpc>
                          <a:spcPct val="100000"/>
                        </a:lnSpc>
                        <a:spcBef>
                          <a:spcPts val="925"/>
                        </a:spcBef>
                      </a:pPr>
                      <a:r>
                        <a:rPr sz="1400" b="1" spc="-15" dirty="0">
                          <a:solidFill>
                            <a:schemeClr val="accent2">
                              <a:lumMod val="75000"/>
                            </a:schemeClr>
                          </a:solidFill>
                          <a:latin typeface="Times New Roman" pitchFamily="18" charset="0"/>
                          <a:cs typeface="Times New Roman" pitchFamily="18" charset="0"/>
                        </a:rPr>
                        <a:t>%215</a:t>
                      </a:r>
                      <a:endParaRPr sz="1400" dirty="0">
                        <a:solidFill>
                          <a:schemeClr val="accent2">
                            <a:lumMod val="75000"/>
                          </a:schemeClr>
                        </a:solidFill>
                        <a:latin typeface="Times New Roman" pitchFamily="18" charset="0"/>
                        <a:cs typeface="Times New Roman" pitchFamily="18" charset="0"/>
                      </a:endParaRPr>
                    </a:p>
                  </a:txBody>
                  <a:tcPr marL="0" marR="0" marT="117475" marB="0"/>
                </a:tc>
                <a:tc hMerge="1">
                  <a:txBody>
                    <a:bodyPr/>
                    <a:lstStyle/>
                    <a:p>
                      <a:pPr marR="876300" algn="ctr">
                        <a:lnSpc>
                          <a:spcPct val="100000"/>
                        </a:lnSpc>
                        <a:spcBef>
                          <a:spcPts val="925"/>
                        </a:spcBef>
                      </a:pPr>
                      <a:endParaRPr sz="1400" dirty="0">
                        <a:solidFill>
                          <a:schemeClr val="accent2">
                            <a:lumMod val="75000"/>
                          </a:schemeClr>
                        </a:solidFill>
                        <a:latin typeface="Times New Roman" pitchFamily="18" charset="0"/>
                        <a:cs typeface="Times New Roman" pitchFamily="18" charset="0"/>
                      </a:endParaRPr>
                    </a:p>
                  </a:txBody>
                  <a:tcPr marL="0" marR="0" marT="117475" marB="0"/>
                </a:tc>
              </a:tr>
              <a:tr h="231139">
                <a:tc>
                  <a:txBody>
                    <a:bodyPr/>
                    <a:lstStyle/>
                    <a:p>
                      <a:pPr marL="78740">
                        <a:lnSpc>
                          <a:spcPct val="100000"/>
                        </a:lnSpc>
                        <a:spcBef>
                          <a:spcPts val="925"/>
                        </a:spcBef>
                      </a:pPr>
                      <a:r>
                        <a:rPr sz="1400" b="1" spc="-5" dirty="0">
                          <a:solidFill>
                            <a:schemeClr val="accent2">
                              <a:lumMod val="75000"/>
                            </a:schemeClr>
                          </a:solidFill>
                          <a:latin typeface="Times New Roman" pitchFamily="18" charset="0"/>
                          <a:cs typeface="Times New Roman" pitchFamily="18" charset="0"/>
                        </a:rPr>
                        <a:t>Ek göstergesi </a:t>
                      </a:r>
                      <a:r>
                        <a:rPr sz="1400" b="1" spc="-10" dirty="0">
                          <a:solidFill>
                            <a:schemeClr val="accent2">
                              <a:lumMod val="75000"/>
                            </a:schemeClr>
                          </a:solidFill>
                          <a:latin typeface="Times New Roman" pitchFamily="18" charset="0"/>
                          <a:cs typeface="Times New Roman" pitchFamily="18" charset="0"/>
                        </a:rPr>
                        <a:t>6400 </a:t>
                      </a:r>
                      <a:r>
                        <a:rPr sz="1400" b="1" spc="-5" dirty="0">
                          <a:solidFill>
                            <a:schemeClr val="accent2">
                              <a:lumMod val="75000"/>
                            </a:schemeClr>
                          </a:solidFill>
                          <a:latin typeface="Times New Roman" pitchFamily="18" charset="0"/>
                          <a:cs typeface="Times New Roman" pitchFamily="18" charset="0"/>
                        </a:rPr>
                        <a:t>(dahil) - </a:t>
                      </a:r>
                      <a:r>
                        <a:rPr sz="1400" b="1" spc="-10" dirty="0">
                          <a:solidFill>
                            <a:schemeClr val="accent2">
                              <a:lumMod val="75000"/>
                            </a:schemeClr>
                          </a:solidFill>
                          <a:latin typeface="Times New Roman" pitchFamily="18" charset="0"/>
                          <a:cs typeface="Times New Roman" pitchFamily="18" charset="0"/>
                        </a:rPr>
                        <a:t>7600 </a:t>
                      </a:r>
                      <a:r>
                        <a:rPr sz="1400" b="1" spc="-5" dirty="0">
                          <a:solidFill>
                            <a:schemeClr val="accent2">
                              <a:lumMod val="75000"/>
                            </a:schemeClr>
                          </a:solidFill>
                          <a:latin typeface="Times New Roman" pitchFamily="18" charset="0"/>
                          <a:cs typeface="Times New Roman" pitchFamily="18" charset="0"/>
                        </a:rPr>
                        <a:t>(hariç) arasında</a:t>
                      </a:r>
                      <a:r>
                        <a:rPr sz="1400" b="1" spc="240" dirty="0">
                          <a:solidFill>
                            <a:schemeClr val="accent2">
                              <a:lumMod val="75000"/>
                            </a:schemeClr>
                          </a:solidFill>
                          <a:latin typeface="Times New Roman" pitchFamily="18" charset="0"/>
                          <a:cs typeface="Times New Roman" pitchFamily="18" charset="0"/>
                        </a:rPr>
                        <a:t> </a:t>
                      </a:r>
                      <a:r>
                        <a:rPr sz="1400" b="1" spc="-10" dirty="0">
                          <a:solidFill>
                            <a:schemeClr val="accent2">
                              <a:lumMod val="75000"/>
                            </a:schemeClr>
                          </a:solidFill>
                          <a:latin typeface="Times New Roman" pitchFamily="18" charset="0"/>
                          <a:cs typeface="Times New Roman" pitchFamily="18" charset="0"/>
                        </a:rPr>
                        <a:t>olanlarda</a:t>
                      </a:r>
                      <a:endParaRPr sz="1400" dirty="0">
                        <a:solidFill>
                          <a:schemeClr val="accent2">
                            <a:lumMod val="75000"/>
                          </a:schemeClr>
                        </a:solidFill>
                        <a:latin typeface="Times New Roman" pitchFamily="18" charset="0"/>
                        <a:cs typeface="Times New Roman" pitchFamily="18" charset="0"/>
                      </a:endParaRPr>
                    </a:p>
                  </a:txBody>
                  <a:tcPr marL="0" marR="0" marT="117475" marB="0"/>
                </a:tc>
                <a:tc gridSpan="2">
                  <a:txBody>
                    <a:bodyPr/>
                    <a:lstStyle/>
                    <a:p>
                      <a:pPr marR="875665" algn="ctr">
                        <a:lnSpc>
                          <a:spcPct val="100000"/>
                        </a:lnSpc>
                        <a:spcBef>
                          <a:spcPts val="925"/>
                        </a:spcBef>
                      </a:pPr>
                      <a:r>
                        <a:rPr sz="1400" b="1" spc="-10" dirty="0">
                          <a:solidFill>
                            <a:schemeClr val="accent2">
                              <a:lumMod val="75000"/>
                            </a:schemeClr>
                          </a:solidFill>
                          <a:latin typeface="Times New Roman" pitchFamily="18" charset="0"/>
                          <a:cs typeface="Times New Roman" pitchFamily="18" charset="0"/>
                        </a:rPr>
                        <a:t>%195</a:t>
                      </a:r>
                      <a:endParaRPr sz="1400" dirty="0">
                        <a:solidFill>
                          <a:schemeClr val="accent2">
                            <a:lumMod val="75000"/>
                          </a:schemeClr>
                        </a:solidFill>
                        <a:latin typeface="Times New Roman" pitchFamily="18" charset="0"/>
                        <a:cs typeface="Times New Roman" pitchFamily="18" charset="0"/>
                      </a:endParaRPr>
                    </a:p>
                  </a:txBody>
                  <a:tcPr marL="0" marR="0" marT="117475" marB="0"/>
                </a:tc>
                <a:tc hMerge="1">
                  <a:txBody>
                    <a:bodyPr/>
                    <a:lstStyle/>
                    <a:p>
                      <a:pPr marR="875665" algn="ctr">
                        <a:lnSpc>
                          <a:spcPct val="100000"/>
                        </a:lnSpc>
                        <a:spcBef>
                          <a:spcPts val="925"/>
                        </a:spcBef>
                      </a:pPr>
                      <a:endParaRPr sz="1400" dirty="0">
                        <a:solidFill>
                          <a:schemeClr val="accent2">
                            <a:lumMod val="75000"/>
                          </a:schemeClr>
                        </a:solidFill>
                        <a:latin typeface="Times New Roman" pitchFamily="18" charset="0"/>
                        <a:cs typeface="Times New Roman" pitchFamily="18" charset="0"/>
                      </a:endParaRPr>
                    </a:p>
                  </a:txBody>
                  <a:tcPr marL="0" marR="0" marT="117475" marB="0"/>
                </a:tc>
              </a:tr>
              <a:tr h="318072">
                <a:tc>
                  <a:txBody>
                    <a:bodyPr/>
                    <a:lstStyle/>
                    <a:p>
                      <a:pPr marL="78740">
                        <a:lnSpc>
                          <a:spcPct val="100000"/>
                        </a:lnSpc>
                        <a:spcBef>
                          <a:spcPts val="930"/>
                        </a:spcBef>
                      </a:pPr>
                      <a:r>
                        <a:rPr sz="1400" b="1" spc="-5" dirty="0">
                          <a:solidFill>
                            <a:schemeClr val="accent2">
                              <a:lumMod val="75000"/>
                            </a:schemeClr>
                          </a:solidFill>
                          <a:latin typeface="Times New Roman" pitchFamily="18" charset="0"/>
                          <a:cs typeface="Times New Roman" pitchFamily="18" charset="0"/>
                        </a:rPr>
                        <a:t>Ek göstergesi </a:t>
                      </a:r>
                      <a:r>
                        <a:rPr sz="1400" b="1" spc="-10" dirty="0">
                          <a:solidFill>
                            <a:schemeClr val="accent2">
                              <a:lumMod val="75000"/>
                            </a:schemeClr>
                          </a:solidFill>
                          <a:latin typeface="Times New Roman" pitchFamily="18" charset="0"/>
                          <a:cs typeface="Times New Roman" pitchFamily="18" charset="0"/>
                        </a:rPr>
                        <a:t>4800 </a:t>
                      </a:r>
                      <a:r>
                        <a:rPr sz="1400" b="1" spc="-5" dirty="0">
                          <a:solidFill>
                            <a:schemeClr val="accent2">
                              <a:lumMod val="75000"/>
                            </a:schemeClr>
                          </a:solidFill>
                          <a:latin typeface="Times New Roman" pitchFamily="18" charset="0"/>
                          <a:cs typeface="Times New Roman" pitchFamily="18" charset="0"/>
                        </a:rPr>
                        <a:t>(dahil) - </a:t>
                      </a:r>
                      <a:r>
                        <a:rPr sz="1400" b="1" spc="-10" dirty="0">
                          <a:solidFill>
                            <a:schemeClr val="accent2">
                              <a:lumMod val="75000"/>
                            </a:schemeClr>
                          </a:solidFill>
                          <a:latin typeface="Times New Roman" pitchFamily="18" charset="0"/>
                          <a:cs typeface="Times New Roman" pitchFamily="18" charset="0"/>
                        </a:rPr>
                        <a:t>6400 </a:t>
                      </a:r>
                      <a:r>
                        <a:rPr sz="1400" b="1" spc="-5" dirty="0">
                          <a:solidFill>
                            <a:schemeClr val="accent2">
                              <a:lumMod val="75000"/>
                            </a:schemeClr>
                          </a:solidFill>
                          <a:latin typeface="Times New Roman" pitchFamily="18" charset="0"/>
                          <a:cs typeface="Times New Roman" pitchFamily="18" charset="0"/>
                        </a:rPr>
                        <a:t>(hariç) arasında</a:t>
                      </a:r>
                      <a:r>
                        <a:rPr sz="1400" b="1" spc="240" dirty="0">
                          <a:solidFill>
                            <a:schemeClr val="accent2">
                              <a:lumMod val="75000"/>
                            </a:schemeClr>
                          </a:solidFill>
                          <a:latin typeface="Times New Roman" pitchFamily="18" charset="0"/>
                          <a:cs typeface="Times New Roman" pitchFamily="18" charset="0"/>
                        </a:rPr>
                        <a:t> </a:t>
                      </a:r>
                      <a:r>
                        <a:rPr sz="1400" b="1" spc="-10" dirty="0">
                          <a:solidFill>
                            <a:schemeClr val="accent2">
                              <a:lumMod val="75000"/>
                            </a:schemeClr>
                          </a:solidFill>
                          <a:latin typeface="Times New Roman" pitchFamily="18" charset="0"/>
                          <a:cs typeface="Times New Roman" pitchFamily="18" charset="0"/>
                        </a:rPr>
                        <a:t>olanlarda</a:t>
                      </a:r>
                      <a:endParaRPr sz="1400" dirty="0">
                        <a:solidFill>
                          <a:schemeClr val="accent2">
                            <a:lumMod val="75000"/>
                          </a:schemeClr>
                        </a:solidFill>
                        <a:latin typeface="Times New Roman" pitchFamily="18" charset="0"/>
                        <a:cs typeface="Times New Roman" pitchFamily="18" charset="0"/>
                      </a:endParaRPr>
                    </a:p>
                  </a:txBody>
                  <a:tcPr marL="0" marR="0" marT="118110" marB="0"/>
                </a:tc>
                <a:tc gridSpan="2">
                  <a:txBody>
                    <a:bodyPr/>
                    <a:lstStyle/>
                    <a:p>
                      <a:pPr marR="875665" algn="ctr">
                        <a:lnSpc>
                          <a:spcPct val="100000"/>
                        </a:lnSpc>
                        <a:spcBef>
                          <a:spcPts val="930"/>
                        </a:spcBef>
                      </a:pPr>
                      <a:r>
                        <a:rPr sz="1400" b="1" spc="-10" dirty="0">
                          <a:solidFill>
                            <a:schemeClr val="accent2">
                              <a:lumMod val="75000"/>
                            </a:schemeClr>
                          </a:solidFill>
                          <a:latin typeface="Times New Roman" pitchFamily="18" charset="0"/>
                          <a:cs typeface="Times New Roman" pitchFamily="18" charset="0"/>
                        </a:rPr>
                        <a:t>%165</a:t>
                      </a:r>
                      <a:endParaRPr sz="1400" dirty="0">
                        <a:solidFill>
                          <a:schemeClr val="accent2">
                            <a:lumMod val="75000"/>
                          </a:schemeClr>
                        </a:solidFill>
                        <a:latin typeface="Times New Roman" pitchFamily="18" charset="0"/>
                        <a:cs typeface="Times New Roman" pitchFamily="18" charset="0"/>
                      </a:endParaRPr>
                    </a:p>
                  </a:txBody>
                  <a:tcPr marL="0" marR="0" marT="118110" marB="0"/>
                </a:tc>
                <a:tc hMerge="1">
                  <a:txBody>
                    <a:bodyPr/>
                    <a:lstStyle/>
                    <a:p>
                      <a:pPr marR="875665" algn="ctr">
                        <a:lnSpc>
                          <a:spcPct val="100000"/>
                        </a:lnSpc>
                        <a:spcBef>
                          <a:spcPts val="930"/>
                        </a:spcBef>
                      </a:pPr>
                      <a:endParaRPr sz="1400" dirty="0">
                        <a:solidFill>
                          <a:schemeClr val="accent2">
                            <a:lumMod val="75000"/>
                          </a:schemeClr>
                        </a:solidFill>
                        <a:latin typeface="Times New Roman" pitchFamily="18" charset="0"/>
                        <a:cs typeface="Times New Roman" pitchFamily="18" charset="0"/>
                      </a:endParaRPr>
                    </a:p>
                  </a:txBody>
                  <a:tcPr marL="0" marR="0" marT="118110" marB="0"/>
                </a:tc>
              </a:tr>
              <a:tr h="254634">
                <a:tc>
                  <a:txBody>
                    <a:bodyPr/>
                    <a:lstStyle/>
                    <a:p>
                      <a:pPr marL="78740">
                        <a:lnSpc>
                          <a:spcPct val="100000"/>
                        </a:lnSpc>
                        <a:spcBef>
                          <a:spcPts val="930"/>
                        </a:spcBef>
                      </a:pPr>
                      <a:r>
                        <a:rPr sz="1400" b="1" spc="-5" dirty="0">
                          <a:solidFill>
                            <a:schemeClr val="accent2">
                              <a:lumMod val="75000"/>
                            </a:schemeClr>
                          </a:solidFill>
                          <a:latin typeface="Times New Roman" pitchFamily="18" charset="0"/>
                          <a:cs typeface="Times New Roman" pitchFamily="18" charset="0"/>
                        </a:rPr>
                        <a:t>Ek göstergesi </a:t>
                      </a:r>
                      <a:r>
                        <a:rPr sz="1400" b="1" spc="-10" dirty="0">
                          <a:solidFill>
                            <a:schemeClr val="accent2">
                              <a:lumMod val="75000"/>
                            </a:schemeClr>
                          </a:solidFill>
                          <a:latin typeface="Times New Roman" pitchFamily="18" charset="0"/>
                          <a:cs typeface="Times New Roman" pitchFamily="18" charset="0"/>
                        </a:rPr>
                        <a:t>3600 </a:t>
                      </a:r>
                      <a:r>
                        <a:rPr sz="1400" b="1" spc="-5" dirty="0">
                          <a:solidFill>
                            <a:schemeClr val="accent2">
                              <a:lumMod val="75000"/>
                            </a:schemeClr>
                          </a:solidFill>
                          <a:latin typeface="Times New Roman" pitchFamily="18" charset="0"/>
                          <a:cs typeface="Times New Roman" pitchFamily="18" charset="0"/>
                        </a:rPr>
                        <a:t>(dahil) - </a:t>
                      </a:r>
                      <a:r>
                        <a:rPr sz="1400" b="1" spc="-10" dirty="0">
                          <a:solidFill>
                            <a:schemeClr val="accent2">
                              <a:lumMod val="75000"/>
                            </a:schemeClr>
                          </a:solidFill>
                          <a:latin typeface="Times New Roman" pitchFamily="18" charset="0"/>
                          <a:cs typeface="Times New Roman" pitchFamily="18" charset="0"/>
                        </a:rPr>
                        <a:t>4800 </a:t>
                      </a:r>
                      <a:r>
                        <a:rPr sz="1400" b="1" spc="-5" dirty="0">
                          <a:solidFill>
                            <a:schemeClr val="accent2">
                              <a:lumMod val="75000"/>
                            </a:schemeClr>
                          </a:solidFill>
                          <a:latin typeface="Times New Roman" pitchFamily="18" charset="0"/>
                          <a:cs typeface="Times New Roman" pitchFamily="18" charset="0"/>
                        </a:rPr>
                        <a:t>(hariç) arasında</a:t>
                      </a:r>
                      <a:r>
                        <a:rPr sz="1400" b="1" spc="240" dirty="0">
                          <a:solidFill>
                            <a:schemeClr val="accent2">
                              <a:lumMod val="75000"/>
                            </a:schemeClr>
                          </a:solidFill>
                          <a:latin typeface="Times New Roman" pitchFamily="18" charset="0"/>
                          <a:cs typeface="Times New Roman" pitchFamily="18" charset="0"/>
                        </a:rPr>
                        <a:t> </a:t>
                      </a:r>
                      <a:r>
                        <a:rPr sz="1400" b="1" spc="-10" dirty="0">
                          <a:solidFill>
                            <a:schemeClr val="accent2">
                              <a:lumMod val="75000"/>
                            </a:schemeClr>
                          </a:solidFill>
                          <a:latin typeface="Times New Roman" pitchFamily="18" charset="0"/>
                          <a:cs typeface="Times New Roman" pitchFamily="18" charset="0"/>
                        </a:rPr>
                        <a:t>olanlarda</a:t>
                      </a:r>
                      <a:endParaRPr sz="1400" dirty="0">
                        <a:solidFill>
                          <a:schemeClr val="accent2">
                            <a:lumMod val="75000"/>
                          </a:schemeClr>
                        </a:solidFill>
                        <a:latin typeface="Times New Roman" pitchFamily="18" charset="0"/>
                        <a:cs typeface="Times New Roman" pitchFamily="18" charset="0"/>
                      </a:endParaRPr>
                    </a:p>
                  </a:txBody>
                  <a:tcPr marL="0" marR="0" marT="118110" marB="0"/>
                </a:tc>
                <a:tc gridSpan="2">
                  <a:txBody>
                    <a:bodyPr/>
                    <a:lstStyle/>
                    <a:p>
                      <a:pPr marR="875665" algn="ctr">
                        <a:lnSpc>
                          <a:spcPct val="100000"/>
                        </a:lnSpc>
                        <a:spcBef>
                          <a:spcPts val="930"/>
                        </a:spcBef>
                      </a:pPr>
                      <a:r>
                        <a:rPr sz="1400" b="1" spc="-10" dirty="0">
                          <a:solidFill>
                            <a:schemeClr val="accent2">
                              <a:lumMod val="75000"/>
                            </a:schemeClr>
                          </a:solidFill>
                          <a:latin typeface="Times New Roman" pitchFamily="18" charset="0"/>
                          <a:cs typeface="Times New Roman" pitchFamily="18" charset="0"/>
                        </a:rPr>
                        <a:t>%145</a:t>
                      </a:r>
                      <a:endParaRPr sz="1400" dirty="0">
                        <a:solidFill>
                          <a:schemeClr val="accent2">
                            <a:lumMod val="75000"/>
                          </a:schemeClr>
                        </a:solidFill>
                        <a:latin typeface="Times New Roman" pitchFamily="18" charset="0"/>
                        <a:cs typeface="Times New Roman" pitchFamily="18" charset="0"/>
                      </a:endParaRPr>
                    </a:p>
                  </a:txBody>
                  <a:tcPr marL="0" marR="0" marT="118110" marB="0"/>
                </a:tc>
                <a:tc hMerge="1">
                  <a:txBody>
                    <a:bodyPr/>
                    <a:lstStyle/>
                    <a:p>
                      <a:pPr marR="875665" algn="ctr">
                        <a:lnSpc>
                          <a:spcPct val="100000"/>
                        </a:lnSpc>
                        <a:spcBef>
                          <a:spcPts val="930"/>
                        </a:spcBef>
                      </a:pPr>
                      <a:endParaRPr sz="1400" dirty="0">
                        <a:solidFill>
                          <a:schemeClr val="accent2">
                            <a:lumMod val="75000"/>
                          </a:schemeClr>
                        </a:solidFill>
                        <a:latin typeface="Times New Roman" pitchFamily="18" charset="0"/>
                        <a:cs typeface="Times New Roman" pitchFamily="18" charset="0"/>
                      </a:endParaRPr>
                    </a:p>
                  </a:txBody>
                  <a:tcPr marL="0" marR="0" marT="118110" marB="0"/>
                </a:tc>
              </a:tr>
              <a:tr h="318072">
                <a:tc>
                  <a:txBody>
                    <a:bodyPr/>
                    <a:lstStyle/>
                    <a:p>
                      <a:pPr marL="78740">
                        <a:lnSpc>
                          <a:spcPct val="100000"/>
                        </a:lnSpc>
                        <a:spcBef>
                          <a:spcPts val="930"/>
                        </a:spcBef>
                      </a:pPr>
                      <a:r>
                        <a:rPr sz="1400" b="1" spc="-5" dirty="0">
                          <a:solidFill>
                            <a:schemeClr val="accent2">
                              <a:lumMod val="75000"/>
                            </a:schemeClr>
                          </a:solidFill>
                          <a:latin typeface="Times New Roman" pitchFamily="18" charset="0"/>
                          <a:cs typeface="Times New Roman" pitchFamily="18" charset="0"/>
                        </a:rPr>
                        <a:t>Ek göstergesi </a:t>
                      </a:r>
                      <a:r>
                        <a:rPr sz="1400" b="1" spc="-10" dirty="0">
                          <a:solidFill>
                            <a:schemeClr val="accent2">
                              <a:lumMod val="75000"/>
                            </a:schemeClr>
                          </a:solidFill>
                          <a:latin typeface="Times New Roman" pitchFamily="18" charset="0"/>
                          <a:cs typeface="Times New Roman" pitchFamily="18" charset="0"/>
                        </a:rPr>
                        <a:t>2200 </a:t>
                      </a:r>
                      <a:r>
                        <a:rPr sz="1400" b="1" spc="-5" dirty="0">
                          <a:solidFill>
                            <a:schemeClr val="accent2">
                              <a:lumMod val="75000"/>
                            </a:schemeClr>
                          </a:solidFill>
                          <a:latin typeface="Times New Roman" pitchFamily="18" charset="0"/>
                          <a:cs typeface="Times New Roman" pitchFamily="18" charset="0"/>
                        </a:rPr>
                        <a:t>(dahil) - </a:t>
                      </a:r>
                      <a:r>
                        <a:rPr sz="1400" b="1" spc="-10" dirty="0">
                          <a:solidFill>
                            <a:schemeClr val="accent2">
                              <a:lumMod val="75000"/>
                            </a:schemeClr>
                          </a:solidFill>
                          <a:latin typeface="Times New Roman" pitchFamily="18" charset="0"/>
                          <a:cs typeface="Times New Roman" pitchFamily="18" charset="0"/>
                        </a:rPr>
                        <a:t>3600 </a:t>
                      </a:r>
                      <a:r>
                        <a:rPr sz="1400" b="1" spc="-5" dirty="0">
                          <a:solidFill>
                            <a:schemeClr val="accent2">
                              <a:lumMod val="75000"/>
                            </a:schemeClr>
                          </a:solidFill>
                          <a:latin typeface="Times New Roman" pitchFamily="18" charset="0"/>
                          <a:cs typeface="Times New Roman" pitchFamily="18" charset="0"/>
                        </a:rPr>
                        <a:t>(hariç) arasında</a:t>
                      </a:r>
                      <a:r>
                        <a:rPr sz="1400" b="1" spc="240" dirty="0">
                          <a:solidFill>
                            <a:schemeClr val="accent2">
                              <a:lumMod val="75000"/>
                            </a:schemeClr>
                          </a:solidFill>
                          <a:latin typeface="Times New Roman" pitchFamily="18" charset="0"/>
                          <a:cs typeface="Times New Roman" pitchFamily="18" charset="0"/>
                        </a:rPr>
                        <a:t> </a:t>
                      </a:r>
                      <a:r>
                        <a:rPr sz="1400" b="1" spc="-10" dirty="0">
                          <a:solidFill>
                            <a:schemeClr val="accent2">
                              <a:lumMod val="75000"/>
                            </a:schemeClr>
                          </a:solidFill>
                          <a:latin typeface="Times New Roman" pitchFamily="18" charset="0"/>
                          <a:cs typeface="Times New Roman" pitchFamily="18" charset="0"/>
                        </a:rPr>
                        <a:t>olanlarda</a:t>
                      </a:r>
                      <a:endParaRPr sz="1400" dirty="0">
                        <a:solidFill>
                          <a:schemeClr val="accent2">
                            <a:lumMod val="75000"/>
                          </a:schemeClr>
                        </a:solidFill>
                        <a:latin typeface="Times New Roman" pitchFamily="18" charset="0"/>
                        <a:cs typeface="Times New Roman" pitchFamily="18" charset="0"/>
                      </a:endParaRPr>
                    </a:p>
                  </a:txBody>
                  <a:tcPr marL="0" marR="0" marT="118110" marB="0"/>
                </a:tc>
                <a:tc gridSpan="2">
                  <a:txBody>
                    <a:bodyPr/>
                    <a:lstStyle/>
                    <a:p>
                      <a:pPr marR="875665" algn="ctr">
                        <a:lnSpc>
                          <a:spcPct val="100000"/>
                        </a:lnSpc>
                        <a:spcBef>
                          <a:spcPts val="930"/>
                        </a:spcBef>
                      </a:pPr>
                      <a:r>
                        <a:rPr sz="1400" b="1" spc="-10" dirty="0">
                          <a:solidFill>
                            <a:schemeClr val="accent2">
                              <a:lumMod val="75000"/>
                            </a:schemeClr>
                          </a:solidFill>
                          <a:latin typeface="Times New Roman" pitchFamily="18" charset="0"/>
                          <a:cs typeface="Times New Roman" pitchFamily="18" charset="0"/>
                        </a:rPr>
                        <a:t>%85</a:t>
                      </a:r>
                      <a:endParaRPr sz="1400" dirty="0">
                        <a:solidFill>
                          <a:schemeClr val="accent2">
                            <a:lumMod val="75000"/>
                          </a:schemeClr>
                        </a:solidFill>
                        <a:latin typeface="Times New Roman" pitchFamily="18" charset="0"/>
                        <a:cs typeface="Times New Roman" pitchFamily="18" charset="0"/>
                      </a:endParaRPr>
                    </a:p>
                  </a:txBody>
                  <a:tcPr marL="0" marR="0" marT="118110" marB="0"/>
                </a:tc>
                <a:tc hMerge="1">
                  <a:txBody>
                    <a:bodyPr/>
                    <a:lstStyle/>
                    <a:p>
                      <a:pPr marR="875665" algn="ctr">
                        <a:lnSpc>
                          <a:spcPct val="100000"/>
                        </a:lnSpc>
                        <a:spcBef>
                          <a:spcPts val="930"/>
                        </a:spcBef>
                      </a:pPr>
                      <a:endParaRPr sz="1400" dirty="0">
                        <a:solidFill>
                          <a:schemeClr val="accent2">
                            <a:lumMod val="75000"/>
                          </a:schemeClr>
                        </a:solidFill>
                        <a:latin typeface="Times New Roman" pitchFamily="18" charset="0"/>
                        <a:cs typeface="Times New Roman" pitchFamily="18" charset="0"/>
                      </a:endParaRPr>
                    </a:p>
                  </a:txBody>
                  <a:tcPr marL="0" marR="0" marT="118110" marB="0"/>
                </a:tc>
              </a:tr>
              <a:tr h="249827">
                <a:tc>
                  <a:txBody>
                    <a:bodyPr/>
                    <a:lstStyle/>
                    <a:p>
                      <a:pPr marL="90805">
                        <a:lnSpc>
                          <a:spcPct val="100000"/>
                        </a:lnSpc>
                        <a:spcBef>
                          <a:spcPts val="370"/>
                        </a:spcBef>
                      </a:pPr>
                      <a:r>
                        <a:rPr sz="1400" b="1" spc="-5" dirty="0">
                          <a:solidFill>
                            <a:schemeClr val="accent2">
                              <a:lumMod val="75000"/>
                            </a:schemeClr>
                          </a:solidFill>
                          <a:latin typeface="Times New Roman" pitchFamily="18" charset="0"/>
                          <a:cs typeface="Times New Roman" pitchFamily="18" charset="0"/>
                        </a:rPr>
                        <a:t>Diğerleri</a:t>
                      </a:r>
                      <a:endParaRPr sz="1400" dirty="0">
                        <a:solidFill>
                          <a:schemeClr val="accent2">
                            <a:lumMod val="75000"/>
                          </a:schemeClr>
                        </a:solidFill>
                        <a:latin typeface="Times New Roman" pitchFamily="18" charset="0"/>
                        <a:cs typeface="Times New Roman" pitchFamily="18" charset="0"/>
                      </a:endParaRPr>
                    </a:p>
                  </a:txBody>
                  <a:tcPr marL="0" marR="0" marT="46990" marB="0"/>
                </a:tc>
                <a:tc gridSpan="2">
                  <a:txBody>
                    <a:bodyPr/>
                    <a:lstStyle/>
                    <a:p>
                      <a:pPr marR="736600" algn="ctr">
                        <a:lnSpc>
                          <a:spcPct val="100000"/>
                        </a:lnSpc>
                        <a:spcBef>
                          <a:spcPts val="370"/>
                        </a:spcBef>
                      </a:pPr>
                      <a:r>
                        <a:rPr sz="1400" b="1" dirty="0">
                          <a:solidFill>
                            <a:schemeClr val="accent2">
                              <a:lumMod val="75000"/>
                            </a:schemeClr>
                          </a:solidFill>
                          <a:latin typeface="Times New Roman" pitchFamily="18" charset="0"/>
                          <a:cs typeface="Times New Roman" pitchFamily="18" charset="0"/>
                        </a:rPr>
                        <a:t>%55</a:t>
                      </a:r>
                      <a:endParaRPr sz="1400" dirty="0">
                        <a:solidFill>
                          <a:schemeClr val="accent2">
                            <a:lumMod val="75000"/>
                          </a:schemeClr>
                        </a:solidFill>
                        <a:latin typeface="Times New Roman" pitchFamily="18" charset="0"/>
                        <a:cs typeface="Times New Roman" pitchFamily="18" charset="0"/>
                      </a:endParaRPr>
                    </a:p>
                  </a:txBody>
                  <a:tcPr marL="0" marR="0" marT="46990" marB="0"/>
                </a:tc>
                <a:tc hMerge="1">
                  <a:txBody>
                    <a:bodyPr/>
                    <a:lstStyle/>
                    <a:p>
                      <a:pPr marR="736600" algn="ctr">
                        <a:lnSpc>
                          <a:spcPct val="100000"/>
                        </a:lnSpc>
                        <a:spcBef>
                          <a:spcPts val="370"/>
                        </a:spcBef>
                      </a:pPr>
                      <a:endParaRPr sz="1400" dirty="0">
                        <a:solidFill>
                          <a:schemeClr val="accent2">
                            <a:lumMod val="75000"/>
                          </a:schemeClr>
                        </a:solidFill>
                        <a:latin typeface="Times New Roman" pitchFamily="18" charset="0"/>
                        <a:cs typeface="Times New Roman" pitchFamily="18" charset="0"/>
                      </a:endParaRPr>
                    </a:p>
                  </a:txBody>
                  <a:tcPr marL="0" marR="0" marT="46990" marB="0"/>
                </a:tc>
              </a:tr>
              <a:tr h="272982">
                <a:tc gridSpan="3">
                  <a:txBody>
                    <a:bodyPr/>
                    <a:lstStyle/>
                    <a:p>
                      <a:pPr marL="78740">
                        <a:lnSpc>
                          <a:spcPct val="100000"/>
                        </a:lnSpc>
                        <a:spcBef>
                          <a:spcPts val="560"/>
                        </a:spcBef>
                      </a:pPr>
                      <a:r>
                        <a:rPr sz="1400" b="1" dirty="0">
                          <a:solidFill>
                            <a:srgbClr val="FFFFFF"/>
                          </a:solidFill>
                          <a:latin typeface="Times New Roman" pitchFamily="18" charset="0"/>
                          <a:cs typeface="Times New Roman" pitchFamily="18" charset="0"/>
                        </a:rPr>
                        <a:t>01.10.2008 </a:t>
                      </a:r>
                      <a:r>
                        <a:rPr lang="tr-TR" sz="1400" b="1" dirty="0" smtClean="0">
                          <a:solidFill>
                            <a:srgbClr val="FFFFFF"/>
                          </a:solidFill>
                          <a:latin typeface="Times New Roman" pitchFamily="18" charset="0"/>
                          <a:cs typeface="Times New Roman" pitchFamily="18" charset="0"/>
                        </a:rPr>
                        <a:t> </a:t>
                      </a:r>
                      <a:r>
                        <a:rPr sz="1400" b="1" dirty="0" smtClean="0">
                          <a:solidFill>
                            <a:srgbClr val="FFFFFF"/>
                          </a:solidFill>
                          <a:latin typeface="Times New Roman" pitchFamily="18" charset="0"/>
                          <a:cs typeface="Times New Roman" pitchFamily="18" charset="0"/>
                        </a:rPr>
                        <a:t>ÖNCESİ </a:t>
                      </a:r>
                      <a:r>
                        <a:rPr lang="tr-TR" sz="1400" b="1" dirty="0" smtClean="0">
                          <a:solidFill>
                            <a:srgbClr val="FFFFFF"/>
                          </a:solidFill>
                          <a:latin typeface="Times New Roman" pitchFamily="18" charset="0"/>
                          <a:cs typeface="Times New Roman" pitchFamily="18" charset="0"/>
                        </a:rPr>
                        <a:t> </a:t>
                      </a:r>
                      <a:r>
                        <a:rPr sz="1400" b="1" dirty="0" smtClean="0">
                          <a:solidFill>
                            <a:srgbClr val="FFFFFF"/>
                          </a:solidFill>
                          <a:latin typeface="Times New Roman" pitchFamily="18" charset="0"/>
                          <a:cs typeface="Times New Roman" pitchFamily="18" charset="0"/>
                        </a:rPr>
                        <a:t>İŞE</a:t>
                      </a:r>
                      <a:r>
                        <a:rPr lang="tr-TR" sz="1400" b="1" dirty="0" smtClean="0">
                          <a:solidFill>
                            <a:srgbClr val="FFFFFF"/>
                          </a:solidFill>
                          <a:latin typeface="Times New Roman" pitchFamily="18" charset="0"/>
                          <a:cs typeface="Times New Roman" pitchFamily="18" charset="0"/>
                        </a:rPr>
                        <a:t> </a:t>
                      </a:r>
                      <a:r>
                        <a:rPr sz="1400" b="1" dirty="0" smtClean="0">
                          <a:solidFill>
                            <a:srgbClr val="FFFFFF"/>
                          </a:solidFill>
                          <a:latin typeface="Times New Roman" pitchFamily="18" charset="0"/>
                          <a:cs typeface="Times New Roman" pitchFamily="18" charset="0"/>
                        </a:rPr>
                        <a:t> </a:t>
                      </a:r>
                      <a:r>
                        <a:rPr sz="1400" b="1" spc="-5" dirty="0" smtClean="0">
                          <a:solidFill>
                            <a:srgbClr val="FFFFFF"/>
                          </a:solidFill>
                          <a:latin typeface="Times New Roman" pitchFamily="18" charset="0"/>
                          <a:cs typeface="Times New Roman" pitchFamily="18" charset="0"/>
                        </a:rPr>
                        <a:t>BAŞLAYANLAR</a:t>
                      </a:r>
                      <a:r>
                        <a:rPr lang="tr-TR" sz="1400" b="1" spc="-5" dirty="0" smtClean="0">
                          <a:solidFill>
                            <a:srgbClr val="FFFFFF"/>
                          </a:solidFill>
                          <a:latin typeface="Times New Roman" pitchFamily="18" charset="0"/>
                          <a:cs typeface="Times New Roman" pitchFamily="18" charset="0"/>
                        </a:rPr>
                        <a:t> </a:t>
                      </a:r>
                      <a:r>
                        <a:rPr sz="1400" b="1" spc="-5" dirty="0" smtClean="0">
                          <a:solidFill>
                            <a:srgbClr val="FFFFFF"/>
                          </a:solidFill>
                          <a:latin typeface="Times New Roman" pitchFamily="18" charset="0"/>
                          <a:cs typeface="Times New Roman" pitchFamily="18" charset="0"/>
                        </a:rPr>
                        <a:t> </a:t>
                      </a:r>
                      <a:r>
                        <a:rPr sz="1400" b="1" dirty="0">
                          <a:solidFill>
                            <a:srgbClr val="FFFFFF"/>
                          </a:solidFill>
                          <a:latin typeface="Times New Roman" pitchFamily="18" charset="0"/>
                          <a:cs typeface="Times New Roman" pitchFamily="18" charset="0"/>
                        </a:rPr>
                        <a:t>İÇİN </a:t>
                      </a:r>
                      <a:r>
                        <a:rPr lang="tr-TR" sz="1400" b="1" dirty="0" smtClean="0">
                          <a:solidFill>
                            <a:srgbClr val="FFFFFF"/>
                          </a:solidFill>
                          <a:latin typeface="Times New Roman" pitchFamily="18" charset="0"/>
                          <a:cs typeface="Times New Roman" pitchFamily="18" charset="0"/>
                        </a:rPr>
                        <a:t> </a:t>
                      </a:r>
                      <a:r>
                        <a:rPr sz="1400" b="1" spc="-5" dirty="0" smtClean="0">
                          <a:solidFill>
                            <a:srgbClr val="FFFFFF"/>
                          </a:solidFill>
                          <a:latin typeface="Times New Roman" pitchFamily="18" charset="0"/>
                          <a:cs typeface="Times New Roman" pitchFamily="18" charset="0"/>
                        </a:rPr>
                        <a:t>UYGULANACAK</a:t>
                      </a:r>
                      <a:r>
                        <a:rPr lang="tr-TR" sz="1400" b="1" spc="-5" dirty="0" smtClean="0">
                          <a:solidFill>
                            <a:srgbClr val="FFFFFF"/>
                          </a:solidFill>
                          <a:latin typeface="Times New Roman" pitchFamily="18" charset="0"/>
                          <a:cs typeface="Times New Roman" pitchFamily="18" charset="0"/>
                        </a:rPr>
                        <a:t> </a:t>
                      </a:r>
                      <a:r>
                        <a:rPr sz="1400" b="1" spc="-5" dirty="0" smtClean="0">
                          <a:solidFill>
                            <a:srgbClr val="FFFFFF"/>
                          </a:solidFill>
                          <a:latin typeface="Times New Roman" pitchFamily="18" charset="0"/>
                          <a:cs typeface="Times New Roman" pitchFamily="18" charset="0"/>
                        </a:rPr>
                        <a:t> </a:t>
                      </a:r>
                      <a:r>
                        <a:rPr sz="1400" b="1" dirty="0">
                          <a:solidFill>
                            <a:srgbClr val="FFFFFF"/>
                          </a:solidFill>
                          <a:latin typeface="Times New Roman" pitchFamily="18" charset="0"/>
                          <a:cs typeface="Times New Roman" pitchFamily="18" charset="0"/>
                        </a:rPr>
                        <a:t>PRİM</a:t>
                      </a:r>
                      <a:r>
                        <a:rPr sz="1400" b="1" spc="-125" dirty="0">
                          <a:solidFill>
                            <a:srgbClr val="FFFFFF"/>
                          </a:solidFill>
                          <a:latin typeface="Times New Roman" pitchFamily="18" charset="0"/>
                          <a:cs typeface="Times New Roman" pitchFamily="18" charset="0"/>
                        </a:rPr>
                        <a:t> </a:t>
                      </a:r>
                      <a:r>
                        <a:rPr lang="tr-TR" sz="1400" b="1" spc="-125" dirty="0" smtClean="0">
                          <a:solidFill>
                            <a:srgbClr val="FFFFFF"/>
                          </a:solidFill>
                          <a:latin typeface="Times New Roman" pitchFamily="18" charset="0"/>
                          <a:cs typeface="Times New Roman" pitchFamily="18" charset="0"/>
                        </a:rPr>
                        <a:t> </a:t>
                      </a:r>
                      <a:r>
                        <a:rPr sz="1400" b="1" dirty="0" smtClean="0">
                          <a:solidFill>
                            <a:srgbClr val="FFFFFF"/>
                          </a:solidFill>
                          <a:latin typeface="Times New Roman" pitchFamily="18" charset="0"/>
                          <a:cs typeface="Times New Roman" pitchFamily="18" charset="0"/>
                        </a:rPr>
                        <a:t>ORANLARI</a:t>
                      </a:r>
                      <a:endParaRPr sz="1400" dirty="0">
                        <a:latin typeface="Times New Roman" pitchFamily="18" charset="0"/>
                        <a:cs typeface="Times New Roman" pitchFamily="18" charset="0"/>
                      </a:endParaRPr>
                    </a:p>
                  </a:txBody>
                  <a:tcPr marL="0" marR="0" marT="71120" marB="0">
                    <a:solidFill>
                      <a:schemeClr val="accent2">
                        <a:lumMod val="50000"/>
                      </a:schemeClr>
                    </a:solidFill>
                  </a:tcPr>
                </a:tc>
                <a:tc hMerge="1">
                  <a:txBody>
                    <a:bodyPr/>
                    <a:lstStyle/>
                    <a:p>
                      <a:endParaRPr lang="tr-TR"/>
                    </a:p>
                  </a:txBody>
                  <a:tcPr/>
                </a:tc>
                <a:tc hMerge="1">
                  <a:txBody>
                    <a:bodyPr/>
                    <a:lstStyle/>
                    <a:p>
                      <a:endParaRPr lang="tr-TR"/>
                    </a:p>
                  </a:txBody>
                  <a:tcPr/>
                </a:tc>
              </a:tr>
              <a:tr h="364382">
                <a:tc gridSpan="2">
                  <a:txBody>
                    <a:bodyPr/>
                    <a:lstStyle/>
                    <a:p>
                      <a:pPr marL="78740">
                        <a:lnSpc>
                          <a:spcPct val="100000"/>
                        </a:lnSpc>
                        <a:spcBef>
                          <a:spcPts val="1310"/>
                        </a:spcBef>
                      </a:pPr>
                      <a:r>
                        <a:rPr sz="1400" b="1" spc="-5" dirty="0">
                          <a:solidFill>
                            <a:schemeClr val="accent2">
                              <a:lumMod val="75000"/>
                            </a:schemeClr>
                          </a:solidFill>
                          <a:latin typeface="Times New Roman" pitchFamily="18" charset="0"/>
                          <a:cs typeface="Times New Roman" pitchFamily="18" charset="0"/>
                        </a:rPr>
                        <a:t>Emekli </a:t>
                      </a:r>
                      <a:r>
                        <a:rPr sz="1400" b="1" spc="-10" dirty="0">
                          <a:solidFill>
                            <a:schemeClr val="accent2">
                              <a:lumMod val="75000"/>
                            </a:schemeClr>
                          </a:solidFill>
                          <a:latin typeface="Times New Roman" pitchFamily="18" charset="0"/>
                          <a:cs typeface="Times New Roman" pitchFamily="18" charset="0"/>
                        </a:rPr>
                        <a:t>Keseneği</a:t>
                      </a:r>
                      <a:r>
                        <a:rPr sz="1400" b="1" spc="45" dirty="0">
                          <a:solidFill>
                            <a:schemeClr val="accent2">
                              <a:lumMod val="75000"/>
                            </a:schemeClr>
                          </a:solidFill>
                          <a:latin typeface="Times New Roman" pitchFamily="18" charset="0"/>
                          <a:cs typeface="Times New Roman" pitchFamily="18" charset="0"/>
                        </a:rPr>
                        <a:t> </a:t>
                      </a:r>
                      <a:r>
                        <a:rPr sz="1400" b="1" spc="-10" dirty="0">
                          <a:solidFill>
                            <a:schemeClr val="accent2">
                              <a:lumMod val="75000"/>
                            </a:schemeClr>
                          </a:solidFill>
                          <a:latin typeface="Times New Roman" pitchFamily="18" charset="0"/>
                          <a:cs typeface="Times New Roman" pitchFamily="18" charset="0"/>
                        </a:rPr>
                        <a:t>Kurum</a:t>
                      </a:r>
                      <a:endParaRPr sz="1400" dirty="0">
                        <a:solidFill>
                          <a:schemeClr val="accent2">
                            <a:lumMod val="75000"/>
                          </a:schemeClr>
                        </a:solidFill>
                        <a:latin typeface="Times New Roman" pitchFamily="18" charset="0"/>
                        <a:cs typeface="Times New Roman" pitchFamily="18" charset="0"/>
                      </a:endParaRPr>
                    </a:p>
                  </a:txBody>
                  <a:tcPr marL="0" marR="0" marT="166370" marB="0"/>
                </a:tc>
                <a:tc hMerge="1">
                  <a:txBody>
                    <a:bodyPr/>
                    <a:lstStyle/>
                    <a:p>
                      <a:endParaRPr lang="tr-TR"/>
                    </a:p>
                  </a:txBody>
                  <a:tcPr/>
                </a:tc>
                <a:tc>
                  <a:txBody>
                    <a:bodyPr/>
                    <a:lstStyle/>
                    <a:p>
                      <a:pPr marR="875665" algn="ctr">
                        <a:lnSpc>
                          <a:spcPct val="100000"/>
                        </a:lnSpc>
                        <a:spcBef>
                          <a:spcPts val="1205"/>
                        </a:spcBef>
                      </a:pPr>
                      <a:r>
                        <a:rPr sz="1400" b="1" spc="-10" dirty="0">
                          <a:solidFill>
                            <a:schemeClr val="accent2">
                              <a:lumMod val="75000"/>
                            </a:schemeClr>
                          </a:solidFill>
                          <a:latin typeface="Times New Roman" pitchFamily="18" charset="0"/>
                          <a:cs typeface="Times New Roman" pitchFamily="18" charset="0"/>
                        </a:rPr>
                        <a:t>%20</a:t>
                      </a:r>
                      <a:endParaRPr sz="1400" dirty="0">
                        <a:solidFill>
                          <a:schemeClr val="accent2">
                            <a:lumMod val="75000"/>
                          </a:schemeClr>
                        </a:solidFill>
                        <a:latin typeface="Times New Roman" pitchFamily="18" charset="0"/>
                        <a:cs typeface="Times New Roman" pitchFamily="18" charset="0"/>
                      </a:endParaRPr>
                    </a:p>
                  </a:txBody>
                  <a:tcPr marL="0" marR="0" marT="153035" marB="0"/>
                </a:tc>
              </a:tr>
              <a:tr h="284559">
                <a:tc gridSpan="2">
                  <a:txBody>
                    <a:bodyPr/>
                    <a:lstStyle/>
                    <a:p>
                      <a:pPr marL="78740">
                        <a:lnSpc>
                          <a:spcPct val="100000"/>
                        </a:lnSpc>
                        <a:spcBef>
                          <a:spcPts val="655"/>
                        </a:spcBef>
                      </a:pPr>
                      <a:r>
                        <a:rPr sz="1400" b="1" spc="-5" dirty="0">
                          <a:solidFill>
                            <a:schemeClr val="accent2">
                              <a:lumMod val="75000"/>
                            </a:schemeClr>
                          </a:solidFill>
                          <a:latin typeface="Times New Roman" pitchFamily="18" charset="0"/>
                          <a:cs typeface="Times New Roman" pitchFamily="18" charset="0"/>
                        </a:rPr>
                        <a:t>Emekli </a:t>
                      </a:r>
                      <a:r>
                        <a:rPr sz="1400" b="1" spc="-10" dirty="0">
                          <a:solidFill>
                            <a:schemeClr val="accent2">
                              <a:lumMod val="75000"/>
                            </a:schemeClr>
                          </a:solidFill>
                          <a:latin typeface="Times New Roman" pitchFamily="18" charset="0"/>
                          <a:cs typeface="Times New Roman" pitchFamily="18" charset="0"/>
                        </a:rPr>
                        <a:t>Keseneği</a:t>
                      </a:r>
                      <a:r>
                        <a:rPr sz="1400" b="1" spc="45" dirty="0">
                          <a:solidFill>
                            <a:schemeClr val="accent2">
                              <a:lumMod val="75000"/>
                            </a:schemeClr>
                          </a:solidFill>
                          <a:latin typeface="Times New Roman" pitchFamily="18" charset="0"/>
                          <a:cs typeface="Times New Roman" pitchFamily="18" charset="0"/>
                        </a:rPr>
                        <a:t> </a:t>
                      </a:r>
                      <a:r>
                        <a:rPr sz="1400" b="1" spc="-5" dirty="0">
                          <a:solidFill>
                            <a:schemeClr val="accent2">
                              <a:lumMod val="75000"/>
                            </a:schemeClr>
                          </a:solidFill>
                          <a:latin typeface="Times New Roman" pitchFamily="18" charset="0"/>
                          <a:cs typeface="Times New Roman" pitchFamily="18" charset="0"/>
                        </a:rPr>
                        <a:t>Şahıs</a:t>
                      </a:r>
                      <a:endParaRPr sz="1400" dirty="0">
                        <a:solidFill>
                          <a:schemeClr val="accent2">
                            <a:lumMod val="75000"/>
                          </a:schemeClr>
                        </a:solidFill>
                        <a:latin typeface="Times New Roman" pitchFamily="18" charset="0"/>
                        <a:cs typeface="Times New Roman" pitchFamily="18" charset="0"/>
                      </a:endParaRPr>
                    </a:p>
                  </a:txBody>
                  <a:tcPr marL="0" marR="0" marT="83185" marB="0"/>
                </a:tc>
                <a:tc hMerge="1">
                  <a:txBody>
                    <a:bodyPr/>
                    <a:lstStyle/>
                    <a:p>
                      <a:endParaRPr lang="tr-TR"/>
                    </a:p>
                  </a:txBody>
                  <a:tcPr/>
                </a:tc>
                <a:tc>
                  <a:txBody>
                    <a:bodyPr/>
                    <a:lstStyle/>
                    <a:p>
                      <a:pPr marR="875665" algn="ctr">
                        <a:lnSpc>
                          <a:spcPct val="100000"/>
                        </a:lnSpc>
                        <a:spcBef>
                          <a:spcPts val="655"/>
                        </a:spcBef>
                      </a:pPr>
                      <a:r>
                        <a:rPr sz="1400" b="1" spc="-10" dirty="0">
                          <a:solidFill>
                            <a:schemeClr val="accent2">
                              <a:lumMod val="75000"/>
                            </a:schemeClr>
                          </a:solidFill>
                          <a:latin typeface="Times New Roman" pitchFamily="18" charset="0"/>
                          <a:cs typeface="Times New Roman" pitchFamily="18" charset="0"/>
                        </a:rPr>
                        <a:t>%16</a:t>
                      </a:r>
                      <a:endParaRPr sz="1400" dirty="0">
                        <a:solidFill>
                          <a:schemeClr val="accent2">
                            <a:lumMod val="75000"/>
                          </a:schemeClr>
                        </a:solidFill>
                        <a:latin typeface="Times New Roman" pitchFamily="18" charset="0"/>
                        <a:cs typeface="Times New Roman" pitchFamily="18" charset="0"/>
                      </a:endParaRPr>
                    </a:p>
                  </a:txBody>
                  <a:tcPr marL="0" marR="0" marT="83185" marB="0"/>
                </a:tc>
              </a:tr>
              <a:tr h="341836">
                <a:tc gridSpan="2">
                  <a:txBody>
                    <a:bodyPr/>
                    <a:lstStyle/>
                    <a:p>
                      <a:pPr marL="78740">
                        <a:lnSpc>
                          <a:spcPct val="100000"/>
                        </a:lnSpc>
                        <a:spcBef>
                          <a:spcPts val="1125"/>
                        </a:spcBef>
                      </a:pPr>
                      <a:r>
                        <a:rPr sz="1400" b="1" u="none" spc="-5" dirty="0">
                          <a:solidFill>
                            <a:schemeClr val="accent2">
                              <a:lumMod val="75000"/>
                            </a:schemeClr>
                          </a:solidFill>
                          <a:latin typeface="Times New Roman" pitchFamily="18" charset="0"/>
                          <a:cs typeface="Times New Roman" pitchFamily="18" charset="0"/>
                        </a:rPr>
                        <a:t>Emekli </a:t>
                      </a:r>
                      <a:r>
                        <a:rPr sz="1400" b="1" u="none" spc="-10" dirty="0">
                          <a:solidFill>
                            <a:schemeClr val="accent2">
                              <a:lumMod val="75000"/>
                            </a:schemeClr>
                          </a:solidFill>
                          <a:latin typeface="Times New Roman" pitchFamily="18" charset="0"/>
                          <a:cs typeface="Times New Roman" pitchFamily="18" charset="0"/>
                        </a:rPr>
                        <a:t>Keseneği </a:t>
                      </a:r>
                      <a:r>
                        <a:rPr sz="1400" b="1" u="none" spc="-5" dirty="0">
                          <a:solidFill>
                            <a:schemeClr val="accent2">
                              <a:lumMod val="75000"/>
                            </a:schemeClr>
                          </a:solidFill>
                          <a:uFill>
                            <a:solidFill>
                              <a:srgbClr val="000000"/>
                            </a:solidFill>
                          </a:uFill>
                          <a:latin typeface="Times New Roman" pitchFamily="18" charset="0"/>
                          <a:cs typeface="Times New Roman" pitchFamily="18" charset="0"/>
                        </a:rPr>
                        <a:t>Artış</a:t>
                      </a:r>
                      <a:r>
                        <a:rPr sz="1400" b="1" u="none" spc="40" dirty="0">
                          <a:solidFill>
                            <a:schemeClr val="accent2">
                              <a:lumMod val="75000"/>
                            </a:schemeClr>
                          </a:solidFill>
                          <a:latin typeface="Times New Roman" pitchFamily="18" charset="0"/>
                          <a:cs typeface="Times New Roman" pitchFamily="18" charset="0"/>
                        </a:rPr>
                        <a:t> </a:t>
                      </a:r>
                      <a:r>
                        <a:rPr sz="1400" b="1" u="none" spc="-10" dirty="0">
                          <a:solidFill>
                            <a:schemeClr val="accent2">
                              <a:lumMod val="75000"/>
                            </a:schemeClr>
                          </a:solidFill>
                          <a:latin typeface="Times New Roman" pitchFamily="18" charset="0"/>
                          <a:cs typeface="Times New Roman" pitchFamily="18" charset="0"/>
                        </a:rPr>
                        <a:t>Kurum</a:t>
                      </a:r>
                      <a:endParaRPr sz="1400" b="1" u="none" dirty="0">
                        <a:solidFill>
                          <a:schemeClr val="accent2">
                            <a:lumMod val="75000"/>
                          </a:schemeClr>
                        </a:solidFill>
                        <a:latin typeface="Times New Roman" pitchFamily="18" charset="0"/>
                        <a:cs typeface="Times New Roman" pitchFamily="18" charset="0"/>
                      </a:endParaRPr>
                    </a:p>
                  </a:txBody>
                  <a:tcPr marL="0" marR="0" marT="142875" marB="0"/>
                </a:tc>
                <a:tc hMerge="1">
                  <a:txBody>
                    <a:bodyPr/>
                    <a:lstStyle/>
                    <a:p>
                      <a:endParaRPr lang="tr-TR"/>
                    </a:p>
                  </a:txBody>
                  <a:tcPr/>
                </a:tc>
                <a:tc>
                  <a:txBody>
                    <a:bodyPr/>
                    <a:lstStyle/>
                    <a:p>
                      <a:pPr marR="876300" algn="ctr">
                        <a:lnSpc>
                          <a:spcPct val="100000"/>
                        </a:lnSpc>
                        <a:spcBef>
                          <a:spcPts val="1020"/>
                        </a:spcBef>
                      </a:pPr>
                      <a:r>
                        <a:rPr sz="1400" b="1" spc="-15" dirty="0">
                          <a:solidFill>
                            <a:schemeClr val="accent2">
                              <a:lumMod val="75000"/>
                            </a:schemeClr>
                          </a:solidFill>
                          <a:latin typeface="Times New Roman" pitchFamily="18" charset="0"/>
                          <a:cs typeface="Times New Roman" pitchFamily="18" charset="0"/>
                        </a:rPr>
                        <a:t>%100</a:t>
                      </a:r>
                      <a:endParaRPr sz="1400" dirty="0">
                        <a:solidFill>
                          <a:schemeClr val="accent2">
                            <a:lumMod val="75000"/>
                          </a:schemeClr>
                        </a:solidFill>
                        <a:latin typeface="Times New Roman" pitchFamily="18" charset="0"/>
                        <a:cs typeface="Times New Roman" pitchFamily="18" charset="0"/>
                      </a:endParaRPr>
                    </a:p>
                  </a:txBody>
                  <a:tcPr marL="0" marR="0" marT="129540" marB="0"/>
                </a:tc>
              </a:tr>
              <a:tr h="351403">
                <a:tc gridSpan="2">
                  <a:txBody>
                    <a:bodyPr/>
                    <a:lstStyle/>
                    <a:p>
                      <a:pPr marL="78740">
                        <a:lnSpc>
                          <a:spcPts val="1850"/>
                        </a:lnSpc>
                        <a:spcBef>
                          <a:spcPts val="1130"/>
                        </a:spcBef>
                      </a:pPr>
                      <a:r>
                        <a:rPr sz="1400" b="1" u="none" spc="-5" dirty="0">
                          <a:solidFill>
                            <a:schemeClr val="accent2">
                              <a:lumMod val="75000"/>
                            </a:schemeClr>
                          </a:solidFill>
                          <a:latin typeface="Times New Roman" pitchFamily="18" charset="0"/>
                          <a:cs typeface="Times New Roman" pitchFamily="18" charset="0"/>
                        </a:rPr>
                        <a:t>Emekli </a:t>
                      </a:r>
                      <a:r>
                        <a:rPr sz="1400" b="1" u="none" spc="-10" dirty="0">
                          <a:solidFill>
                            <a:schemeClr val="accent2">
                              <a:lumMod val="75000"/>
                            </a:schemeClr>
                          </a:solidFill>
                          <a:latin typeface="Times New Roman" pitchFamily="18" charset="0"/>
                          <a:cs typeface="Times New Roman" pitchFamily="18" charset="0"/>
                        </a:rPr>
                        <a:t>Keseneği </a:t>
                      </a:r>
                      <a:r>
                        <a:rPr sz="1400" b="1" u="none" spc="-5" dirty="0">
                          <a:solidFill>
                            <a:schemeClr val="accent2">
                              <a:lumMod val="75000"/>
                            </a:schemeClr>
                          </a:solidFill>
                          <a:uFill>
                            <a:solidFill>
                              <a:srgbClr val="000000"/>
                            </a:solidFill>
                          </a:uFill>
                          <a:latin typeface="Times New Roman" pitchFamily="18" charset="0"/>
                          <a:cs typeface="Times New Roman" pitchFamily="18" charset="0"/>
                        </a:rPr>
                        <a:t>Artış</a:t>
                      </a:r>
                      <a:r>
                        <a:rPr sz="1400" b="1" u="none" spc="60" dirty="0">
                          <a:solidFill>
                            <a:schemeClr val="accent2">
                              <a:lumMod val="75000"/>
                            </a:schemeClr>
                          </a:solidFill>
                          <a:latin typeface="Times New Roman" pitchFamily="18" charset="0"/>
                          <a:cs typeface="Times New Roman" pitchFamily="18" charset="0"/>
                        </a:rPr>
                        <a:t> </a:t>
                      </a:r>
                      <a:r>
                        <a:rPr sz="1400" b="1" u="none" spc="-5" dirty="0">
                          <a:solidFill>
                            <a:schemeClr val="accent2">
                              <a:lumMod val="75000"/>
                            </a:schemeClr>
                          </a:solidFill>
                          <a:latin typeface="Times New Roman" pitchFamily="18" charset="0"/>
                          <a:cs typeface="Times New Roman" pitchFamily="18" charset="0"/>
                        </a:rPr>
                        <a:t>Şahıs</a:t>
                      </a:r>
                      <a:endParaRPr sz="1400" b="1" u="none" dirty="0">
                        <a:solidFill>
                          <a:schemeClr val="accent2">
                            <a:lumMod val="75000"/>
                          </a:schemeClr>
                        </a:solidFill>
                        <a:latin typeface="Times New Roman" pitchFamily="18" charset="0"/>
                        <a:cs typeface="Times New Roman" pitchFamily="18" charset="0"/>
                      </a:endParaRPr>
                    </a:p>
                  </a:txBody>
                  <a:tcPr marL="0" marR="0" marT="143510" marB="0"/>
                </a:tc>
                <a:tc hMerge="1">
                  <a:txBody>
                    <a:bodyPr/>
                    <a:lstStyle/>
                    <a:p>
                      <a:endParaRPr lang="tr-TR"/>
                    </a:p>
                  </a:txBody>
                  <a:tcPr/>
                </a:tc>
                <a:tc>
                  <a:txBody>
                    <a:bodyPr/>
                    <a:lstStyle/>
                    <a:p>
                      <a:pPr marR="875665" algn="ctr">
                        <a:lnSpc>
                          <a:spcPct val="100000"/>
                        </a:lnSpc>
                        <a:spcBef>
                          <a:spcPts val="1019"/>
                        </a:spcBef>
                      </a:pPr>
                      <a:r>
                        <a:rPr sz="1400" b="1" spc="-10" dirty="0">
                          <a:solidFill>
                            <a:schemeClr val="accent2">
                              <a:lumMod val="75000"/>
                            </a:schemeClr>
                          </a:solidFill>
                          <a:latin typeface="Times New Roman" pitchFamily="18" charset="0"/>
                          <a:cs typeface="Times New Roman" pitchFamily="18" charset="0"/>
                        </a:rPr>
                        <a:t>%100</a:t>
                      </a:r>
                      <a:endParaRPr sz="1400" dirty="0">
                        <a:solidFill>
                          <a:schemeClr val="accent2">
                            <a:lumMod val="75000"/>
                          </a:schemeClr>
                        </a:solidFill>
                        <a:latin typeface="Times New Roman" pitchFamily="18" charset="0"/>
                        <a:cs typeface="Times New Roman" pitchFamily="18" charset="0"/>
                      </a:endParaRPr>
                    </a:p>
                  </a:txBody>
                  <a:tcPr marL="0" marR="0" marT="129539" marB="0"/>
                </a:tc>
              </a:tr>
              <a:tr h="351403">
                <a:tc gridSpan="2">
                  <a:txBody>
                    <a:bodyPr/>
                    <a:lstStyle/>
                    <a:p>
                      <a:pPr marL="78740">
                        <a:lnSpc>
                          <a:spcPts val="1850"/>
                        </a:lnSpc>
                        <a:spcBef>
                          <a:spcPts val="1130"/>
                        </a:spcBef>
                      </a:pPr>
                      <a:r>
                        <a:rPr lang="tr-TR" sz="1400" b="1" u="none" dirty="0" smtClean="0">
                          <a:solidFill>
                            <a:schemeClr val="accent2">
                              <a:lumMod val="75000"/>
                            </a:schemeClr>
                          </a:solidFill>
                          <a:latin typeface="Times New Roman" pitchFamily="18" charset="0"/>
                          <a:cs typeface="Times New Roman" pitchFamily="18" charset="0"/>
                        </a:rPr>
                        <a:t>Genel Sağlık</a:t>
                      </a:r>
                      <a:r>
                        <a:rPr lang="tr-TR" sz="1400" b="1" u="none" baseline="0" dirty="0" smtClean="0">
                          <a:solidFill>
                            <a:schemeClr val="accent2">
                              <a:lumMod val="75000"/>
                            </a:schemeClr>
                          </a:solidFill>
                          <a:latin typeface="Times New Roman" pitchFamily="18" charset="0"/>
                          <a:cs typeface="Times New Roman" pitchFamily="18" charset="0"/>
                        </a:rPr>
                        <a:t> Sigortası kurum</a:t>
                      </a:r>
                      <a:endParaRPr sz="1400" b="1" u="none" dirty="0">
                        <a:solidFill>
                          <a:schemeClr val="accent2">
                            <a:lumMod val="75000"/>
                          </a:schemeClr>
                        </a:solidFill>
                        <a:latin typeface="Times New Roman" pitchFamily="18" charset="0"/>
                        <a:cs typeface="Times New Roman" pitchFamily="18" charset="0"/>
                      </a:endParaRPr>
                    </a:p>
                  </a:txBody>
                  <a:tcPr marL="0" marR="0" marT="143510" marB="0"/>
                </a:tc>
                <a:tc hMerge="1">
                  <a:txBody>
                    <a:bodyPr/>
                    <a:lstStyle/>
                    <a:p>
                      <a:endParaRPr lang="tr-TR"/>
                    </a:p>
                  </a:txBody>
                  <a:tcPr/>
                </a:tc>
                <a:tc>
                  <a:txBody>
                    <a:bodyPr/>
                    <a:lstStyle/>
                    <a:p>
                      <a:pPr marR="875665" algn="ctr">
                        <a:lnSpc>
                          <a:spcPct val="100000"/>
                        </a:lnSpc>
                        <a:spcBef>
                          <a:spcPts val="1019"/>
                        </a:spcBef>
                      </a:pPr>
                      <a:r>
                        <a:rPr lang="tr-TR" sz="1400" b="1" dirty="0" smtClean="0">
                          <a:solidFill>
                            <a:schemeClr val="accent2">
                              <a:lumMod val="75000"/>
                            </a:schemeClr>
                          </a:solidFill>
                          <a:latin typeface="Times New Roman" pitchFamily="18" charset="0"/>
                          <a:cs typeface="Times New Roman" pitchFamily="18" charset="0"/>
                        </a:rPr>
                        <a:t>%12</a:t>
                      </a:r>
                      <a:endParaRPr sz="1400" b="1" dirty="0">
                        <a:solidFill>
                          <a:schemeClr val="accent2">
                            <a:lumMod val="75000"/>
                          </a:schemeClr>
                        </a:solidFill>
                        <a:latin typeface="Times New Roman" pitchFamily="18" charset="0"/>
                        <a:cs typeface="Times New Roman" pitchFamily="18" charset="0"/>
                      </a:endParaRPr>
                    </a:p>
                  </a:txBody>
                  <a:tcPr marL="0" marR="0" marT="129539" marB="0"/>
                </a:tc>
              </a:tr>
              <a:tr h="1370148">
                <a:tc gridSpan="3">
                  <a:txBody>
                    <a:bodyPr/>
                    <a:lstStyle/>
                    <a:p>
                      <a:pPr marL="190500" marR="183515" indent="0" algn="just" defTabSz="914400" rtl="0" eaLnBrk="1" fontAlgn="auto" latinLnBrk="0" hangingPunct="1">
                        <a:lnSpc>
                          <a:spcPts val="2380"/>
                        </a:lnSpc>
                        <a:spcBef>
                          <a:spcPts val="0"/>
                        </a:spcBef>
                        <a:spcAft>
                          <a:spcPts val="0"/>
                        </a:spcAft>
                        <a:buClrTx/>
                        <a:buSzTx/>
                        <a:buFontTx/>
                        <a:buNone/>
                        <a:tabLst>
                          <a:tab pos="9782810" algn="l"/>
                        </a:tabLst>
                        <a:defRPr/>
                      </a:pPr>
                      <a:r>
                        <a:rPr lang="tr-TR" sz="1400" b="1" spc="0" dirty="0" smtClean="0">
                          <a:solidFill>
                            <a:schemeClr val="accent2">
                              <a:lumMod val="75000"/>
                            </a:schemeClr>
                          </a:solidFill>
                          <a:latin typeface="Calibri"/>
                          <a:cs typeface="Calibri"/>
                        </a:rPr>
                        <a:t>(Gösterge Aylığı</a:t>
                      </a:r>
                      <a:r>
                        <a:rPr lang="tr-TR" sz="1400" b="1" spc="0" baseline="0" dirty="0" smtClean="0">
                          <a:solidFill>
                            <a:schemeClr val="accent2">
                              <a:lumMod val="75000"/>
                            </a:schemeClr>
                          </a:solidFill>
                          <a:latin typeface="Calibri"/>
                          <a:cs typeface="Calibri"/>
                        </a:rPr>
                        <a:t> </a:t>
                      </a:r>
                      <a:r>
                        <a:rPr lang="tr-TR" sz="1400" b="1" u="sng" spc="0" dirty="0" smtClean="0">
                          <a:solidFill>
                            <a:schemeClr val="accent2">
                              <a:lumMod val="75000"/>
                            </a:schemeClr>
                          </a:solidFill>
                          <a:latin typeface="Calibri"/>
                          <a:cs typeface="Calibri"/>
                        </a:rPr>
                        <a:t>(Emekli müktesebine esas aylık) </a:t>
                      </a:r>
                      <a:r>
                        <a:rPr lang="tr-TR" sz="1400" b="1" spc="0" dirty="0" smtClean="0">
                          <a:solidFill>
                            <a:schemeClr val="accent2">
                              <a:lumMod val="75000"/>
                            </a:schemeClr>
                          </a:solidFill>
                          <a:latin typeface="Calibri"/>
                          <a:cs typeface="Calibri"/>
                        </a:rPr>
                        <a:t>+ Taban aylık + Kıdem Aylık + Ek gösterge Aylığı + (En Yüksek  devlet</a:t>
                      </a:r>
                      <a:r>
                        <a:rPr lang="tr-TR" sz="1400" b="1" spc="0" baseline="0" dirty="0" smtClean="0">
                          <a:solidFill>
                            <a:schemeClr val="accent2">
                              <a:lumMod val="75000"/>
                            </a:schemeClr>
                          </a:solidFill>
                          <a:latin typeface="Calibri"/>
                          <a:cs typeface="Calibri"/>
                        </a:rPr>
                        <a:t> </a:t>
                      </a:r>
                      <a:r>
                        <a:rPr lang="tr-TR" sz="1400" b="1" spc="0" dirty="0" smtClean="0">
                          <a:solidFill>
                            <a:schemeClr val="accent2">
                              <a:lumMod val="75000"/>
                            </a:schemeClr>
                          </a:solidFill>
                          <a:latin typeface="Calibri"/>
                          <a:cs typeface="Calibri"/>
                        </a:rPr>
                        <a:t>Memuru Aylığının x  Ek Göstergeye Bağlı Olarak Belirlenen  Oran) ) x Emekli Keseneği Oranı</a:t>
                      </a:r>
                    </a:p>
                    <a:p>
                      <a:pPr marL="0" marR="0" indent="0" algn="just" defTabSz="914400" rtl="0" eaLnBrk="1" fontAlgn="auto" latinLnBrk="0" hangingPunct="1">
                        <a:lnSpc>
                          <a:spcPct val="107000"/>
                        </a:lnSpc>
                        <a:spcBef>
                          <a:spcPts val="0"/>
                        </a:spcBef>
                        <a:spcAft>
                          <a:spcPts val="0"/>
                        </a:spcAft>
                        <a:buClrTx/>
                        <a:buSzTx/>
                        <a:buFontTx/>
                        <a:buNone/>
                        <a:tabLst/>
                        <a:defRPr/>
                      </a:pPr>
                      <a:r>
                        <a:rPr lang="tr-TR" sz="1400" b="1" spc="0" dirty="0" smtClean="0">
                          <a:solidFill>
                            <a:schemeClr val="accent2">
                              <a:lumMod val="50000"/>
                            </a:schemeClr>
                          </a:solidFill>
                          <a:effectLst/>
                          <a:latin typeface="Calibri"/>
                          <a:ea typeface="Calibri" panose="020F0502020204030204" pitchFamily="34" charset="0"/>
                          <a:cs typeface="Times New Roman" panose="02020603050405020304" pitchFamily="18" charset="0"/>
                        </a:rPr>
                        <a:t>*</a:t>
                      </a:r>
                      <a:r>
                        <a:rPr lang="tr-TR" sz="1400" b="1" dirty="0" smtClean="0">
                          <a:solidFill>
                            <a:schemeClr val="accent2">
                              <a:lumMod val="50000"/>
                            </a:schemeClr>
                          </a:solidFill>
                          <a:latin typeface="Times New Roman" panose="02020603050405020304" pitchFamily="18" charset="0"/>
                          <a:cs typeface="Times New Roman" panose="02020603050405020304" pitchFamily="18" charset="0"/>
                        </a:rPr>
                        <a:t>3713 sayılı Terörle Mücadele Kanunu veya 2330 sayılı Nakdi Tazminat Kanunu kapsamında vazife malûlü (kendisi için) olanlardan</a:t>
                      </a:r>
                      <a:endParaRPr lang="tr-TR" sz="1400" b="1" spc="0" baseline="0" dirty="0" smtClean="0">
                        <a:solidFill>
                          <a:schemeClr val="accent2">
                            <a:lumMod val="50000"/>
                          </a:schemeClr>
                        </a:solidFill>
                        <a:effectLst/>
                        <a:latin typeface="Calibri"/>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tr-TR" sz="1400" b="1" spc="0" baseline="0" dirty="0" smtClean="0">
                          <a:solidFill>
                            <a:schemeClr val="accent2">
                              <a:lumMod val="50000"/>
                            </a:schemeClr>
                          </a:solidFill>
                          <a:effectLst/>
                          <a:latin typeface="Calibri"/>
                          <a:ea typeface="Calibri" panose="020F0502020204030204" pitchFamily="34" charset="0"/>
                          <a:cs typeface="Times New Roman" panose="02020603050405020304" pitchFamily="18" charset="0"/>
                        </a:rPr>
                        <a:t>GSS primi kesintisi yapılmaz.</a:t>
                      </a:r>
                      <a:endParaRPr lang="tr-TR" sz="1400" spc="0" dirty="0" smtClean="0">
                        <a:solidFill>
                          <a:schemeClr val="accent2">
                            <a:lumMod val="75000"/>
                          </a:schemeClr>
                        </a:solidFill>
                        <a:latin typeface="Calibri"/>
                        <a:cs typeface="Calibri"/>
                      </a:endParaRPr>
                    </a:p>
                  </a:txBody>
                  <a:tcPr marL="0" marR="0" marT="143510" marB="0"/>
                </a:tc>
                <a:tc hMerge="1">
                  <a:txBody>
                    <a:bodyPr/>
                    <a:lstStyle/>
                    <a:p>
                      <a:endParaRPr lang="tr-TR"/>
                    </a:p>
                  </a:txBody>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563562"/>
          </a:xfrm>
        </p:spPr>
        <p:txBody>
          <a:bodyPr/>
          <a:lstStyle/>
          <a:p>
            <a:pPr algn="ctr"/>
            <a:r>
              <a:rPr lang="tr-TR" b="1" dirty="0">
                <a:solidFill>
                  <a:schemeClr val="accent2">
                    <a:lumMod val="50000"/>
                  </a:schemeClr>
                </a:solidFill>
              </a:rPr>
              <a:t>GENEL BİLGİ / </a:t>
            </a:r>
            <a:r>
              <a:rPr lang="tr-TR" b="1" dirty="0" err="1">
                <a:solidFill>
                  <a:schemeClr val="accent2">
                    <a:lumMod val="50000"/>
                  </a:schemeClr>
                </a:solidFill>
              </a:rPr>
              <a:t>sgk</a:t>
            </a:r>
            <a:endParaRPr lang="tr-TR" dirty="0"/>
          </a:p>
        </p:txBody>
      </p:sp>
      <p:sp>
        <p:nvSpPr>
          <p:cNvPr id="3" name="İçerik Yer Tutucusu 2"/>
          <p:cNvSpPr>
            <a:spLocks noGrp="1"/>
          </p:cNvSpPr>
          <p:nvPr>
            <p:ph sz="quarter" idx="1"/>
          </p:nvPr>
        </p:nvSpPr>
        <p:spPr>
          <a:xfrm>
            <a:off x="457200" y="838200"/>
            <a:ext cx="7924800" cy="5635752"/>
          </a:xfrm>
        </p:spPr>
        <p:txBody>
          <a:bodyPr>
            <a:normAutofit/>
          </a:bodyPr>
          <a:lstStyle/>
          <a:p>
            <a:pPr algn="just">
              <a:buFont typeface="Wingdings" panose="05000000000000000000" pitchFamily="2" charset="2"/>
              <a:buChar char="Ø"/>
            </a:pPr>
            <a:r>
              <a:rPr lang="tr-TR" sz="22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2008/Ekim ayı başından itibaren </a:t>
            </a:r>
            <a:r>
              <a:rPr lang="tr-TR" sz="2200"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657 SK. 4/c </a:t>
            </a:r>
            <a:r>
              <a:rPr lang="tr-TR" sz="2200"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statüsünde çalışmaya </a:t>
            </a:r>
            <a:r>
              <a:rPr lang="tr-TR" sz="22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başlayanlar 5510 </a:t>
            </a:r>
            <a:r>
              <a:rPr lang="tr-TR" sz="22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SK. hükümleri </a:t>
            </a:r>
            <a:r>
              <a:rPr lang="tr-TR" sz="22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uygulanır. </a:t>
            </a:r>
            <a:r>
              <a:rPr lang="tr-TR" sz="2200" dirty="0">
                <a:solidFill>
                  <a:schemeClr val="accent2">
                    <a:lumMod val="75000"/>
                  </a:schemeClr>
                </a:solidFill>
                <a:latin typeface="Times New Roman" panose="02020603050405020304" pitchFamily="18" charset="0"/>
                <a:cs typeface="Times New Roman" panose="02020603050405020304" pitchFamily="18" charset="0"/>
              </a:rPr>
              <a:t>(Maaşlarını ayın 15 inde alanların başlangıcı 15/10/2008 </a:t>
            </a:r>
            <a:r>
              <a:rPr lang="tr-TR" sz="2200" dirty="0" err="1">
                <a:solidFill>
                  <a:schemeClr val="accent2">
                    <a:lumMod val="75000"/>
                  </a:schemeClr>
                </a:solidFill>
                <a:latin typeface="Times New Roman" panose="02020603050405020304" pitchFamily="18" charset="0"/>
                <a:cs typeface="Times New Roman" panose="02020603050405020304" pitchFamily="18" charset="0"/>
              </a:rPr>
              <a:t>dir</a:t>
            </a:r>
            <a:r>
              <a:rPr lang="tr-TR" sz="2200" dirty="0">
                <a:solidFill>
                  <a:schemeClr val="accent2">
                    <a:lumMod val="75000"/>
                  </a:schemeClr>
                </a:solidFill>
                <a:latin typeface="Times New Roman" panose="02020603050405020304" pitchFamily="18" charset="0"/>
                <a:cs typeface="Times New Roman" panose="02020603050405020304" pitchFamily="18" charset="0"/>
              </a:rPr>
              <a:t>.)</a:t>
            </a:r>
          </a:p>
          <a:p>
            <a:pPr lvl="1" algn="just">
              <a:buFont typeface="Wingdings" panose="05000000000000000000" pitchFamily="2" charset="2"/>
              <a:buChar char="q"/>
            </a:pPr>
            <a:r>
              <a:rPr lang="tr-TR" sz="2200" dirty="0">
                <a:solidFill>
                  <a:schemeClr val="accent2">
                    <a:lumMod val="75000"/>
                  </a:schemeClr>
                </a:solidFill>
                <a:latin typeface="Times New Roman" panose="02020603050405020304" pitchFamily="18" charset="0"/>
                <a:cs typeface="Times New Roman" panose="02020603050405020304" pitchFamily="18" charset="0"/>
              </a:rPr>
              <a:t>Kamu idarelerinde göreve başladıkları tarihten itibaren sigortalılıkları başlatılır.</a:t>
            </a:r>
          </a:p>
          <a:p>
            <a:pPr algn="just">
              <a:buNone/>
            </a:pPr>
            <a:r>
              <a:rPr lang="tr-TR" sz="2200" dirty="0">
                <a:solidFill>
                  <a:schemeClr val="accent2">
                    <a:lumMod val="75000"/>
                  </a:schemeClr>
                </a:solidFill>
                <a:latin typeface="Times New Roman" panose="02020603050405020304" pitchFamily="18" charset="0"/>
                <a:cs typeface="Times New Roman" panose="02020603050405020304" pitchFamily="18" charset="0"/>
              </a:rPr>
              <a:t>Her </a:t>
            </a:r>
            <a:r>
              <a:rPr lang="tr-TR" sz="2200" dirty="0" err="1">
                <a:solidFill>
                  <a:schemeClr val="accent2">
                    <a:lumMod val="75000"/>
                  </a:schemeClr>
                </a:solidFill>
                <a:latin typeface="Times New Roman" panose="02020603050405020304" pitchFamily="18" charset="0"/>
                <a:cs typeface="Times New Roman" panose="02020603050405020304" pitchFamily="18" charset="0"/>
              </a:rPr>
              <a:t>ikiside</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2200" dirty="0">
                <a:solidFill>
                  <a:schemeClr val="accent2">
                    <a:lumMod val="75000"/>
                  </a:schemeClr>
                </a:solidFill>
                <a:latin typeface="Times New Roman" panose="02020603050405020304" pitchFamily="18" charset="0"/>
                <a:cs typeface="Times New Roman" panose="02020603050405020304" pitchFamily="18" charset="0"/>
              </a:rPr>
              <a:t>G</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öreve </a:t>
            </a:r>
            <a:r>
              <a:rPr lang="tr-TR" sz="2200" b="1" dirty="0">
                <a:solidFill>
                  <a:schemeClr val="accent2">
                    <a:lumMod val="75000"/>
                  </a:schemeClr>
                </a:solidFill>
                <a:latin typeface="Times New Roman" panose="02020603050405020304" pitchFamily="18" charset="0"/>
                <a:cs typeface="Times New Roman" panose="02020603050405020304" pitchFamily="18" charset="0"/>
              </a:rPr>
              <a:t>başladığı tarihten itibaren 15 gün </a:t>
            </a:r>
            <a:r>
              <a:rPr lang="tr-TR" sz="2200" dirty="0">
                <a:solidFill>
                  <a:schemeClr val="accent2">
                    <a:lumMod val="75000"/>
                  </a:schemeClr>
                </a:solidFill>
                <a:latin typeface="Times New Roman" panose="02020603050405020304" pitchFamily="18" charset="0"/>
                <a:cs typeface="Times New Roman" panose="02020603050405020304" pitchFamily="18" charset="0"/>
              </a:rPr>
              <a:t>içinde, “Sigortalı İşe Giriş Bildirgesi”, </a:t>
            </a:r>
            <a:endParaRPr lang="tr-TR" sz="2200" dirty="0" smtClean="0">
              <a:solidFill>
                <a:schemeClr val="accent2">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200" b="1" dirty="0" smtClean="0">
                <a:solidFill>
                  <a:schemeClr val="accent2">
                    <a:lumMod val="75000"/>
                  </a:schemeClr>
                </a:solidFill>
                <a:latin typeface="Times New Roman" panose="02020603050405020304" pitchFamily="18" charset="0"/>
                <a:cs typeface="Times New Roman" panose="02020603050405020304" pitchFamily="18" charset="0"/>
              </a:rPr>
              <a:t>Ayrıldıklarında ise, </a:t>
            </a:r>
            <a:r>
              <a:rPr lang="tr-TR" sz="2200" dirty="0">
                <a:solidFill>
                  <a:schemeClr val="accent2">
                    <a:lumMod val="75000"/>
                  </a:schemeClr>
                </a:solidFill>
                <a:latin typeface="Times New Roman" panose="02020603050405020304" pitchFamily="18" charset="0"/>
                <a:cs typeface="Times New Roman" panose="02020603050405020304" pitchFamily="18" charset="0"/>
              </a:rPr>
              <a:t>sigortalılığın sona ermesini takip eden</a:t>
            </a:r>
            <a:r>
              <a:rPr lang="tr-TR" sz="2200" dirty="0">
                <a:latin typeface="Times New Roman" panose="02020603050405020304" pitchFamily="18" charset="0"/>
                <a:cs typeface="Times New Roman" panose="02020603050405020304" pitchFamily="18" charset="0"/>
              </a:rPr>
              <a:t>  </a:t>
            </a:r>
            <a:r>
              <a:rPr lang="tr-TR" sz="2200" b="1" dirty="0">
                <a:solidFill>
                  <a:schemeClr val="accent2">
                    <a:lumMod val="75000"/>
                  </a:schemeClr>
                </a:solidFill>
                <a:latin typeface="Times New Roman" panose="02020603050405020304" pitchFamily="18" charset="0"/>
                <a:cs typeface="Times New Roman" panose="02020603050405020304" pitchFamily="18" charset="0"/>
              </a:rPr>
              <a:t>10 gün </a:t>
            </a:r>
            <a:r>
              <a:rPr lang="tr-TR" sz="2200" dirty="0">
                <a:solidFill>
                  <a:schemeClr val="accent2">
                    <a:lumMod val="75000"/>
                  </a:schemeClr>
                </a:solidFill>
                <a:latin typeface="Times New Roman" panose="02020603050405020304" pitchFamily="18" charset="0"/>
                <a:cs typeface="Times New Roman" panose="02020603050405020304" pitchFamily="18" charset="0"/>
              </a:rPr>
              <a:t>içerisinde “Sigortalı İşten Ayrılış Bildirgesi</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2200" dirty="0">
                <a:solidFill>
                  <a:schemeClr val="accent2">
                    <a:lumMod val="75000"/>
                  </a:schemeClr>
                </a:solidFill>
                <a:latin typeface="Times New Roman" panose="02020603050405020304" pitchFamily="18" charset="0"/>
                <a:cs typeface="Times New Roman" panose="02020603050405020304" pitchFamily="18" charset="0"/>
              </a:rPr>
              <a:t>ile e-sigorta yoluyla </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Sosyal Güvenlik Kuruma </a:t>
            </a:r>
            <a:r>
              <a:rPr lang="tr-TR" sz="2200" dirty="0">
                <a:solidFill>
                  <a:schemeClr val="accent2">
                    <a:lumMod val="75000"/>
                  </a:schemeClr>
                </a:solidFill>
                <a:latin typeface="Times New Roman" panose="02020603050405020304" pitchFamily="18" charset="0"/>
                <a:cs typeface="Times New Roman" panose="02020603050405020304" pitchFamily="18" charset="0"/>
              </a:rPr>
              <a:t>bildirmekle yükümlüdür</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endParaRPr lang="tr-TR" sz="2200" dirty="0" smtClean="0">
              <a:solidFill>
                <a:schemeClr val="accent2">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15’ inde peşin ödenen aylıklar 23’ne kadar SGK prim </a:t>
            </a:r>
            <a:r>
              <a:rPr lang="tr-TR" sz="2200" dirty="0" err="1" smtClean="0">
                <a:solidFill>
                  <a:schemeClr val="accent2">
                    <a:lumMod val="75000"/>
                  </a:schemeClr>
                </a:solidFill>
                <a:latin typeface="Times New Roman" panose="02020603050405020304" pitchFamily="18" charset="0"/>
                <a:cs typeface="Times New Roman" panose="02020603050405020304" pitchFamily="18" charset="0"/>
              </a:rPr>
              <a:t>bildigesi</a:t>
            </a:r>
            <a:r>
              <a:rPr lang="tr-TR" sz="2200" dirty="0" smtClean="0">
                <a:solidFill>
                  <a:schemeClr val="accent2">
                    <a:lumMod val="75000"/>
                  </a:schemeClr>
                </a:solidFill>
                <a:latin typeface="Times New Roman" panose="02020603050405020304" pitchFamily="18" charset="0"/>
                <a:cs typeface="Times New Roman" panose="02020603050405020304" pitchFamily="18" charset="0"/>
              </a:rPr>
              <a:t> verilerek, ay sonuna kadar ödemeleri gerçekleştirilir.</a:t>
            </a:r>
            <a:endParaRPr lang="tr-TR" sz="2200" dirty="0">
              <a:solidFill>
                <a:schemeClr val="accent2">
                  <a:lumMod val="75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tr-TR" sz="2200" b="1" dirty="0">
              <a:solidFill>
                <a:schemeClr val="accent2">
                  <a:lumMod val="75000"/>
                </a:schemeClr>
              </a:solidFill>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q"/>
            </a:pPr>
            <a:endParaRPr lang="tr-TR" sz="1700" dirty="0">
              <a:solidFill>
                <a:srgbClr val="FF0000"/>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4828205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4958435-738C-46B0-A272-B9E29C9BE523}"/>
              </a:ext>
            </a:extLst>
          </p:cNvPr>
          <p:cNvSpPr>
            <a:spLocks noGrp="1"/>
          </p:cNvSpPr>
          <p:nvPr>
            <p:ph type="title"/>
          </p:nvPr>
        </p:nvSpPr>
        <p:spPr>
          <a:xfrm>
            <a:off x="685801" y="328474"/>
            <a:ext cx="7956611" cy="890726"/>
          </a:xfrm>
        </p:spPr>
        <p:txBody>
          <a:bodyPr>
            <a:normAutofit/>
          </a:bodyPr>
          <a:lstStyle/>
          <a:p>
            <a:pPr algn="ctr"/>
            <a:r>
              <a:rPr lang="tr-TR" b="1" dirty="0" smtClean="0">
                <a:solidFill>
                  <a:schemeClr val="accent2">
                    <a:lumMod val="50000"/>
                  </a:schemeClr>
                </a:solidFill>
              </a:rPr>
              <a:t>KESİNTİLER / </a:t>
            </a:r>
            <a:r>
              <a:rPr lang="tr-TR" b="1" dirty="0" err="1" smtClean="0">
                <a:solidFill>
                  <a:schemeClr val="accent2">
                    <a:lumMod val="50000"/>
                  </a:schemeClr>
                </a:solidFill>
              </a:rPr>
              <a:t>sgk</a:t>
            </a:r>
            <a:r>
              <a:rPr lang="tr-TR" b="1" dirty="0" smtClean="0">
                <a:solidFill>
                  <a:schemeClr val="accent2">
                    <a:lumMod val="50000"/>
                  </a:schemeClr>
                </a:solidFill>
              </a:rPr>
              <a:t> (5510)</a:t>
            </a:r>
            <a:r>
              <a:rPr lang="tr-TR" b="1" dirty="0">
                <a:solidFill>
                  <a:schemeClr val="accent2">
                    <a:lumMod val="50000"/>
                  </a:schemeClr>
                </a:solidFill>
              </a:rPr>
              <a:t/>
            </a:r>
            <a:br>
              <a:rPr lang="tr-TR" b="1" dirty="0">
                <a:solidFill>
                  <a:schemeClr val="accent2">
                    <a:lumMod val="50000"/>
                  </a:schemeClr>
                </a:solidFill>
              </a:rPr>
            </a:br>
            <a:endParaRPr lang="tr-TR" sz="1200" dirty="0">
              <a:solidFill>
                <a:schemeClr val="accent2">
                  <a:lumMod val="50000"/>
                </a:schemeClr>
              </a:solidFill>
            </a:endParaRPr>
          </a:p>
        </p:txBody>
      </p:sp>
      <p:graphicFrame>
        <p:nvGraphicFramePr>
          <p:cNvPr id="6" name="İçerik Yer Tutucusu 5">
            <a:extLst>
              <a:ext uri="{FF2B5EF4-FFF2-40B4-BE49-F238E27FC236}">
                <a16:creationId xmlns:a16="http://schemas.microsoft.com/office/drawing/2014/main" xmlns="" id="{6372F8A3-DE3C-4177-B521-AE5396E562FA}"/>
              </a:ext>
            </a:extLst>
          </p:cNvPr>
          <p:cNvGraphicFramePr>
            <a:graphicFrameLocks noGrp="1"/>
          </p:cNvGraphicFramePr>
          <p:nvPr>
            <p:ph idx="1"/>
            <p:extLst>
              <p:ext uri="{D42A27DB-BD31-4B8C-83A1-F6EECF244321}">
                <p14:modId xmlns:p14="http://schemas.microsoft.com/office/powerpoint/2010/main" val="442627539"/>
              </p:ext>
            </p:extLst>
          </p:nvPr>
        </p:nvGraphicFramePr>
        <p:xfrm>
          <a:off x="457200" y="1066800"/>
          <a:ext cx="8001000" cy="5548165"/>
        </p:xfrm>
        <a:graphic>
          <a:graphicData uri="http://schemas.openxmlformats.org/drawingml/2006/table">
            <a:tbl>
              <a:tblPr firstRow="1" firstCol="1" bandRow="1">
                <a:tableStyleId>{5C22544A-7EE6-4342-B048-85BDC9FD1C3A}</a:tableStyleId>
              </a:tblPr>
              <a:tblGrid>
                <a:gridCol w="3203075">
                  <a:extLst>
                    <a:ext uri="{9D8B030D-6E8A-4147-A177-3AD203B41FA5}">
                      <a16:colId xmlns:a16="http://schemas.microsoft.com/office/drawing/2014/main" xmlns="" val="2528574169"/>
                    </a:ext>
                  </a:extLst>
                </a:gridCol>
                <a:gridCol w="1789056">
                  <a:extLst>
                    <a:ext uri="{9D8B030D-6E8A-4147-A177-3AD203B41FA5}">
                      <a16:colId xmlns:a16="http://schemas.microsoft.com/office/drawing/2014/main" xmlns="" val="2403551052"/>
                    </a:ext>
                  </a:extLst>
                </a:gridCol>
                <a:gridCol w="1463775">
                  <a:extLst>
                    <a:ext uri="{9D8B030D-6E8A-4147-A177-3AD203B41FA5}">
                      <a16:colId xmlns:a16="http://schemas.microsoft.com/office/drawing/2014/main" xmlns="" val="3291836417"/>
                    </a:ext>
                  </a:extLst>
                </a:gridCol>
                <a:gridCol w="1545094">
                  <a:extLst>
                    <a:ext uri="{9D8B030D-6E8A-4147-A177-3AD203B41FA5}">
                      <a16:colId xmlns:a16="http://schemas.microsoft.com/office/drawing/2014/main" xmlns="" val="4092634854"/>
                    </a:ext>
                  </a:extLst>
                </a:gridCol>
              </a:tblGrid>
              <a:tr h="784108">
                <a:tc gridSpan="4">
                  <a:txBody>
                    <a:bodyPr/>
                    <a:lstStyle/>
                    <a:p>
                      <a:pPr algn="ctr">
                        <a:lnSpc>
                          <a:spcPct val="107000"/>
                        </a:lnSpc>
                        <a:spcAft>
                          <a:spcPts val="0"/>
                        </a:spcAft>
                      </a:pPr>
                      <a:r>
                        <a:rPr lang="tr-TR" sz="2800" dirty="0">
                          <a:effectLst/>
                          <a:latin typeface="Times New Roman" panose="02020603050405020304" pitchFamily="18" charset="0"/>
                          <a:cs typeface="Times New Roman" panose="02020603050405020304" pitchFamily="18" charset="0"/>
                        </a:rPr>
                        <a:t>Sigorta Prim Oranları</a:t>
                      </a:r>
                    </a:p>
                    <a:p>
                      <a:pPr algn="ctr">
                        <a:lnSpc>
                          <a:spcPct val="107000"/>
                        </a:lnSpc>
                        <a:spcAft>
                          <a:spcPts val="0"/>
                        </a:spcAft>
                      </a:pPr>
                      <a:r>
                        <a:rPr lang="tr-TR" sz="2400" b="1" dirty="0" smtClean="0">
                          <a:latin typeface="Times New Roman" panose="02020603050405020304" pitchFamily="18" charset="0"/>
                          <a:cs typeface="Times New Roman" panose="02020603050405020304" pitchFamily="18" charset="0"/>
                        </a:rPr>
                        <a:t>(</a:t>
                      </a:r>
                      <a:r>
                        <a:rPr lang="tr-TR" sz="1400" b="1" dirty="0" smtClean="0">
                          <a:latin typeface="Times New Roman" panose="02020603050405020304" pitchFamily="18" charset="0"/>
                          <a:cs typeface="Times New Roman" panose="02020603050405020304" pitchFamily="18" charset="0"/>
                        </a:rPr>
                        <a:t>2008/Ekim ayı başından itibaren sigortalı olanlar için)</a:t>
                      </a:r>
                      <a:r>
                        <a:rPr lang="tr-TR" sz="1400" dirty="0">
                          <a:effectLst/>
                          <a:latin typeface="Times New Roman" panose="02020603050405020304" pitchFamily="18" charset="0"/>
                          <a:cs typeface="Times New Roman" panose="02020603050405020304" pitchFamily="18" charset="0"/>
                        </a:rPr>
                        <a:t> </a:t>
                      </a:r>
                      <a:r>
                        <a:rPr lang="tr-TR" sz="2800" dirty="0" smtClean="0">
                          <a:effectLst/>
                          <a:latin typeface="Times New Roman" panose="02020603050405020304" pitchFamily="18" charset="0"/>
                          <a:cs typeface="Times New Roman" panose="02020603050405020304" pitchFamily="18" charset="0"/>
                        </a:rPr>
                        <a:t>          (%)</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4056883437"/>
                  </a:ext>
                </a:extLst>
              </a:tr>
              <a:tr h="721867">
                <a:tc>
                  <a:txBody>
                    <a:bodyPr/>
                    <a:lstStyle/>
                    <a:p>
                      <a:pPr>
                        <a:lnSpc>
                          <a:spcPct val="107000"/>
                        </a:lnSpc>
                        <a:spcAft>
                          <a:spcPts val="0"/>
                        </a:spcAft>
                      </a:pPr>
                      <a:r>
                        <a:rPr lang="tr-TR" sz="2000" dirty="0">
                          <a:effectLst/>
                          <a:latin typeface="Times New Roman" panose="02020603050405020304" pitchFamily="18" charset="0"/>
                          <a:cs typeface="Times New Roman" panose="02020603050405020304" pitchFamily="18" charset="0"/>
                        </a:rPr>
                        <a:t>Sigorta Kolları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tc>
                  <a:txBody>
                    <a:bodyPr/>
                    <a:lstStyle/>
                    <a:p>
                      <a:pPr>
                        <a:lnSpc>
                          <a:spcPct val="107000"/>
                        </a:lnSpc>
                        <a:spcAft>
                          <a:spcPts val="0"/>
                        </a:spcAft>
                      </a:pPr>
                      <a:r>
                        <a:rPr lang="tr-TR" sz="2400" dirty="0">
                          <a:solidFill>
                            <a:schemeClr val="bg1"/>
                          </a:solidFill>
                          <a:effectLst/>
                          <a:latin typeface="Times New Roman" panose="02020603050405020304" pitchFamily="18" charset="0"/>
                          <a:cs typeface="Times New Roman" panose="02020603050405020304" pitchFamily="18" charset="0"/>
                        </a:rPr>
                        <a:t>İşveren Payı</a:t>
                      </a:r>
                      <a:endParaRPr lang="tr-T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tc>
                  <a:txBody>
                    <a:bodyPr/>
                    <a:lstStyle/>
                    <a:p>
                      <a:pPr>
                        <a:lnSpc>
                          <a:spcPct val="107000"/>
                        </a:lnSpc>
                        <a:spcAft>
                          <a:spcPts val="0"/>
                        </a:spcAft>
                      </a:pPr>
                      <a:r>
                        <a:rPr lang="tr-TR" sz="2400" dirty="0">
                          <a:solidFill>
                            <a:schemeClr val="bg1"/>
                          </a:solidFill>
                          <a:effectLst/>
                          <a:latin typeface="Times New Roman" panose="02020603050405020304" pitchFamily="18" charset="0"/>
                          <a:cs typeface="Times New Roman" panose="02020603050405020304" pitchFamily="18" charset="0"/>
                        </a:rPr>
                        <a:t>Sigortalı Payı</a:t>
                      </a:r>
                      <a:endParaRPr lang="tr-T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tc>
                  <a:txBody>
                    <a:bodyPr/>
                    <a:lstStyle/>
                    <a:p>
                      <a:pPr>
                        <a:lnSpc>
                          <a:spcPct val="107000"/>
                        </a:lnSpc>
                        <a:spcAft>
                          <a:spcPts val="0"/>
                        </a:spcAft>
                      </a:pPr>
                      <a:r>
                        <a:rPr lang="tr-TR" sz="2400" dirty="0">
                          <a:solidFill>
                            <a:schemeClr val="bg1"/>
                          </a:solidFill>
                          <a:effectLst/>
                          <a:latin typeface="Times New Roman" panose="02020603050405020304" pitchFamily="18" charset="0"/>
                          <a:cs typeface="Times New Roman" panose="02020603050405020304" pitchFamily="18" charset="0"/>
                        </a:rPr>
                        <a:t>Toplam</a:t>
                      </a:r>
                    </a:p>
                    <a:p>
                      <a:pPr>
                        <a:lnSpc>
                          <a:spcPct val="107000"/>
                        </a:lnSpc>
                        <a:spcAft>
                          <a:spcPts val="0"/>
                        </a:spcAft>
                      </a:pPr>
                      <a:r>
                        <a:rPr lang="tr-TR" sz="2400" dirty="0">
                          <a:solidFill>
                            <a:schemeClr val="bg1"/>
                          </a:solidFill>
                          <a:effectLst/>
                          <a:latin typeface="Times New Roman" panose="02020603050405020304" pitchFamily="18" charset="0"/>
                          <a:cs typeface="Times New Roman" panose="02020603050405020304" pitchFamily="18" charset="0"/>
                        </a:rPr>
                        <a:t> </a:t>
                      </a:r>
                      <a:endParaRPr lang="tr-TR"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extLst>
                  <a:ext uri="{0D108BD9-81ED-4DB2-BD59-A6C34878D82A}">
                    <a16:rowId xmlns:a16="http://schemas.microsoft.com/office/drawing/2014/main" xmlns="" val="33584644"/>
                  </a:ext>
                </a:extLst>
              </a:tr>
              <a:tr h="661908">
                <a:tc>
                  <a:txBody>
                    <a:bodyPr/>
                    <a:lstStyle/>
                    <a:p>
                      <a:pPr>
                        <a:lnSpc>
                          <a:spcPct val="107000"/>
                        </a:lnSpc>
                        <a:spcAft>
                          <a:spcPts val="0"/>
                        </a:spcAft>
                      </a:pPr>
                      <a:r>
                        <a:rPr lang="tr-TR" sz="2000" dirty="0">
                          <a:effectLst/>
                          <a:latin typeface="Times New Roman" panose="02020603050405020304" pitchFamily="18" charset="0"/>
                          <a:cs typeface="Times New Roman" panose="02020603050405020304" pitchFamily="18" charset="0"/>
                        </a:rPr>
                        <a:t>Uzun Vadeli Sigorta Kolları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11</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9</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20</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207299653"/>
                  </a:ext>
                </a:extLst>
              </a:tr>
              <a:tr h="661908">
                <a:tc>
                  <a:txBody>
                    <a:bodyPr/>
                    <a:lstStyle/>
                    <a:p>
                      <a:pPr>
                        <a:lnSpc>
                          <a:spcPct val="107000"/>
                        </a:lnSpc>
                        <a:spcAft>
                          <a:spcPts val="0"/>
                        </a:spcAft>
                      </a:pPr>
                      <a:r>
                        <a:rPr lang="tr-TR" sz="2000" dirty="0">
                          <a:effectLst/>
                          <a:latin typeface="Times New Roman" panose="02020603050405020304" pitchFamily="18" charset="0"/>
                          <a:cs typeface="Times New Roman" panose="02020603050405020304" pitchFamily="18" charset="0"/>
                        </a:rPr>
                        <a:t>Kısa Vadeli Sigorta Kolları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094161059"/>
                  </a:ext>
                </a:extLst>
              </a:tr>
              <a:tr h="441273">
                <a:tc>
                  <a:txBody>
                    <a:bodyPr/>
                    <a:lstStyle/>
                    <a:p>
                      <a:pPr>
                        <a:lnSpc>
                          <a:spcPct val="107000"/>
                        </a:lnSpc>
                        <a:spcAft>
                          <a:spcPts val="0"/>
                        </a:spcAft>
                      </a:pPr>
                      <a:r>
                        <a:rPr lang="tr-TR" sz="2000" dirty="0">
                          <a:effectLst/>
                          <a:latin typeface="Times New Roman" panose="02020603050405020304" pitchFamily="18" charset="0"/>
                          <a:cs typeface="Times New Roman" panose="02020603050405020304" pitchFamily="18" charset="0"/>
                        </a:rPr>
                        <a:t>Genel Sağlık Sigortası</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7,5</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5</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12,5</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311558052"/>
                  </a:ext>
                </a:extLst>
              </a:tr>
              <a:tr h="721867">
                <a:tc>
                  <a:txBody>
                    <a:bodyPr/>
                    <a:lstStyle/>
                    <a:p>
                      <a:pPr>
                        <a:lnSpc>
                          <a:spcPct val="107000"/>
                        </a:lnSpc>
                        <a:spcAft>
                          <a:spcPts val="0"/>
                        </a:spcAft>
                      </a:pPr>
                      <a:r>
                        <a:rPr lang="tr-TR" sz="2000" dirty="0">
                          <a:effectLst/>
                          <a:latin typeface="Times New Roman" panose="02020603050405020304" pitchFamily="18" charset="0"/>
                          <a:cs typeface="Times New Roman" panose="02020603050405020304" pitchFamily="18" charset="0"/>
                        </a:rPr>
                        <a:t>Toplam</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60000"/>
                        <a:lumOff val="40000"/>
                      </a:schemeClr>
                    </a:solidFill>
                  </a:tcPr>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19,5</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14</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32,5</a:t>
                      </a:r>
                    </a:p>
                    <a:p>
                      <a:pPr>
                        <a:lnSpc>
                          <a:spcPct val="107000"/>
                        </a:lnSpc>
                        <a:spcAft>
                          <a:spcPts val="0"/>
                        </a:spcAft>
                      </a:pPr>
                      <a:r>
                        <a:rPr lang="tr-TR" sz="2400" dirty="0">
                          <a:solidFill>
                            <a:schemeClr val="accent2">
                              <a:lumMod val="75000"/>
                            </a:schemeClr>
                          </a:solidFill>
                          <a:effectLst/>
                          <a:latin typeface="Times New Roman" panose="02020603050405020304" pitchFamily="18" charset="0"/>
                          <a:cs typeface="Times New Roman" panose="02020603050405020304" pitchFamily="18" charset="0"/>
                        </a:rPr>
                        <a:t> </a:t>
                      </a:r>
                      <a:endParaRPr lang="tr-TR" sz="2400"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853918604"/>
                  </a:ext>
                </a:extLst>
              </a:tr>
              <a:tr h="1112467">
                <a:tc gridSpan="4">
                  <a:txBody>
                    <a:bodyPr/>
                    <a:lstStyle/>
                    <a:p>
                      <a:pPr>
                        <a:lnSpc>
                          <a:spcPct val="107000"/>
                        </a:lnSpc>
                        <a:spcAft>
                          <a:spcPts val="0"/>
                        </a:spcAft>
                      </a:pPr>
                      <a:r>
                        <a:rPr lang="tr-TR" sz="1000" b="1" spc="-5" dirty="0" smtClean="0">
                          <a:solidFill>
                            <a:schemeClr val="accent2">
                              <a:lumMod val="50000"/>
                            </a:schemeClr>
                          </a:solidFill>
                          <a:latin typeface="Century Gothic"/>
                          <a:cs typeface="Century Gothic"/>
                        </a:rPr>
                        <a:t>(</a:t>
                      </a:r>
                      <a:r>
                        <a:rPr lang="tr-TR" sz="1200" b="1" spc="-5" dirty="0" smtClean="0">
                          <a:solidFill>
                            <a:schemeClr val="accent2">
                              <a:lumMod val="50000"/>
                            </a:schemeClr>
                          </a:solidFill>
                          <a:latin typeface="Century Gothic"/>
                          <a:cs typeface="Century Gothic"/>
                        </a:rPr>
                        <a:t>Gösterge </a:t>
                      </a:r>
                      <a:r>
                        <a:rPr lang="tr-TR" sz="1200" b="1" dirty="0" smtClean="0">
                          <a:solidFill>
                            <a:schemeClr val="accent2">
                              <a:lumMod val="50000"/>
                            </a:schemeClr>
                          </a:solidFill>
                          <a:latin typeface="Century Gothic"/>
                          <a:cs typeface="Century Gothic"/>
                        </a:rPr>
                        <a:t>Aylığı + </a:t>
                      </a:r>
                      <a:r>
                        <a:rPr lang="tr-TR" sz="1200" b="1" spc="-5" dirty="0" smtClean="0">
                          <a:solidFill>
                            <a:schemeClr val="accent2">
                              <a:lumMod val="50000"/>
                            </a:schemeClr>
                          </a:solidFill>
                          <a:latin typeface="Century Gothic"/>
                          <a:cs typeface="Century Gothic"/>
                        </a:rPr>
                        <a:t>Taban aylık </a:t>
                      </a:r>
                      <a:r>
                        <a:rPr lang="tr-TR" sz="1200" b="1" dirty="0" smtClean="0">
                          <a:solidFill>
                            <a:schemeClr val="accent2">
                              <a:lumMod val="50000"/>
                            </a:schemeClr>
                          </a:solidFill>
                          <a:latin typeface="Century Gothic"/>
                          <a:cs typeface="Century Gothic"/>
                        </a:rPr>
                        <a:t>+ </a:t>
                      </a:r>
                      <a:r>
                        <a:rPr lang="tr-TR" sz="1200" b="1" spc="-5" dirty="0" smtClean="0">
                          <a:solidFill>
                            <a:schemeClr val="accent2">
                              <a:lumMod val="50000"/>
                            </a:schemeClr>
                          </a:solidFill>
                          <a:latin typeface="Century Gothic"/>
                          <a:cs typeface="Century Gothic"/>
                        </a:rPr>
                        <a:t>Kıdem Aylık </a:t>
                      </a:r>
                      <a:r>
                        <a:rPr lang="tr-TR" sz="1200" b="1" dirty="0" smtClean="0">
                          <a:solidFill>
                            <a:schemeClr val="accent2">
                              <a:lumMod val="50000"/>
                            </a:schemeClr>
                          </a:solidFill>
                          <a:latin typeface="Century Gothic"/>
                          <a:cs typeface="Century Gothic"/>
                        </a:rPr>
                        <a:t>+ Ek </a:t>
                      </a:r>
                      <a:r>
                        <a:rPr lang="tr-TR" sz="1200" b="1" spc="-5" dirty="0" smtClean="0">
                          <a:solidFill>
                            <a:schemeClr val="accent2">
                              <a:lumMod val="50000"/>
                            </a:schemeClr>
                          </a:solidFill>
                          <a:latin typeface="Century Gothic"/>
                          <a:cs typeface="Century Gothic"/>
                        </a:rPr>
                        <a:t>gösterge </a:t>
                      </a:r>
                      <a:r>
                        <a:rPr lang="tr-TR" sz="1200" b="1" dirty="0" smtClean="0">
                          <a:solidFill>
                            <a:schemeClr val="accent2">
                              <a:lumMod val="50000"/>
                            </a:schemeClr>
                          </a:solidFill>
                          <a:latin typeface="Century Gothic"/>
                          <a:cs typeface="Century Gothic"/>
                        </a:rPr>
                        <a:t>Aylığı + Makam </a:t>
                      </a:r>
                      <a:r>
                        <a:rPr lang="tr-TR" sz="1200" b="1" spc="-5" dirty="0" smtClean="0">
                          <a:solidFill>
                            <a:schemeClr val="accent2">
                              <a:lumMod val="50000"/>
                            </a:schemeClr>
                          </a:solidFill>
                          <a:latin typeface="Century Gothic"/>
                          <a:cs typeface="Century Gothic"/>
                        </a:rPr>
                        <a:t>Tazminatı </a:t>
                      </a:r>
                      <a:r>
                        <a:rPr lang="tr-TR" sz="1200" b="1" dirty="0" smtClean="0">
                          <a:solidFill>
                            <a:schemeClr val="accent2">
                              <a:lumMod val="50000"/>
                            </a:schemeClr>
                          </a:solidFill>
                          <a:latin typeface="Century Gothic"/>
                          <a:cs typeface="Century Gothic"/>
                        </a:rPr>
                        <a:t>+ </a:t>
                      </a:r>
                      <a:r>
                        <a:rPr lang="tr-TR" sz="1200" b="1" spc="-5" dirty="0" smtClean="0">
                          <a:solidFill>
                            <a:schemeClr val="accent2">
                              <a:lumMod val="50000"/>
                            </a:schemeClr>
                          </a:solidFill>
                          <a:latin typeface="Century Gothic"/>
                          <a:cs typeface="Century Gothic"/>
                        </a:rPr>
                        <a:t>Görev  </a:t>
                      </a:r>
                      <a:r>
                        <a:rPr lang="tr-TR" sz="1200" b="1" dirty="0" smtClean="0">
                          <a:solidFill>
                            <a:schemeClr val="accent2">
                              <a:lumMod val="50000"/>
                            </a:schemeClr>
                          </a:solidFill>
                          <a:latin typeface="Century Gothic"/>
                          <a:cs typeface="Century Gothic"/>
                        </a:rPr>
                        <a:t>Tazminatı + </a:t>
                      </a:r>
                      <a:r>
                        <a:rPr lang="tr-TR" sz="1200" b="1" spc="-5" dirty="0" smtClean="0">
                          <a:solidFill>
                            <a:schemeClr val="accent2">
                              <a:lumMod val="50000"/>
                            </a:schemeClr>
                          </a:solidFill>
                          <a:latin typeface="Century Gothic"/>
                          <a:cs typeface="Century Gothic"/>
                        </a:rPr>
                        <a:t>Özel Hizmet </a:t>
                      </a:r>
                      <a:r>
                        <a:rPr lang="tr-TR" sz="1200" b="1" dirty="0" smtClean="0">
                          <a:solidFill>
                            <a:schemeClr val="accent2">
                              <a:lumMod val="50000"/>
                            </a:schemeClr>
                          </a:solidFill>
                          <a:latin typeface="Century Gothic"/>
                          <a:cs typeface="Century Gothic"/>
                        </a:rPr>
                        <a:t>Tazminatı + </a:t>
                      </a:r>
                      <a:r>
                        <a:rPr lang="tr-TR" sz="1200" b="1" spc="-5" dirty="0" smtClean="0">
                          <a:solidFill>
                            <a:schemeClr val="accent2">
                              <a:lumMod val="50000"/>
                            </a:schemeClr>
                          </a:solidFill>
                          <a:latin typeface="Century Gothic"/>
                          <a:cs typeface="Century Gothic"/>
                        </a:rPr>
                        <a:t>Üniversite Ödeneği) </a:t>
                      </a:r>
                      <a:r>
                        <a:rPr lang="tr-TR" sz="1200" b="1" dirty="0" smtClean="0">
                          <a:solidFill>
                            <a:schemeClr val="accent2">
                              <a:lumMod val="50000"/>
                            </a:schemeClr>
                          </a:solidFill>
                          <a:latin typeface="Century Gothic"/>
                          <a:cs typeface="Century Gothic"/>
                        </a:rPr>
                        <a:t>] X </a:t>
                      </a:r>
                      <a:r>
                        <a:rPr lang="tr-TR" sz="1200" b="1" spc="-5" dirty="0" smtClean="0">
                          <a:solidFill>
                            <a:schemeClr val="accent2">
                              <a:lumMod val="50000"/>
                            </a:schemeClr>
                          </a:solidFill>
                          <a:latin typeface="Century Gothic"/>
                          <a:cs typeface="Century Gothic"/>
                        </a:rPr>
                        <a:t>Prim </a:t>
                      </a:r>
                      <a:r>
                        <a:rPr lang="tr-TR" sz="1200" b="1" dirty="0" smtClean="0">
                          <a:solidFill>
                            <a:schemeClr val="accent2">
                              <a:lumMod val="50000"/>
                            </a:schemeClr>
                          </a:solidFill>
                          <a:latin typeface="Century Gothic"/>
                          <a:cs typeface="Century Gothic"/>
                        </a:rPr>
                        <a:t>Oranı </a:t>
                      </a:r>
                    </a:p>
                    <a:p>
                      <a:pPr>
                        <a:lnSpc>
                          <a:spcPct val="107000"/>
                        </a:lnSpc>
                        <a:spcAft>
                          <a:spcPts val="0"/>
                        </a:spcAft>
                      </a:pPr>
                      <a:r>
                        <a:rPr lang="tr-TR" sz="1400" b="1" spc="-5" dirty="0" smtClean="0">
                          <a:solidFill>
                            <a:schemeClr val="accent2">
                              <a:lumMod val="50000"/>
                            </a:schemeClr>
                          </a:solidFill>
                          <a:latin typeface="Calibri"/>
                          <a:cs typeface="Calibri"/>
                        </a:rPr>
                        <a:t>*(Prime esas </a:t>
                      </a:r>
                      <a:r>
                        <a:rPr lang="tr-TR" sz="1400" b="1" spc="-10" dirty="0" smtClean="0">
                          <a:solidFill>
                            <a:schemeClr val="accent2">
                              <a:lumMod val="50000"/>
                            </a:schemeClr>
                          </a:solidFill>
                          <a:latin typeface="Calibri"/>
                          <a:cs typeface="Calibri"/>
                        </a:rPr>
                        <a:t>kazanç,  kazanılmış aylık </a:t>
                      </a:r>
                      <a:r>
                        <a:rPr lang="tr-TR" sz="1400" b="1" spc="-5" dirty="0" smtClean="0">
                          <a:solidFill>
                            <a:schemeClr val="accent2">
                              <a:lumMod val="50000"/>
                            </a:schemeClr>
                          </a:solidFill>
                          <a:latin typeface="Calibri"/>
                          <a:cs typeface="Calibri"/>
                        </a:rPr>
                        <a:t>üzerinden</a:t>
                      </a:r>
                      <a:r>
                        <a:rPr lang="tr-TR" sz="1400" b="1" spc="-20" dirty="0" smtClean="0">
                          <a:solidFill>
                            <a:schemeClr val="accent2">
                              <a:lumMod val="50000"/>
                            </a:schemeClr>
                          </a:solidFill>
                          <a:latin typeface="Calibri"/>
                          <a:cs typeface="Calibri"/>
                        </a:rPr>
                        <a:t> </a:t>
                      </a:r>
                      <a:r>
                        <a:rPr lang="tr-TR" sz="1400" b="1" spc="-15" dirty="0" smtClean="0">
                          <a:solidFill>
                            <a:schemeClr val="accent2">
                              <a:lumMod val="50000"/>
                            </a:schemeClr>
                          </a:solidFill>
                          <a:latin typeface="Calibri"/>
                          <a:cs typeface="Calibri"/>
                        </a:rPr>
                        <a:t>hesaplanır.)</a:t>
                      </a:r>
                    </a:p>
                    <a:p>
                      <a:pPr marL="0" marR="0" indent="0" algn="just" defTabSz="914400" rtl="0" eaLnBrk="1" fontAlgn="auto" latinLnBrk="0" hangingPunct="1">
                        <a:lnSpc>
                          <a:spcPct val="107000"/>
                        </a:lnSpc>
                        <a:spcBef>
                          <a:spcPts val="0"/>
                        </a:spcBef>
                        <a:spcAft>
                          <a:spcPts val="0"/>
                        </a:spcAft>
                        <a:buClrTx/>
                        <a:buSzTx/>
                        <a:buFontTx/>
                        <a:buNone/>
                        <a:tabLst/>
                        <a:defRPr/>
                      </a:pPr>
                      <a:r>
                        <a:rPr lang="tr-TR" sz="1400" b="1" spc="-15" dirty="0" smtClean="0">
                          <a:solidFill>
                            <a:schemeClr val="accent2">
                              <a:lumMod val="50000"/>
                            </a:schemeClr>
                          </a:solidFill>
                          <a:effectLst/>
                          <a:latin typeface="Calibri"/>
                          <a:ea typeface="Calibri" panose="020F0502020204030204" pitchFamily="34" charset="0"/>
                          <a:cs typeface="Times New Roman" panose="02020603050405020304" pitchFamily="18" charset="0"/>
                        </a:rPr>
                        <a:t>*</a:t>
                      </a:r>
                      <a:r>
                        <a:rPr lang="tr-TR" sz="1400" b="1" dirty="0" smtClean="0">
                          <a:solidFill>
                            <a:schemeClr val="accent2">
                              <a:lumMod val="50000"/>
                            </a:schemeClr>
                          </a:solidFill>
                          <a:latin typeface="Times New Roman" panose="02020603050405020304" pitchFamily="18" charset="0"/>
                          <a:cs typeface="Times New Roman" panose="02020603050405020304" pitchFamily="18" charset="0"/>
                        </a:rPr>
                        <a:t>3713 sayılı Terörle Mücadele Kanunu veya 2330 sayılı Nakdi Tazminat Kanunu kapsamında vazife malûlü (kendisi) olanlardan,</a:t>
                      </a:r>
                      <a:endParaRPr lang="tr-TR" sz="1400" b="1" spc="0" baseline="0" dirty="0" smtClean="0">
                        <a:solidFill>
                          <a:schemeClr val="accent2">
                            <a:lumMod val="50000"/>
                          </a:schemeClr>
                        </a:solidFill>
                        <a:effectLst/>
                        <a:latin typeface="Calibri"/>
                        <a:ea typeface="Calibri" panose="020F0502020204030204" pitchFamily="34" charset="0"/>
                        <a:cs typeface="Times New Roman" panose="02020603050405020304" pitchFamily="18" charset="0"/>
                      </a:endParaRPr>
                    </a:p>
                    <a:p>
                      <a:pPr marL="171450" indent="-171450" algn="just">
                        <a:lnSpc>
                          <a:spcPct val="107000"/>
                        </a:lnSpc>
                        <a:spcAft>
                          <a:spcPts val="0"/>
                        </a:spcAft>
                        <a:buFont typeface="Wingdings" panose="05000000000000000000" pitchFamily="2" charset="2"/>
                        <a:buChar char="Ø"/>
                      </a:pPr>
                      <a:r>
                        <a:rPr lang="tr-TR" sz="1400" b="1" spc="0" baseline="0" dirty="0" smtClean="0">
                          <a:solidFill>
                            <a:schemeClr val="accent2">
                              <a:lumMod val="50000"/>
                            </a:schemeClr>
                          </a:solidFill>
                          <a:effectLst/>
                          <a:latin typeface="Calibri"/>
                          <a:ea typeface="Calibri" panose="020F0502020204030204" pitchFamily="34" charset="0"/>
                          <a:cs typeface="Times New Roman" panose="02020603050405020304" pitchFamily="18" charset="0"/>
                        </a:rPr>
                        <a:t>GSS primi kesintisi yapılmaz.</a:t>
                      </a:r>
                      <a:endParaRPr lang="tr-TR" sz="1400" spc="0" dirty="0" smtClean="0">
                        <a:solidFill>
                          <a:schemeClr val="accent2">
                            <a:lumMod val="75000"/>
                          </a:schemeClr>
                        </a:solidFill>
                        <a:latin typeface="Calibri"/>
                        <a:cs typeface="Calibri"/>
                      </a:endParaRPr>
                    </a:p>
                  </a:txBody>
                  <a:tcPr marL="51435" marR="51435" marT="0" marB="0">
                    <a:solidFill>
                      <a:schemeClr val="accent3">
                        <a:lumMod val="40000"/>
                        <a:lumOff val="60000"/>
                      </a:schemeClr>
                    </a:solidFill>
                  </a:tcPr>
                </a:tc>
                <a:tc hMerge="1">
                  <a:txBody>
                    <a:bodyPr/>
                    <a:lstStyle/>
                    <a:p>
                      <a:pPr>
                        <a:lnSpc>
                          <a:spcPct val="107000"/>
                        </a:lnSpc>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pPr>
                        <a:lnSpc>
                          <a:spcPct val="107000"/>
                        </a:lnSpc>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pPr>
                        <a:lnSpc>
                          <a:spcPct val="107000"/>
                        </a:lnSpc>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
        <p:nvSpPr>
          <p:cNvPr id="7" name="Rectangle 2">
            <a:extLst>
              <a:ext uri="{FF2B5EF4-FFF2-40B4-BE49-F238E27FC236}">
                <a16:creationId xmlns:a16="http://schemas.microsoft.com/office/drawing/2014/main" xmlns="" id="{1F8CEF41-1F59-4152-A655-B681B790FF26}"/>
              </a:ext>
            </a:extLst>
          </p:cNvPr>
          <p:cNvSpPr>
            <a:spLocks noChangeArrowheads="1"/>
          </p:cNvSpPr>
          <p:nvPr/>
        </p:nvSpPr>
        <p:spPr bwMode="auto">
          <a:xfrm>
            <a:off x="0" y="43934"/>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0101005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457200" y="274638"/>
            <a:ext cx="7467600" cy="487362"/>
          </a:xfrm>
        </p:spPr>
        <p:txBody>
          <a:bodyPr>
            <a:normAutofit fontScale="90000"/>
          </a:bodyPr>
          <a:lstStyle/>
          <a:p>
            <a:r>
              <a:rPr lang="tr-TR" b="1" dirty="0">
                <a:solidFill>
                  <a:schemeClr val="accent2">
                    <a:lumMod val="50000"/>
                  </a:schemeClr>
                </a:solidFill>
              </a:rPr>
              <a:t>KESİNTİLER / </a:t>
            </a:r>
            <a:r>
              <a:rPr lang="tr-TR" b="1" dirty="0" err="1" smtClean="0">
                <a:solidFill>
                  <a:schemeClr val="accent2">
                    <a:lumMod val="50000"/>
                  </a:schemeClr>
                </a:solidFill>
              </a:rPr>
              <a:t>sgk</a:t>
            </a:r>
            <a:r>
              <a:rPr lang="tr-TR" b="1" dirty="0" smtClean="0">
                <a:solidFill>
                  <a:schemeClr val="accent2">
                    <a:lumMod val="50000"/>
                  </a:schemeClr>
                </a:solidFill>
              </a:rPr>
              <a:t> (kendisi </a:t>
            </a:r>
            <a:r>
              <a:rPr lang="tr-TR" b="1" dirty="0" err="1" smtClean="0">
                <a:solidFill>
                  <a:schemeClr val="accent2">
                    <a:lumMod val="50000"/>
                  </a:schemeClr>
                </a:solidFill>
              </a:rPr>
              <a:t>malül</a:t>
            </a:r>
            <a:r>
              <a:rPr lang="tr-TR" b="1" dirty="0" smtClean="0">
                <a:solidFill>
                  <a:schemeClr val="accent2">
                    <a:lumMod val="50000"/>
                  </a:schemeClr>
                </a:solidFill>
              </a:rPr>
              <a:t>)</a:t>
            </a:r>
            <a:endParaRPr lang="tr-TR" dirty="0"/>
          </a:p>
        </p:txBody>
      </p:sp>
      <p:sp>
        <p:nvSpPr>
          <p:cNvPr id="5" name="İçerik Yer Tutucusu 4"/>
          <p:cNvSpPr>
            <a:spLocks noGrp="1"/>
          </p:cNvSpPr>
          <p:nvPr>
            <p:ph sz="quarter" idx="1"/>
          </p:nvPr>
        </p:nvSpPr>
        <p:spPr>
          <a:xfrm>
            <a:off x="533400" y="990600"/>
            <a:ext cx="8153400" cy="5483352"/>
          </a:xfrm>
        </p:spPr>
        <p:txBody>
          <a:bodyPr>
            <a:normAutofit/>
          </a:bodyPr>
          <a:lstStyle/>
          <a:p>
            <a:pPr marL="0" indent="0" algn="just">
              <a:buNone/>
            </a:pPr>
            <a:r>
              <a:rPr lang="tr-TR" b="1" dirty="0" smtClean="0">
                <a:solidFill>
                  <a:srgbClr val="FF0000"/>
                </a:solidFill>
                <a:latin typeface="Times New Roman" panose="02020603050405020304" pitchFamily="18" charset="0"/>
                <a:cs typeface="Times New Roman" panose="02020603050405020304" pitchFamily="18" charset="0"/>
              </a:rPr>
              <a:t>3713 </a:t>
            </a:r>
            <a:r>
              <a:rPr lang="tr-TR" b="1" dirty="0">
                <a:solidFill>
                  <a:srgbClr val="FF0000"/>
                </a:solidFill>
                <a:latin typeface="Times New Roman" panose="02020603050405020304" pitchFamily="18" charset="0"/>
                <a:cs typeface="Times New Roman" panose="02020603050405020304" pitchFamily="18" charset="0"/>
              </a:rPr>
              <a:t>sayılı Terörle Mücadele Kanunu veya 2330 sayılı Nakdi Tazminat Kanunu kapsamında vazife malûlü </a:t>
            </a:r>
            <a:r>
              <a:rPr lang="tr-TR" b="1" dirty="0" smtClean="0">
                <a:solidFill>
                  <a:srgbClr val="FF0000"/>
                </a:solidFill>
                <a:latin typeface="Times New Roman" panose="02020603050405020304" pitchFamily="18" charset="0"/>
                <a:cs typeface="Times New Roman" panose="02020603050405020304" pitchFamily="18" charset="0"/>
              </a:rPr>
              <a:t>(Kendisi </a:t>
            </a:r>
            <a:r>
              <a:rPr lang="tr-TR" b="1" dirty="0" err="1" smtClean="0">
                <a:solidFill>
                  <a:srgbClr val="FF0000"/>
                </a:solidFill>
                <a:latin typeface="Times New Roman" panose="02020603050405020304" pitchFamily="18" charset="0"/>
                <a:cs typeface="Times New Roman" panose="02020603050405020304" pitchFamily="18" charset="0"/>
              </a:rPr>
              <a:t>malül</a:t>
            </a:r>
            <a:r>
              <a:rPr lang="tr-TR" b="1" dirty="0" smtClean="0">
                <a:solidFill>
                  <a:srgbClr val="FF0000"/>
                </a:solidFill>
                <a:latin typeface="Times New Roman" panose="02020603050405020304" pitchFamily="18" charset="0"/>
                <a:cs typeface="Times New Roman" panose="02020603050405020304" pitchFamily="18" charset="0"/>
              </a:rPr>
              <a:t>) olanların:</a:t>
            </a:r>
          </a:p>
          <a:p>
            <a:pPr algn="just">
              <a:buNone/>
            </a:pPr>
            <a:r>
              <a:rPr lang="tr-TR" b="1" dirty="0" smtClean="0">
                <a:solidFill>
                  <a:srgbClr val="FF0000"/>
                </a:solidFill>
                <a:latin typeface="Times New Roman" panose="02020603050405020304" pitchFamily="18" charset="0"/>
                <a:cs typeface="Times New Roman" panose="02020603050405020304" pitchFamily="18" charset="0"/>
              </a:rPr>
              <a:t> </a:t>
            </a:r>
            <a:r>
              <a:rPr lang="tr-TR" b="1" u="sng" dirty="0" smtClean="0">
                <a:solidFill>
                  <a:schemeClr val="accent2">
                    <a:lumMod val="75000"/>
                  </a:schemeClr>
                </a:solidFill>
                <a:latin typeface="Times New Roman" panose="02020603050405020304" pitchFamily="18" charset="0"/>
                <a:cs typeface="Times New Roman" panose="02020603050405020304" pitchFamily="18" charset="0"/>
              </a:rPr>
              <a:t>4/a sigortalılığı kapsamında çalışmaları halinde; </a:t>
            </a:r>
          </a:p>
          <a:p>
            <a:pPr lvl="1" algn="just">
              <a:buFont typeface="Wingdings" pitchFamily="2" charset="2"/>
              <a:buChar char="Ø"/>
            </a:pPr>
            <a:r>
              <a:rPr lang="tr-TR" dirty="0" smtClean="0">
                <a:solidFill>
                  <a:schemeClr val="accent2">
                    <a:lumMod val="75000"/>
                  </a:schemeClr>
                </a:solidFill>
                <a:latin typeface="Times New Roman" panose="02020603050405020304" pitchFamily="18" charset="0"/>
                <a:cs typeface="Times New Roman" panose="02020603050405020304" pitchFamily="18" charset="0"/>
              </a:rPr>
              <a:t>iş </a:t>
            </a:r>
            <a:r>
              <a:rPr lang="tr-TR" dirty="0">
                <a:solidFill>
                  <a:schemeClr val="accent2">
                    <a:lumMod val="75000"/>
                  </a:schemeClr>
                </a:solidFill>
                <a:latin typeface="Times New Roman" panose="02020603050405020304" pitchFamily="18" charset="0"/>
                <a:cs typeface="Times New Roman" panose="02020603050405020304" pitchFamily="18" charset="0"/>
              </a:rPr>
              <a:t>kazası ve meslek hastalığı sigortası hükümleri uygulanır. </a:t>
            </a:r>
            <a:endParaRPr lang="tr-TR" dirty="0" smtClean="0">
              <a:solidFill>
                <a:schemeClr val="accent2">
                  <a:lumMod val="75000"/>
                </a:schemeClr>
              </a:solidFill>
              <a:latin typeface="Times New Roman" panose="02020603050405020304" pitchFamily="18" charset="0"/>
              <a:cs typeface="Times New Roman" panose="02020603050405020304" pitchFamily="18" charset="0"/>
            </a:endParaRPr>
          </a:p>
          <a:p>
            <a:pPr lvl="1" algn="just">
              <a:buFont typeface="Wingdings" pitchFamily="2" charset="2"/>
              <a:buChar char="Ø"/>
            </a:pPr>
            <a:r>
              <a:rPr lang="tr-TR" dirty="0" smtClean="0">
                <a:solidFill>
                  <a:schemeClr val="accent2">
                    <a:lumMod val="75000"/>
                  </a:schemeClr>
                </a:solidFill>
                <a:latin typeface="Times New Roman" panose="02020603050405020304" pitchFamily="18" charset="0"/>
                <a:cs typeface="Times New Roman" panose="02020603050405020304" pitchFamily="18" charset="0"/>
              </a:rPr>
              <a:t>İş </a:t>
            </a:r>
            <a:r>
              <a:rPr lang="tr-TR" dirty="0">
                <a:solidFill>
                  <a:schemeClr val="accent2">
                    <a:lumMod val="75000"/>
                  </a:schemeClr>
                </a:solidFill>
                <a:latin typeface="Times New Roman" panose="02020603050405020304" pitchFamily="18" charset="0"/>
                <a:cs typeface="Times New Roman" panose="02020603050405020304" pitchFamily="18" charset="0"/>
              </a:rPr>
              <a:t>kazası ve meslek hastalığı sigortası hükümleri uygulananların uzun vadeli sigorta kollarına tâbi olmayı istemeleri halinde, bu isteklerini </a:t>
            </a:r>
            <a:r>
              <a:rPr lang="tr-TR" dirty="0" smtClean="0">
                <a:solidFill>
                  <a:schemeClr val="accent2">
                    <a:lumMod val="75000"/>
                  </a:schemeClr>
                </a:solidFill>
                <a:latin typeface="Times New Roman" panose="02020603050405020304" pitchFamily="18" charset="0"/>
                <a:cs typeface="Times New Roman" panose="02020603050405020304" pitchFamily="18" charset="0"/>
              </a:rPr>
              <a:t>SGK‘</a:t>
            </a:r>
            <a:r>
              <a:rPr lang="tr-TR" dirty="0" err="1" smtClean="0">
                <a:solidFill>
                  <a:schemeClr val="accent2">
                    <a:lumMod val="75000"/>
                  </a:schemeClr>
                </a:solidFill>
                <a:latin typeface="Times New Roman" panose="02020603050405020304" pitchFamily="18" charset="0"/>
                <a:cs typeface="Times New Roman" panose="02020603050405020304" pitchFamily="18" charset="0"/>
              </a:rPr>
              <a:t>na</a:t>
            </a:r>
            <a:r>
              <a:rPr lang="tr-TR"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b="1" u="sng" dirty="0">
                <a:solidFill>
                  <a:schemeClr val="accent2">
                    <a:lumMod val="75000"/>
                  </a:schemeClr>
                </a:solidFill>
                <a:latin typeface="Times New Roman" panose="02020603050405020304" pitchFamily="18" charset="0"/>
                <a:cs typeface="Times New Roman" panose="02020603050405020304" pitchFamily="18" charset="0"/>
              </a:rPr>
              <a:t>bildirdikleri tarihi takip eden aybaşından itibaren</a:t>
            </a:r>
            <a:r>
              <a:rPr lang="tr-TR" dirty="0">
                <a:solidFill>
                  <a:schemeClr val="accent2">
                    <a:lumMod val="75000"/>
                  </a:schemeClr>
                </a:solidFill>
                <a:latin typeface="Times New Roman" panose="02020603050405020304" pitchFamily="18" charset="0"/>
                <a:cs typeface="Times New Roman" panose="02020603050405020304" pitchFamily="18" charset="0"/>
              </a:rPr>
              <a:t>, haklarında uzun vadeli sigorta kolları da </a:t>
            </a:r>
            <a:r>
              <a:rPr lang="tr-TR" dirty="0" smtClean="0">
                <a:solidFill>
                  <a:schemeClr val="accent2">
                    <a:lumMod val="75000"/>
                  </a:schemeClr>
                </a:solidFill>
                <a:latin typeface="Times New Roman" panose="02020603050405020304" pitchFamily="18" charset="0"/>
                <a:cs typeface="Times New Roman" panose="02020603050405020304" pitchFamily="18" charset="0"/>
              </a:rPr>
              <a:t>uygulanır. </a:t>
            </a:r>
          </a:p>
          <a:p>
            <a:pPr lvl="1" algn="just">
              <a:buFont typeface="Wingdings" pitchFamily="2" charset="2"/>
              <a:buChar char="Ø"/>
            </a:pPr>
            <a:r>
              <a:rPr lang="tr-TR" dirty="0" smtClean="0">
                <a:solidFill>
                  <a:schemeClr val="accent2">
                    <a:lumMod val="75000"/>
                  </a:schemeClr>
                </a:solidFill>
                <a:latin typeface="Times New Roman" panose="02020603050405020304" pitchFamily="18" charset="0"/>
                <a:cs typeface="Times New Roman" panose="02020603050405020304" pitchFamily="18" charset="0"/>
              </a:rPr>
              <a:t>Genel </a:t>
            </a:r>
            <a:r>
              <a:rPr lang="tr-TR" dirty="0">
                <a:solidFill>
                  <a:schemeClr val="accent2">
                    <a:lumMod val="75000"/>
                  </a:schemeClr>
                </a:solidFill>
                <a:latin typeface="Times New Roman" panose="02020603050405020304" pitchFamily="18" charset="0"/>
                <a:cs typeface="Times New Roman" panose="02020603050405020304" pitchFamily="18" charset="0"/>
              </a:rPr>
              <a:t>sağlık sigortası primi alınmaz</a:t>
            </a:r>
            <a:r>
              <a:rPr lang="tr-TR" dirty="0" smtClean="0">
                <a:solidFill>
                  <a:schemeClr val="accent2">
                    <a:lumMod val="75000"/>
                  </a:schemeClr>
                </a:solidFill>
                <a:latin typeface="Times New Roman" panose="02020603050405020304" pitchFamily="18" charset="0"/>
                <a:cs typeface="Times New Roman" panose="02020603050405020304" pitchFamily="18" charset="0"/>
              </a:rPr>
              <a:t>.</a:t>
            </a:r>
          </a:p>
          <a:p>
            <a:pPr lvl="1" algn="just">
              <a:buFont typeface="Wingdings" pitchFamily="2" charset="2"/>
              <a:buChar char="Ø"/>
            </a:pPr>
            <a:r>
              <a:rPr lang="tr-TR"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dirty="0">
                <a:solidFill>
                  <a:schemeClr val="accent2">
                    <a:lumMod val="75000"/>
                  </a:schemeClr>
                </a:solidFill>
                <a:latin typeface="Times New Roman" panose="02020603050405020304" pitchFamily="18" charset="0"/>
                <a:cs typeface="Times New Roman" panose="02020603050405020304" pitchFamily="18" charset="0"/>
              </a:rPr>
              <a:t>Aylıkları da kesilmez.</a:t>
            </a:r>
          </a:p>
          <a:p>
            <a:pPr algn="just">
              <a:buNone/>
            </a:pPr>
            <a:r>
              <a:rPr lang="tr-TR" b="1" u="sng" dirty="0" smtClean="0">
                <a:solidFill>
                  <a:schemeClr val="accent2">
                    <a:lumMod val="75000"/>
                  </a:schemeClr>
                </a:solidFill>
                <a:latin typeface="Times New Roman" panose="02020603050405020304" pitchFamily="18" charset="0"/>
                <a:cs typeface="Times New Roman" panose="02020603050405020304" pitchFamily="18" charset="0"/>
              </a:rPr>
              <a:t>4/c </a:t>
            </a:r>
            <a:r>
              <a:rPr lang="tr-TR" b="1" u="sng" dirty="0">
                <a:solidFill>
                  <a:schemeClr val="accent2">
                    <a:lumMod val="75000"/>
                  </a:schemeClr>
                </a:solidFill>
                <a:latin typeface="Times New Roman" panose="02020603050405020304" pitchFamily="18" charset="0"/>
                <a:cs typeface="Times New Roman" panose="02020603050405020304" pitchFamily="18" charset="0"/>
              </a:rPr>
              <a:t>sigortalılığı kapsamında çalışmaya başlamaları </a:t>
            </a:r>
            <a:r>
              <a:rPr lang="tr-TR" b="1" u="sng" dirty="0" smtClean="0">
                <a:solidFill>
                  <a:schemeClr val="accent2">
                    <a:lumMod val="75000"/>
                  </a:schemeClr>
                </a:solidFill>
                <a:latin typeface="Times New Roman" panose="02020603050405020304" pitchFamily="18" charset="0"/>
                <a:cs typeface="Times New Roman" panose="02020603050405020304" pitchFamily="18" charset="0"/>
              </a:rPr>
              <a:t>halinde;</a:t>
            </a:r>
          </a:p>
          <a:p>
            <a:pPr lvl="1" algn="just">
              <a:buFont typeface="Wingdings" pitchFamily="2" charset="2"/>
              <a:buChar char="Ø"/>
            </a:pPr>
            <a:r>
              <a:rPr lang="tr-TR"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dirty="0">
                <a:solidFill>
                  <a:schemeClr val="accent2">
                    <a:lumMod val="75000"/>
                  </a:schemeClr>
                </a:solidFill>
                <a:latin typeface="Times New Roman" panose="02020603050405020304" pitchFamily="18" charset="0"/>
                <a:cs typeface="Times New Roman" panose="02020603050405020304" pitchFamily="18" charset="0"/>
              </a:rPr>
              <a:t>A</a:t>
            </a:r>
            <a:r>
              <a:rPr lang="tr-TR" dirty="0" smtClean="0">
                <a:solidFill>
                  <a:schemeClr val="accent2">
                    <a:lumMod val="75000"/>
                  </a:schemeClr>
                </a:solidFill>
                <a:latin typeface="Times New Roman" panose="02020603050405020304" pitchFamily="18" charset="0"/>
                <a:cs typeface="Times New Roman" panose="02020603050405020304" pitchFamily="18" charset="0"/>
              </a:rPr>
              <a:t>ylıkları </a:t>
            </a:r>
            <a:r>
              <a:rPr lang="tr-TR" dirty="0">
                <a:solidFill>
                  <a:schemeClr val="accent2">
                    <a:lumMod val="75000"/>
                  </a:schemeClr>
                </a:solidFill>
                <a:latin typeface="Times New Roman" panose="02020603050405020304" pitchFamily="18" charset="0"/>
                <a:cs typeface="Times New Roman" panose="02020603050405020304" pitchFamily="18" charset="0"/>
              </a:rPr>
              <a:t>kesilmez, </a:t>
            </a:r>
            <a:endParaRPr lang="tr-TR" dirty="0" smtClean="0">
              <a:solidFill>
                <a:schemeClr val="accent2">
                  <a:lumMod val="75000"/>
                </a:schemeClr>
              </a:solidFill>
              <a:latin typeface="Times New Roman" panose="02020603050405020304" pitchFamily="18" charset="0"/>
              <a:cs typeface="Times New Roman" panose="02020603050405020304" pitchFamily="18" charset="0"/>
            </a:endParaRPr>
          </a:p>
          <a:p>
            <a:pPr lvl="1" algn="just">
              <a:buFont typeface="Wingdings" pitchFamily="2" charset="2"/>
              <a:buChar char="Ø"/>
            </a:pPr>
            <a:r>
              <a:rPr lang="tr-TR" dirty="0" smtClean="0">
                <a:solidFill>
                  <a:schemeClr val="accent2">
                    <a:lumMod val="75000"/>
                  </a:schemeClr>
                </a:solidFill>
                <a:latin typeface="Times New Roman" panose="02020603050405020304" pitchFamily="18" charset="0"/>
                <a:cs typeface="Times New Roman" panose="02020603050405020304" pitchFamily="18" charset="0"/>
              </a:rPr>
              <a:t>4/c </a:t>
            </a:r>
            <a:r>
              <a:rPr lang="tr-TR" dirty="0">
                <a:solidFill>
                  <a:schemeClr val="accent2">
                    <a:lumMod val="75000"/>
                  </a:schemeClr>
                </a:solidFill>
                <a:latin typeface="Times New Roman" panose="02020603050405020304" pitchFamily="18" charset="0"/>
                <a:cs typeface="Times New Roman" panose="02020603050405020304" pitchFamily="18" charset="0"/>
              </a:rPr>
              <a:t>sigortalılıkları devam eder.</a:t>
            </a:r>
          </a:p>
          <a:p>
            <a:pPr algn="just"/>
            <a:endParaRPr lang="tr-TR" dirty="0"/>
          </a:p>
        </p:txBody>
      </p:sp>
    </p:spTree>
    <p:extLst>
      <p:ext uri="{BB962C8B-B14F-4D97-AF65-F5344CB8AC3E}">
        <p14:creationId xmlns:p14="http://schemas.microsoft.com/office/powerpoint/2010/main" val="17530457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639762"/>
          </a:xfrm>
        </p:spPr>
        <p:txBody>
          <a:bodyPr/>
          <a:lstStyle/>
          <a:p>
            <a:pPr algn="ctr"/>
            <a:r>
              <a:rPr lang="tr-TR" b="1" dirty="0" smtClean="0">
                <a:solidFill>
                  <a:schemeClr val="accent2">
                    <a:lumMod val="50000"/>
                  </a:schemeClr>
                </a:solidFill>
              </a:rPr>
              <a:t>KESİNTİLER/ </a:t>
            </a:r>
            <a:r>
              <a:rPr lang="tr-TR" b="1" dirty="0" err="1" smtClean="0">
                <a:solidFill>
                  <a:schemeClr val="accent2">
                    <a:lumMod val="50000"/>
                  </a:schemeClr>
                </a:solidFill>
              </a:rPr>
              <a:t>gssp</a:t>
            </a:r>
            <a:r>
              <a:rPr lang="tr-TR" b="1" dirty="0" smtClean="0">
                <a:solidFill>
                  <a:schemeClr val="accent2">
                    <a:lumMod val="50000"/>
                  </a:schemeClr>
                </a:solidFill>
              </a:rPr>
              <a:t> ücretsiz izin</a:t>
            </a:r>
            <a:endParaRPr lang="tr-TR" b="1" dirty="0">
              <a:solidFill>
                <a:schemeClr val="accent2">
                  <a:lumMod val="50000"/>
                </a:schemeClr>
              </a:solidFill>
            </a:endParaRPr>
          </a:p>
        </p:txBody>
      </p:sp>
      <p:sp>
        <p:nvSpPr>
          <p:cNvPr id="3" name="İçerik Yer Tutucusu 2"/>
          <p:cNvSpPr>
            <a:spLocks noGrp="1"/>
          </p:cNvSpPr>
          <p:nvPr>
            <p:ph sz="quarter" idx="1"/>
          </p:nvPr>
        </p:nvSpPr>
        <p:spPr>
          <a:xfrm>
            <a:off x="228600" y="838200"/>
            <a:ext cx="8382000" cy="5715000"/>
          </a:xfrm>
        </p:spPr>
        <p:txBody>
          <a:bodyPr>
            <a:normAutofit/>
          </a:bodyPr>
          <a:lstStyle/>
          <a:p>
            <a:pPr marL="0" indent="0" algn="ctr">
              <a:buNone/>
            </a:pPr>
            <a:r>
              <a:rPr lang="tr-TR" sz="1600" b="1" dirty="0">
                <a:solidFill>
                  <a:srgbClr val="FF0000"/>
                </a:solidFill>
                <a:latin typeface="Times New Roman" panose="02020603050405020304" pitchFamily="18" charset="0"/>
                <a:cs typeface="Times New Roman" panose="02020603050405020304" pitchFamily="18" charset="0"/>
              </a:rPr>
              <a:t>1.10.2008 </a:t>
            </a:r>
            <a:r>
              <a:rPr lang="tr-TR" sz="1600" b="1" dirty="0" smtClean="0">
                <a:solidFill>
                  <a:srgbClr val="FF0000"/>
                </a:solidFill>
                <a:latin typeface="Times New Roman" panose="02020603050405020304" pitchFamily="18" charset="0"/>
                <a:cs typeface="Times New Roman" panose="02020603050405020304" pitchFamily="18" charset="0"/>
              </a:rPr>
              <a:t>öncesi </a:t>
            </a:r>
            <a:r>
              <a:rPr lang="tr-TR" sz="1600" b="1" dirty="0">
                <a:solidFill>
                  <a:srgbClr val="FF0000"/>
                </a:solidFill>
                <a:latin typeface="Times New Roman" panose="02020603050405020304" pitchFamily="18" charset="0"/>
                <a:cs typeface="Times New Roman" panose="02020603050405020304" pitchFamily="18" charset="0"/>
              </a:rPr>
              <a:t>işe başlayanlar (</a:t>
            </a:r>
            <a:r>
              <a:rPr lang="tr-TR" sz="1600" b="1" dirty="0" smtClean="0">
                <a:solidFill>
                  <a:srgbClr val="FF0000"/>
                </a:solidFill>
                <a:latin typeface="Times New Roman" panose="02020603050405020304" pitchFamily="18" charset="0"/>
                <a:cs typeface="Times New Roman" panose="02020603050405020304" pitchFamily="18" charset="0"/>
              </a:rPr>
              <a:t>5434 </a:t>
            </a:r>
            <a:r>
              <a:rPr lang="tr-TR" sz="1600" b="1" dirty="0">
                <a:solidFill>
                  <a:srgbClr val="FF0000"/>
                </a:solidFill>
                <a:latin typeface="Times New Roman" panose="02020603050405020304" pitchFamily="18" charset="0"/>
                <a:cs typeface="Times New Roman" panose="02020603050405020304" pitchFamily="18" charset="0"/>
              </a:rPr>
              <a:t>tabi olanlar</a:t>
            </a:r>
            <a:r>
              <a:rPr lang="tr-TR" sz="1600" b="1" dirty="0" smtClean="0">
                <a:solidFill>
                  <a:srgbClr val="FF0000"/>
                </a:solidFill>
                <a:latin typeface="Times New Roman" panose="02020603050405020304" pitchFamily="18" charset="0"/>
                <a:cs typeface="Times New Roman" panose="02020603050405020304" pitchFamily="18" charset="0"/>
              </a:rPr>
              <a:t>)</a:t>
            </a:r>
          </a:p>
          <a:p>
            <a:r>
              <a:rPr lang="tr-TR" sz="1600" dirty="0">
                <a:solidFill>
                  <a:schemeClr val="accent2">
                    <a:lumMod val="75000"/>
                  </a:schemeClr>
                </a:solidFill>
                <a:latin typeface="Times New Roman" panose="02020603050405020304" pitchFamily="18" charset="0"/>
                <a:cs typeface="Times New Roman" panose="02020603050405020304" pitchFamily="18" charset="0"/>
              </a:rPr>
              <a:t>657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Sayılı </a:t>
            </a:r>
            <a:r>
              <a:rPr lang="tr-TR" sz="1600" dirty="0">
                <a:solidFill>
                  <a:schemeClr val="accent2">
                    <a:lumMod val="75000"/>
                  </a:schemeClr>
                </a:solidFill>
                <a:latin typeface="Times New Roman" panose="02020603050405020304" pitchFamily="18" charset="0"/>
                <a:cs typeface="Times New Roman" panose="02020603050405020304" pitchFamily="18" charset="0"/>
              </a:rPr>
              <a:t>Kanun uyarınca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aylıksız izinli olanların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GSS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primleri</a:t>
            </a:r>
            <a:r>
              <a:rPr lang="tr-TR" sz="1600" dirty="0">
                <a:solidFill>
                  <a:schemeClr val="accent2">
                    <a:lumMod val="75000"/>
                  </a:schemeClr>
                </a:solidFill>
                <a:latin typeface="Times New Roman" panose="02020603050405020304" pitchFamily="18" charset="0"/>
                <a:cs typeface="Times New Roman" panose="02020603050405020304" pitchFamily="18" charset="0"/>
              </a:rPr>
              <a:t>,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aylıksız izinli </a:t>
            </a:r>
            <a:r>
              <a:rPr lang="tr-TR" sz="1600" dirty="0">
                <a:solidFill>
                  <a:schemeClr val="accent2">
                    <a:lumMod val="75000"/>
                  </a:schemeClr>
                </a:solidFill>
                <a:latin typeface="Times New Roman" panose="02020603050405020304" pitchFamily="18" charset="0"/>
                <a:cs typeface="Times New Roman" panose="02020603050405020304" pitchFamily="18" charset="0"/>
              </a:rPr>
              <a:t>oldukları süreler ile bu sürelerin sonunda göreve başlamaları için tanınan yasal sürelerde,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kurumlarınca</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600" b="1" u="sng" dirty="0" err="1">
                <a:solidFill>
                  <a:schemeClr val="accent2">
                    <a:lumMod val="75000"/>
                  </a:schemeClr>
                </a:solidFill>
                <a:latin typeface="Times New Roman" panose="02020603050405020304" pitchFamily="18" charset="0"/>
                <a:cs typeface="Times New Roman" panose="02020603050405020304" pitchFamily="18" charset="0"/>
              </a:rPr>
              <a:t>S</a:t>
            </a:r>
            <a:r>
              <a:rPr lang="tr-TR" sz="1600" b="1" u="sng" dirty="0" err="1" smtClean="0">
                <a:solidFill>
                  <a:schemeClr val="accent2">
                    <a:lumMod val="75000"/>
                  </a:schemeClr>
                </a:solidFill>
                <a:latin typeface="Times New Roman" panose="02020603050405020304" pitchFamily="18" charset="0"/>
                <a:cs typeface="Times New Roman" panose="02020603050405020304" pitchFamily="18" charset="0"/>
              </a:rPr>
              <a:t>GK’ya</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ödenir.</a:t>
            </a:r>
          </a:p>
          <a:p>
            <a:r>
              <a:rPr lang="tr-TR" sz="1600" dirty="0">
                <a:solidFill>
                  <a:schemeClr val="accent2">
                    <a:lumMod val="75000"/>
                  </a:schemeClr>
                </a:solidFill>
                <a:latin typeface="Times New Roman" panose="02020603050405020304" pitchFamily="18" charset="0"/>
                <a:cs typeface="Times New Roman" panose="02020603050405020304" pitchFamily="18" charset="0"/>
              </a:rPr>
              <a:t>-Muvazzaf askerlik görevi nedeniyle aylıksız izinli sayılanların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bakmakla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yükümlü oldukları kişilerin bulunması halinde, </a:t>
            </a:r>
            <a:r>
              <a:rPr lang="tr-TR" sz="1600" dirty="0">
                <a:solidFill>
                  <a:schemeClr val="accent2">
                    <a:lumMod val="75000"/>
                  </a:schemeClr>
                </a:solidFill>
                <a:latin typeface="Times New Roman" panose="02020603050405020304" pitchFamily="18" charset="0"/>
                <a:cs typeface="Times New Roman" panose="02020603050405020304" pitchFamily="18" charset="0"/>
              </a:rPr>
              <a:t>aylıksız izinli oldukları süreler ile bu sürelerin sonunda göreve başlamaları için tanınan yasal sürelerde,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kurumlar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tarafından </a:t>
            </a:r>
            <a:r>
              <a:rPr lang="tr-TR" sz="1600" b="1" u="sng" dirty="0" err="1">
                <a:solidFill>
                  <a:schemeClr val="accent2">
                    <a:lumMod val="75000"/>
                  </a:schemeClr>
                </a:solidFill>
                <a:latin typeface="Times New Roman" panose="02020603050405020304" pitchFamily="18" charset="0"/>
                <a:cs typeface="Times New Roman" panose="02020603050405020304" pitchFamily="18" charset="0"/>
              </a:rPr>
              <a:t>SGK’ya</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 ödenir</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a:t>
            </a:r>
            <a:endParaRPr lang="tr-TR" sz="1600" b="1" u="sng" dirty="0">
              <a:solidFill>
                <a:schemeClr val="accent2">
                  <a:lumMod val="75000"/>
                </a:schemeClr>
              </a:solidFill>
              <a:latin typeface="Times New Roman" panose="02020603050405020304" pitchFamily="18" charset="0"/>
              <a:cs typeface="Times New Roman" panose="02020603050405020304" pitchFamily="18" charset="0"/>
            </a:endParaRPr>
          </a:p>
          <a:p>
            <a:r>
              <a:rPr lang="tr-TR" sz="1600" b="1" u="sng" dirty="0" smtClean="0">
                <a:solidFill>
                  <a:srgbClr val="FF0000"/>
                </a:solidFill>
                <a:latin typeface="Times New Roman" panose="02020603050405020304" pitchFamily="18" charset="0"/>
                <a:cs typeface="Times New Roman" panose="02020603050405020304" pitchFamily="18" charset="0"/>
              </a:rPr>
              <a:t>Primleri:</a:t>
            </a: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A</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ylıksız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izne ayrıldıkları tarihteki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emekli  kesenek göstergeleri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esas alınarak,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primin ait olduğu ayda geçerli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katsayılar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göre </a:t>
            </a:r>
            <a:r>
              <a:rPr lang="tr-TR" sz="1600" dirty="0">
                <a:solidFill>
                  <a:schemeClr val="accent2">
                    <a:lumMod val="75000"/>
                  </a:schemeClr>
                </a:solidFill>
                <a:latin typeface="Times New Roman" panose="02020603050405020304" pitchFamily="18" charset="0"/>
                <a:cs typeface="Times New Roman" panose="02020603050405020304" pitchFamily="18" charset="0"/>
              </a:rPr>
              <a:t>hesap edilecek emeklilik keseneğine esas aylık tutarı üzerinden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 12 oranında </a:t>
            </a:r>
            <a:r>
              <a:rPr lang="tr-TR" sz="1600" dirty="0">
                <a:solidFill>
                  <a:schemeClr val="accent2">
                    <a:lumMod val="75000"/>
                  </a:schemeClr>
                </a:solidFill>
                <a:latin typeface="Times New Roman" panose="02020603050405020304" pitchFamily="18" charset="0"/>
                <a:cs typeface="Times New Roman" panose="02020603050405020304" pitchFamily="18" charset="0"/>
              </a:rPr>
              <a:t>tahakkuk ettirilir</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a:t>
            </a:r>
          </a:p>
          <a:p>
            <a:pPr marL="0" indent="0" algn="ctr">
              <a:buNone/>
            </a:pPr>
            <a:r>
              <a:rPr lang="tr-TR" sz="1600" b="1" dirty="0" smtClean="0">
                <a:solidFill>
                  <a:srgbClr val="FF0000"/>
                </a:solidFill>
                <a:latin typeface="Times New Roman" panose="02020603050405020304" pitchFamily="18" charset="0"/>
                <a:cs typeface="Times New Roman" panose="02020603050405020304" pitchFamily="18" charset="0"/>
              </a:rPr>
              <a:t>1.10.2008  sonrası (5510 tabi) </a:t>
            </a:r>
            <a:r>
              <a:rPr lang="tr-TR" sz="1600" b="1" dirty="0">
                <a:solidFill>
                  <a:srgbClr val="FF0000"/>
                </a:solidFill>
                <a:latin typeface="Times New Roman" panose="02020603050405020304" pitchFamily="18" charset="0"/>
                <a:cs typeface="Times New Roman" panose="02020603050405020304" pitchFamily="18" charset="0"/>
              </a:rPr>
              <a:t>işe </a:t>
            </a:r>
            <a:r>
              <a:rPr lang="tr-TR" sz="1600" b="1" dirty="0" smtClean="0">
                <a:solidFill>
                  <a:srgbClr val="FF0000"/>
                </a:solidFill>
                <a:latin typeface="Times New Roman" panose="02020603050405020304" pitchFamily="18" charset="0"/>
                <a:cs typeface="Times New Roman" panose="02020603050405020304" pitchFamily="18" charset="0"/>
              </a:rPr>
              <a:t>başlayanlar </a:t>
            </a:r>
          </a:p>
          <a:p>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657 Sayılı Kanun uyarınca </a:t>
            </a:r>
            <a:r>
              <a:rPr lang="tr-TR" sz="1600" dirty="0">
                <a:solidFill>
                  <a:schemeClr val="accent2">
                    <a:lumMod val="75000"/>
                  </a:schemeClr>
                </a:solidFill>
                <a:latin typeface="Times New Roman" panose="02020603050405020304" pitchFamily="18" charset="0"/>
                <a:cs typeface="Times New Roman" panose="02020603050405020304" pitchFamily="18" charset="0"/>
              </a:rPr>
              <a:t>aylıksız izinli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olanların GSS </a:t>
            </a:r>
            <a:r>
              <a:rPr lang="tr-TR" sz="1600" dirty="0">
                <a:solidFill>
                  <a:schemeClr val="accent2">
                    <a:lumMod val="75000"/>
                  </a:schemeClr>
                </a:solidFill>
                <a:latin typeface="Times New Roman" panose="02020603050405020304" pitchFamily="18" charset="0"/>
                <a:cs typeface="Times New Roman" panose="02020603050405020304" pitchFamily="18" charset="0"/>
              </a:rPr>
              <a:t>primleri,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bir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yıl süreyle</a:t>
            </a:r>
            <a:r>
              <a:rPr lang="tr-TR" sz="1600" dirty="0">
                <a:solidFill>
                  <a:schemeClr val="accent2">
                    <a:lumMod val="75000"/>
                  </a:schemeClr>
                </a:solidFill>
                <a:latin typeface="Times New Roman" panose="02020603050405020304" pitchFamily="18" charset="0"/>
                <a:cs typeface="Times New Roman" panose="02020603050405020304" pitchFamily="18" charset="0"/>
              </a:rPr>
              <a:t> sınırlı olmak üzere, aylıksız izinli oldukları süreler ile bu sürelerin sonunda göreve başlamaları için tanınan yasal sürelerde,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kurumlarınca </a:t>
            </a:r>
            <a:r>
              <a:rPr lang="tr-TR" sz="1600" b="1" u="sng" dirty="0" err="1" smtClean="0">
                <a:solidFill>
                  <a:schemeClr val="accent2">
                    <a:lumMod val="75000"/>
                  </a:schemeClr>
                </a:solidFill>
                <a:latin typeface="Times New Roman" panose="02020603050405020304" pitchFamily="18" charset="0"/>
                <a:cs typeface="Times New Roman" panose="02020603050405020304" pitchFamily="18" charset="0"/>
              </a:rPr>
              <a:t>SGK’ya</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ödenir. </a:t>
            </a:r>
            <a:endParaRPr lang="tr-TR" sz="1600" b="1" u="sng" dirty="0" smtClean="0">
              <a:solidFill>
                <a:schemeClr val="accent2">
                  <a:lumMod val="75000"/>
                </a:schemeClr>
              </a:solidFill>
              <a:latin typeface="Times New Roman" panose="02020603050405020304" pitchFamily="18" charset="0"/>
              <a:cs typeface="Times New Roman" panose="02020603050405020304" pitchFamily="18" charset="0"/>
            </a:endParaRPr>
          </a:p>
          <a:p>
            <a:r>
              <a:rPr lang="tr-TR" sz="1600" dirty="0">
                <a:solidFill>
                  <a:schemeClr val="accent2">
                    <a:lumMod val="75000"/>
                  </a:schemeClr>
                </a:solidFill>
                <a:latin typeface="Times New Roman" panose="02020603050405020304" pitchFamily="18" charset="0"/>
                <a:cs typeface="Times New Roman" panose="02020603050405020304" pitchFamily="18" charset="0"/>
              </a:rPr>
              <a:t>Muvazzaf askerlik görevi nedeniyle aylıksız izinli sayılanların ,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bakmakla yükümlü oldukları kişilerin bulunması halinde, </a:t>
            </a:r>
            <a:r>
              <a:rPr lang="tr-TR" sz="1600" dirty="0">
                <a:solidFill>
                  <a:schemeClr val="accent2">
                    <a:lumMod val="75000"/>
                  </a:schemeClr>
                </a:solidFill>
                <a:latin typeface="Times New Roman" panose="02020603050405020304" pitchFamily="18" charset="0"/>
                <a:cs typeface="Times New Roman" panose="02020603050405020304" pitchFamily="18" charset="0"/>
              </a:rPr>
              <a:t>aylıksız izinli oldukları süreler ile bu sürelerin sonunda göreve başlamaları için tanınan yasal sürelerde,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kurumlarınca </a:t>
            </a:r>
            <a:r>
              <a:rPr lang="tr-TR" sz="1600" b="1" u="sng" dirty="0" err="1" smtClean="0">
                <a:solidFill>
                  <a:schemeClr val="accent2">
                    <a:lumMod val="75000"/>
                  </a:schemeClr>
                </a:solidFill>
                <a:latin typeface="Times New Roman" panose="02020603050405020304" pitchFamily="18" charset="0"/>
                <a:cs typeface="Times New Roman" panose="02020603050405020304" pitchFamily="18" charset="0"/>
              </a:rPr>
              <a:t>SGK’ya</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ödenir</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a:t>
            </a:r>
          </a:p>
          <a:p>
            <a:r>
              <a:rPr lang="tr-TR" sz="1600" b="1" u="sng" dirty="0" smtClean="0">
                <a:solidFill>
                  <a:srgbClr val="FF0000"/>
                </a:solidFill>
                <a:latin typeface="Times New Roman" panose="02020603050405020304" pitchFamily="18" charset="0"/>
                <a:cs typeface="Times New Roman" panose="02020603050405020304" pitchFamily="18" charset="0"/>
              </a:rPr>
              <a:t>Primleri:</a:t>
            </a:r>
            <a:r>
              <a:rPr lang="tr-TR" sz="1600" b="1" dirty="0" smtClean="0">
                <a:solidFill>
                  <a:srgbClr val="FF0000"/>
                </a:solidFill>
                <a:latin typeface="Times New Roman" panose="02020603050405020304" pitchFamily="18" charset="0"/>
                <a:cs typeface="Times New Roman" panose="02020603050405020304" pitchFamily="18" charset="0"/>
              </a:rPr>
              <a:t>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A</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ylıksız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izne ayrıldıkları tarihteki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 prime esas kazanç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göstergeleri </a:t>
            </a:r>
            <a:r>
              <a:rPr lang="tr-TR" sz="1600" dirty="0">
                <a:solidFill>
                  <a:schemeClr val="accent2">
                    <a:lumMod val="75000"/>
                  </a:schemeClr>
                </a:solidFill>
                <a:latin typeface="Times New Roman" panose="02020603050405020304" pitchFamily="18" charset="0"/>
                <a:cs typeface="Times New Roman" panose="02020603050405020304" pitchFamily="18" charset="0"/>
              </a:rPr>
              <a:t>esas alınarak</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 primin ait olduğu </a:t>
            </a:r>
            <a:r>
              <a:rPr lang="tr-TR" sz="1600" dirty="0">
                <a:solidFill>
                  <a:schemeClr val="accent2">
                    <a:lumMod val="75000"/>
                  </a:schemeClr>
                </a:solidFill>
                <a:latin typeface="Times New Roman" panose="02020603050405020304" pitchFamily="18" charset="0"/>
                <a:cs typeface="Times New Roman" panose="02020603050405020304" pitchFamily="18" charset="0"/>
              </a:rPr>
              <a:t>aydaki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katsayılara göre hesaplanacak </a:t>
            </a:r>
            <a:r>
              <a:rPr lang="tr-TR" sz="1600" dirty="0">
                <a:solidFill>
                  <a:schemeClr val="accent2">
                    <a:lumMod val="75000"/>
                  </a:schemeClr>
                </a:solidFill>
                <a:latin typeface="Times New Roman" panose="02020603050405020304" pitchFamily="18" charset="0"/>
                <a:cs typeface="Times New Roman" panose="02020603050405020304" pitchFamily="18" charset="0"/>
              </a:rPr>
              <a:t>prime esas kazançları üzerinden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%12 oranında</a:t>
            </a:r>
            <a:r>
              <a:rPr lang="tr-TR" sz="1600" dirty="0">
                <a:solidFill>
                  <a:schemeClr val="accent2">
                    <a:lumMod val="75000"/>
                  </a:schemeClr>
                </a:solidFill>
                <a:latin typeface="Times New Roman" panose="02020603050405020304" pitchFamily="18" charset="0"/>
                <a:cs typeface="Times New Roman" panose="02020603050405020304" pitchFamily="18" charset="0"/>
              </a:rPr>
              <a:t> tahakkuk ettirilir.</a:t>
            </a:r>
          </a:p>
          <a:p>
            <a:endParaRPr lang="tr-TR" sz="1600" b="1" dirty="0" smtClean="0">
              <a:solidFill>
                <a:schemeClr val="accent2">
                  <a:lumMod val="75000"/>
                </a:schemeClr>
              </a:solidFill>
              <a:latin typeface="Times New Roman" panose="02020603050405020304" pitchFamily="18" charset="0"/>
              <a:cs typeface="Times New Roman" panose="02020603050405020304" pitchFamily="18" charset="0"/>
            </a:endParaRPr>
          </a:p>
          <a:p>
            <a:endParaRPr lang="tr-TR" sz="1600" dirty="0">
              <a:solidFill>
                <a:schemeClr val="accent2">
                  <a:lumMod val="75000"/>
                </a:schemeClr>
              </a:solidFill>
              <a:latin typeface="Times New Roman" panose="02020603050405020304" pitchFamily="18" charset="0"/>
              <a:cs typeface="Times New Roman" panose="02020603050405020304" pitchFamily="18" charset="0"/>
            </a:endParaRPr>
          </a:p>
          <a:p>
            <a:pPr marL="0" indent="0">
              <a:buNone/>
            </a:pPr>
            <a:endParaRPr lang="tr-TR" sz="1400" dirty="0">
              <a:solidFill>
                <a:srgbClr val="FF0000"/>
              </a:solidFill>
            </a:endParaRPr>
          </a:p>
        </p:txBody>
      </p:sp>
    </p:spTree>
    <p:extLst>
      <p:ext uri="{BB962C8B-B14F-4D97-AF65-F5344CB8AC3E}">
        <p14:creationId xmlns:p14="http://schemas.microsoft.com/office/powerpoint/2010/main" val="315622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ES ile ekonomiye kaynak oluÅturma hedeflenirken, Ã§alÄ±ÅanlarÄ±n sahip olduklarÄ± refah seviyelerinin emeklilik dÃ¶nemlerinde de sÃ¼rmesi amaÃ§lanÄ±y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8150641"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2778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487362"/>
          </a:xfrm>
        </p:spPr>
        <p:txBody>
          <a:bodyPr>
            <a:normAutofit fontScale="90000"/>
          </a:bodyPr>
          <a:lstStyle/>
          <a:p>
            <a:pPr algn="ctr"/>
            <a:r>
              <a:rPr lang="tr-TR" b="1" dirty="0" smtClean="0">
                <a:solidFill>
                  <a:schemeClr val="accent2">
                    <a:lumMod val="50000"/>
                  </a:schemeClr>
                </a:solidFill>
              </a:rPr>
              <a:t>KESİNTİLER / </a:t>
            </a:r>
            <a:r>
              <a:rPr lang="tr-TR" b="1" dirty="0" err="1" smtClean="0">
                <a:solidFill>
                  <a:schemeClr val="accent2">
                    <a:lumMod val="50000"/>
                  </a:schemeClr>
                </a:solidFill>
              </a:rPr>
              <a:t>bes</a:t>
            </a:r>
            <a:r>
              <a:rPr lang="tr-TR" b="1" dirty="0" smtClean="0">
                <a:solidFill>
                  <a:schemeClr val="accent2">
                    <a:lumMod val="50000"/>
                  </a:schemeClr>
                </a:solidFill>
              </a:rPr>
              <a:t> kesintisi</a:t>
            </a:r>
            <a:endParaRPr lang="tr-TR" b="1" dirty="0">
              <a:solidFill>
                <a:schemeClr val="accent2">
                  <a:lumMod val="50000"/>
                </a:schemeClr>
              </a:solidFill>
            </a:endParaRPr>
          </a:p>
        </p:txBody>
      </p:sp>
      <p:sp>
        <p:nvSpPr>
          <p:cNvPr id="3" name="2 İçerik Yer Tutucusu"/>
          <p:cNvSpPr>
            <a:spLocks noGrp="1"/>
          </p:cNvSpPr>
          <p:nvPr>
            <p:ph sz="quarter" idx="1"/>
          </p:nvPr>
        </p:nvSpPr>
        <p:spPr>
          <a:xfrm>
            <a:off x="457200" y="762000"/>
            <a:ext cx="8001000" cy="5711952"/>
          </a:xfrm>
        </p:spPr>
        <p:txBody>
          <a:bodyPr>
            <a:normAutofit/>
          </a:bodyPr>
          <a:lstStyle/>
          <a:p>
            <a:pPr marL="76200" algn="just">
              <a:lnSpc>
                <a:spcPct val="100000"/>
              </a:lnSpc>
              <a:spcBef>
                <a:spcPts val="100"/>
              </a:spcBef>
              <a:buNone/>
            </a:pPr>
            <a:r>
              <a:rPr lang="tr-TR" sz="2200" b="1" dirty="0" smtClean="0">
                <a:solidFill>
                  <a:srgbClr val="FF0000"/>
                </a:solidFill>
                <a:latin typeface="Times New Roman" pitchFamily="18" charset="0"/>
                <a:cs typeface="Times New Roman" pitchFamily="18" charset="0"/>
              </a:rPr>
              <a:t>Bireysel Emeklilik Kesintisi:</a:t>
            </a:r>
            <a:r>
              <a:rPr lang="tr-TR" sz="2200" spc="-5" dirty="0" smtClean="0">
                <a:latin typeface="Times New Roman" pitchFamily="18" charset="0"/>
                <a:cs typeface="Times New Roman" pitchFamily="18" charset="0"/>
              </a:rPr>
              <a:t> </a:t>
            </a:r>
            <a:r>
              <a:rPr lang="tr-TR" sz="2200" spc="-5" dirty="0" smtClean="0">
                <a:solidFill>
                  <a:schemeClr val="accent2">
                    <a:lumMod val="75000"/>
                  </a:schemeClr>
                </a:solidFill>
                <a:latin typeface="Times New Roman" pitchFamily="18" charset="0"/>
                <a:cs typeface="Times New Roman" pitchFamily="18" charset="0"/>
              </a:rPr>
              <a:t>4632 sayılı Bireysel </a:t>
            </a:r>
            <a:r>
              <a:rPr lang="tr-TR" sz="2200" dirty="0" smtClean="0">
                <a:solidFill>
                  <a:schemeClr val="accent2">
                    <a:lumMod val="75000"/>
                  </a:schemeClr>
                </a:solidFill>
                <a:latin typeface="Times New Roman" pitchFamily="18" charset="0"/>
                <a:cs typeface="Times New Roman" pitchFamily="18" charset="0"/>
              </a:rPr>
              <a:t>Emeklilik  </a:t>
            </a:r>
            <a:r>
              <a:rPr lang="tr-TR" sz="2200" spc="-10" dirty="0" smtClean="0">
                <a:solidFill>
                  <a:schemeClr val="accent2">
                    <a:lumMod val="75000"/>
                  </a:schemeClr>
                </a:solidFill>
                <a:latin typeface="Times New Roman" pitchFamily="18" charset="0"/>
                <a:cs typeface="Times New Roman" pitchFamily="18" charset="0"/>
              </a:rPr>
              <a:t>Tasarruf </a:t>
            </a:r>
            <a:r>
              <a:rPr lang="tr-TR" sz="2200" spc="10" dirty="0" smtClean="0">
                <a:solidFill>
                  <a:schemeClr val="accent2">
                    <a:lumMod val="75000"/>
                  </a:schemeClr>
                </a:solidFill>
                <a:latin typeface="Times New Roman" pitchFamily="18" charset="0"/>
                <a:cs typeface="Times New Roman" pitchFamily="18" charset="0"/>
              </a:rPr>
              <a:t>ve </a:t>
            </a:r>
            <a:r>
              <a:rPr lang="tr-TR" sz="2200" dirty="0" smtClean="0">
                <a:solidFill>
                  <a:schemeClr val="accent2">
                    <a:lumMod val="75000"/>
                  </a:schemeClr>
                </a:solidFill>
                <a:latin typeface="Times New Roman" pitchFamily="18" charset="0"/>
                <a:cs typeface="Times New Roman" pitchFamily="18" charset="0"/>
              </a:rPr>
              <a:t>Yatırım </a:t>
            </a:r>
            <a:r>
              <a:rPr lang="tr-TR" sz="2200" spc="-5" dirty="0" smtClean="0">
                <a:solidFill>
                  <a:schemeClr val="accent2">
                    <a:lumMod val="75000"/>
                  </a:schemeClr>
                </a:solidFill>
                <a:latin typeface="Times New Roman" pitchFamily="18" charset="0"/>
                <a:cs typeface="Times New Roman" pitchFamily="18" charset="0"/>
              </a:rPr>
              <a:t>Sistemi Kanunu gereği</a:t>
            </a:r>
            <a:r>
              <a:rPr lang="tr-TR" sz="2200" dirty="0" smtClean="0">
                <a:solidFill>
                  <a:schemeClr val="accent2">
                    <a:lumMod val="75000"/>
                  </a:schemeClr>
                </a:solidFill>
                <a:latin typeface="Times New Roman" pitchFamily="18" charset="0"/>
                <a:cs typeface="Times New Roman" pitchFamily="18" charset="0"/>
              </a:rPr>
              <a:t>, ç</a:t>
            </a:r>
            <a:r>
              <a:rPr lang="tr-TR" sz="2200" spc="-5" dirty="0" smtClean="0">
                <a:solidFill>
                  <a:schemeClr val="accent2">
                    <a:lumMod val="75000"/>
                  </a:schemeClr>
                </a:solidFill>
                <a:latin typeface="Times New Roman" pitchFamily="18" charset="0"/>
                <a:cs typeface="Times New Roman" pitchFamily="18" charset="0"/>
              </a:rPr>
              <a:t>alışanların </a:t>
            </a:r>
            <a:r>
              <a:rPr lang="tr-TR" sz="2200" dirty="0" smtClean="0">
                <a:solidFill>
                  <a:schemeClr val="accent2">
                    <a:lumMod val="75000"/>
                  </a:schemeClr>
                </a:solidFill>
                <a:latin typeface="Times New Roman" pitchFamily="18" charset="0"/>
                <a:cs typeface="Times New Roman" pitchFamily="18" charset="0"/>
              </a:rPr>
              <a:t>işverenleri aracılığıyla </a:t>
            </a:r>
            <a:r>
              <a:rPr lang="tr-TR" sz="2200" spc="-5" dirty="0" smtClean="0">
                <a:solidFill>
                  <a:schemeClr val="accent2">
                    <a:lumMod val="75000"/>
                  </a:schemeClr>
                </a:solidFill>
                <a:latin typeface="Times New Roman" pitchFamily="18" charset="0"/>
                <a:cs typeface="Times New Roman" pitchFamily="18" charset="0"/>
              </a:rPr>
              <a:t>otomatik olarak </a:t>
            </a:r>
            <a:r>
              <a:rPr lang="tr-TR" sz="2200" dirty="0" smtClean="0">
                <a:solidFill>
                  <a:schemeClr val="accent2">
                    <a:lumMod val="75000"/>
                  </a:schemeClr>
                </a:solidFill>
                <a:latin typeface="Times New Roman" pitchFamily="18" charset="0"/>
                <a:cs typeface="Times New Roman" pitchFamily="18" charset="0"/>
              </a:rPr>
              <a:t>bir emeklilik </a:t>
            </a:r>
            <a:r>
              <a:rPr lang="tr-TR" sz="2200" spc="-5" dirty="0" smtClean="0">
                <a:solidFill>
                  <a:schemeClr val="accent2">
                    <a:lumMod val="75000"/>
                  </a:schemeClr>
                </a:solidFill>
                <a:latin typeface="Times New Roman" pitchFamily="18" charset="0"/>
                <a:cs typeface="Times New Roman" pitchFamily="18" charset="0"/>
              </a:rPr>
              <a:t>planına </a:t>
            </a:r>
            <a:r>
              <a:rPr lang="tr-TR" sz="2200" dirty="0" smtClean="0">
                <a:solidFill>
                  <a:schemeClr val="accent2">
                    <a:lumMod val="75000"/>
                  </a:schemeClr>
                </a:solidFill>
                <a:latin typeface="Times New Roman" pitchFamily="18" charset="0"/>
                <a:cs typeface="Times New Roman" pitchFamily="18" charset="0"/>
              </a:rPr>
              <a:t>dahil edilmesidir.</a:t>
            </a:r>
          </a:p>
          <a:p>
            <a:pPr marL="76200" algn="just">
              <a:lnSpc>
                <a:spcPct val="100000"/>
              </a:lnSpc>
              <a:spcBef>
                <a:spcPts val="100"/>
              </a:spcBef>
              <a:buNone/>
            </a:pPr>
            <a:endParaRPr lang="tr-TR" sz="2200" dirty="0" smtClean="0">
              <a:solidFill>
                <a:schemeClr val="accent2">
                  <a:lumMod val="75000"/>
                </a:schemeClr>
              </a:solidFill>
              <a:latin typeface="Times New Roman" pitchFamily="18" charset="0"/>
              <a:cs typeface="Times New Roman" pitchFamily="18" charset="0"/>
            </a:endParaRPr>
          </a:p>
          <a:p>
            <a:pPr marL="76200" algn="just">
              <a:lnSpc>
                <a:spcPct val="100000"/>
              </a:lnSpc>
              <a:spcBef>
                <a:spcPts val="100"/>
              </a:spcBef>
              <a:buFont typeface="Wingdings" pitchFamily="2" charset="2"/>
              <a:buChar char="Ø"/>
            </a:pPr>
            <a:r>
              <a:rPr lang="tr-TR" sz="2200" dirty="0" smtClean="0">
                <a:solidFill>
                  <a:schemeClr val="accent2">
                    <a:lumMod val="75000"/>
                  </a:schemeClr>
                </a:solidFill>
                <a:latin typeface="Times New Roman" pitchFamily="18" charset="0"/>
                <a:cs typeface="Times New Roman" pitchFamily="18" charset="0"/>
              </a:rPr>
              <a:t>Çalışan, emeklilik planına dâhil olduğunun kendisine bildirildiği tarihi müteakip </a:t>
            </a:r>
            <a:r>
              <a:rPr lang="tr-TR" sz="2200" b="1" dirty="0" smtClean="0">
                <a:solidFill>
                  <a:schemeClr val="accent2">
                    <a:lumMod val="75000"/>
                  </a:schemeClr>
                </a:solidFill>
                <a:latin typeface="Times New Roman" pitchFamily="18" charset="0"/>
                <a:cs typeface="Times New Roman" pitchFamily="18" charset="0"/>
              </a:rPr>
              <a:t>iki ay </a:t>
            </a:r>
            <a:r>
              <a:rPr lang="tr-TR" sz="2200" dirty="0" smtClean="0">
                <a:solidFill>
                  <a:schemeClr val="accent2">
                    <a:lumMod val="75000"/>
                  </a:schemeClr>
                </a:solidFill>
                <a:latin typeface="Times New Roman" pitchFamily="18" charset="0"/>
                <a:cs typeface="Times New Roman" pitchFamily="18" charset="0"/>
              </a:rPr>
              <a:t>içinde sözleşmeden cayabilir.</a:t>
            </a:r>
          </a:p>
          <a:p>
            <a:pPr marL="76200" algn="just">
              <a:lnSpc>
                <a:spcPct val="100000"/>
              </a:lnSpc>
              <a:spcBef>
                <a:spcPts val="100"/>
              </a:spcBef>
              <a:buFont typeface="Wingdings" pitchFamily="2" charset="2"/>
              <a:buChar char="Ø"/>
            </a:pPr>
            <a:endParaRPr lang="tr-TR" sz="2200" dirty="0" smtClean="0">
              <a:solidFill>
                <a:schemeClr val="accent2">
                  <a:lumMod val="75000"/>
                </a:schemeClr>
              </a:solidFill>
              <a:latin typeface="Times New Roman" pitchFamily="18" charset="0"/>
              <a:cs typeface="Times New Roman" pitchFamily="18" charset="0"/>
            </a:endParaRPr>
          </a:p>
          <a:p>
            <a:pPr marL="266700" algn="just">
              <a:lnSpc>
                <a:spcPct val="100000"/>
              </a:lnSpc>
              <a:buFont typeface="Wingdings" pitchFamily="2" charset="2"/>
              <a:buChar char="Ø"/>
            </a:pPr>
            <a:r>
              <a:rPr lang="tr-TR" sz="2200" spc="-5" dirty="0" smtClean="0">
                <a:solidFill>
                  <a:schemeClr val="accent2">
                    <a:lumMod val="75000"/>
                  </a:schemeClr>
                </a:solidFill>
                <a:latin typeface="Times New Roman" pitchFamily="18" charset="0"/>
                <a:cs typeface="Times New Roman" pitchFamily="18" charset="0"/>
              </a:rPr>
              <a:t>Otomatik katılım</a:t>
            </a:r>
            <a:r>
              <a:rPr lang="tr-TR" sz="2200" spc="-15" dirty="0" smtClean="0">
                <a:solidFill>
                  <a:schemeClr val="accent2">
                    <a:lumMod val="75000"/>
                  </a:schemeClr>
                </a:solidFill>
                <a:latin typeface="Times New Roman" pitchFamily="18" charset="0"/>
                <a:cs typeface="Times New Roman" pitchFamily="18" charset="0"/>
              </a:rPr>
              <a:t> </a:t>
            </a:r>
            <a:r>
              <a:rPr lang="tr-TR" sz="2200" spc="-5" dirty="0" smtClean="0">
                <a:solidFill>
                  <a:schemeClr val="accent2">
                    <a:lumMod val="75000"/>
                  </a:schemeClr>
                </a:solidFill>
                <a:latin typeface="Times New Roman" pitchFamily="18" charset="0"/>
                <a:cs typeface="Times New Roman" pitchFamily="18" charset="0"/>
              </a:rPr>
              <a:t>sistemine,Türk vatandaşı </a:t>
            </a:r>
            <a:r>
              <a:rPr lang="tr-TR" sz="2200" dirty="0" smtClean="0">
                <a:solidFill>
                  <a:schemeClr val="accent2">
                    <a:lumMod val="75000"/>
                  </a:schemeClr>
                </a:solidFill>
                <a:latin typeface="Times New Roman" pitchFamily="18" charset="0"/>
                <a:cs typeface="Times New Roman" pitchFamily="18" charset="0"/>
              </a:rPr>
              <a:t>veya </a:t>
            </a:r>
            <a:r>
              <a:rPr lang="tr-TR" sz="2200" spc="-5" dirty="0" smtClean="0">
                <a:solidFill>
                  <a:schemeClr val="accent2">
                    <a:lumMod val="75000"/>
                  </a:schemeClr>
                </a:solidFill>
                <a:latin typeface="Times New Roman" pitchFamily="18" charset="0"/>
                <a:cs typeface="Times New Roman" pitchFamily="18" charset="0"/>
              </a:rPr>
              <a:t>29/5/2009 tarihli </a:t>
            </a:r>
            <a:r>
              <a:rPr lang="tr-TR" sz="2200" spc="10" dirty="0" smtClean="0">
                <a:solidFill>
                  <a:schemeClr val="accent2">
                    <a:lumMod val="75000"/>
                  </a:schemeClr>
                </a:solidFill>
                <a:latin typeface="Times New Roman" pitchFamily="18" charset="0"/>
                <a:cs typeface="Times New Roman" pitchFamily="18" charset="0"/>
              </a:rPr>
              <a:t>ve </a:t>
            </a:r>
            <a:r>
              <a:rPr lang="tr-TR" sz="2200" spc="-5" dirty="0" smtClean="0">
                <a:solidFill>
                  <a:schemeClr val="accent2">
                    <a:lumMod val="75000"/>
                  </a:schemeClr>
                </a:solidFill>
                <a:latin typeface="Times New Roman" pitchFamily="18" charset="0"/>
                <a:cs typeface="Times New Roman" pitchFamily="18" charset="0"/>
              </a:rPr>
              <a:t>5901 sayılı Türk </a:t>
            </a:r>
            <a:r>
              <a:rPr lang="tr-TR" sz="2200" spc="-10" dirty="0" smtClean="0">
                <a:solidFill>
                  <a:schemeClr val="accent2">
                    <a:lumMod val="75000"/>
                  </a:schemeClr>
                </a:solidFill>
                <a:latin typeface="Times New Roman" pitchFamily="18" charset="0"/>
                <a:cs typeface="Times New Roman" pitchFamily="18" charset="0"/>
              </a:rPr>
              <a:t>Vatandaşlığı </a:t>
            </a:r>
            <a:r>
              <a:rPr lang="tr-TR" sz="2200" spc="-5" dirty="0" smtClean="0">
                <a:solidFill>
                  <a:schemeClr val="accent2">
                    <a:lumMod val="75000"/>
                  </a:schemeClr>
                </a:solidFill>
                <a:latin typeface="Times New Roman" pitchFamily="18" charset="0"/>
                <a:cs typeface="Times New Roman" pitchFamily="18" charset="0"/>
              </a:rPr>
              <a:t>Kanununun 28 </a:t>
            </a:r>
            <a:r>
              <a:rPr lang="tr-TR" sz="2200" spc="-5" dirty="0" err="1" smtClean="0">
                <a:solidFill>
                  <a:schemeClr val="accent2">
                    <a:lumMod val="75000"/>
                  </a:schemeClr>
                </a:solidFill>
                <a:latin typeface="Times New Roman" pitchFamily="18" charset="0"/>
                <a:cs typeface="Times New Roman" pitchFamily="18" charset="0"/>
              </a:rPr>
              <a:t>nci</a:t>
            </a:r>
            <a:r>
              <a:rPr lang="tr-TR" sz="2200" spc="-5" dirty="0" smtClean="0">
                <a:solidFill>
                  <a:schemeClr val="accent2">
                    <a:lumMod val="75000"/>
                  </a:schemeClr>
                </a:solidFill>
                <a:latin typeface="Times New Roman" pitchFamily="18" charset="0"/>
                <a:cs typeface="Times New Roman" pitchFamily="18" charset="0"/>
              </a:rPr>
              <a:t> </a:t>
            </a:r>
            <a:r>
              <a:rPr lang="tr-TR" sz="2200" dirty="0" smtClean="0">
                <a:solidFill>
                  <a:schemeClr val="accent2">
                    <a:lumMod val="75000"/>
                  </a:schemeClr>
                </a:solidFill>
                <a:latin typeface="Times New Roman" pitchFamily="18" charset="0"/>
                <a:cs typeface="Times New Roman" pitchFamily="18" charset="0"/>
              </a:rPr>
              <a:t>maddesi  </a:t>
            </a:r>
            <a:r>
              <a:rPr lang="tr-TR" sz="2200" spc="-5" dirty="0" smtClean="0">
                <a:solidFill>
                  <a:schemeClr val="accent2">
                    <a:lumMod val="75000"/>
                  </a:schemeClr>
                </a:solidFill>
                <a:latin typeface="Times New Roman" pitchFamily="18" charset="0"/>
                <a:cs typeface="Times New Roman" pitchFamily="18" charset="0"/>
              </a:rPr>
              <a:t>kapsamında, </a:t>
            </a:r>
            <a:r>
              <a:rPr lang="tr-TR" sz="2200" b="1" spc="-5" dirty="0" smtClean="0">
                <a:solidFill>
                  <a:schemeClr val="accent2">
                    <a:lumMod val="75000"/>
                  </a:schemeClr>
                </a:solidFill>
                <a:latin typeface="Times New Roman" pitchFamily="18" charset="0"/>
                <a:cs typeface="Times New Roman" pitchFamily="18" charset="0"/>
              </a:rPr>
              <a:t>45 yaşını</a:t>
            </a:r>
            <a:r>
              <a:rPr lang="tr-TR" sz="2200" b="1" spc="5" dirty="0" smtClean="0">
                <a:solidFill>
                  <a:schemeClr val="accent2">
                    <a:lumMod val="75000"/>
                  </a:schemeClr>
                </a:solidFill>
                <a:latin typeface="Times New Roman" pitchFamily="18" charset="0"/>
                <a:cs typeface="Times New Roman" pitchFamily="18" charset="0"/>
              </a:rPr>
              <a:t> </a:t>
            </a:r>
            <a:r>
              <a:rPr lang="tr-TR" sz="2200" b="1" spc="-5" dirty="0" smtClean="0">
                <a:solidFill>
                  <a:schemeClr val="accent2">
                    <a:lumMod val="75000"/>
                  </a:schemeClr>
                </a:solidFill>
                <a:latin typeface="Times New Roman" pitchFamily="18" charset="0"/>
                <a:cs typeface="Times New Roman" pitchFamily="18" charset="0"/>
              </a:rPr>
              <a:t>doldurmamış</a:t>
            </a:r>
            <a:r>
              <a:rPr lang="tr-TR" sz="2200" spc="-5" dirty="0" smtClean="0">
                <a:solidFill>
                  <a:schemeClr val="accent2">
                    <a:lumMod val="75000"/>
                  </a:schemeClr>
                </a:solidFill>
                <a:latin typeface="Times New Roman" pitchFamily="18" charset="0"/>
                <a:cs typeface="Times New Roman" pitchFamily="18" charset="0"/>
              </a:rPr>
              <a:t>, 5510 sayılı kanunun (a) ve (c) benlerine göre çalışanlar dahil olur.</a:t>
            </a:r>
            <a:endParaRPr lang="tr-TR" sz="2200" dirty="0" smtClean="0">
              <a:solidFill>
                <a:schemeClr val="accent2">
                  <a:lumMod val="75000"/>
                </a:schemeClr>
              </a:solidFill>
              <a:latin typeface="Times New Roman" pitchFamily="18" charset="0"/>
              <a:cs typeface="Times New Roman" pitchFamily="18" charset="0"/>
            </a:endParaRPr>
          </a:p>
          <a:p>
            <a:pPr>
              <a:lnSpc>
                <a:spcPct val="100000"/>
              </a:lnSpc>
              <a:spcBef>
                <a:spcPts val="35"/>
              </a:spcBef>
              <a:buFont typeface="Arial"/>
              <a:buChar char="•"/>
            </a:pPr>
            <a:endParaRPr lang="tr-TR" sz="2900" dirty="0" smtClean="0">
              <a:latin typeface="Times New Roman" pitchFamily="18" charset="0"/>
              <a:cs typeface="Times New Roman" pitchFamily="18" charset="0"/>
            </a:endParaRPr>
          </a:p>
        </p:txBody>
      </p:sp>
      <p:sp>
        <p:nvSpPr>
          <p:cNvPr id="4" name="object 4"/>
          <p:cNvSpPr/>
          <p:nvPr/>
        </p:nvSpPr>
        <p:spPr>
          <a:xfrm>
            <a:off x="457200" y="5029200"/>
            <a:ext cx="2159000" cy="711200"/>
          </a:xfrm>
          <a:prstGeom prst="rect">
            <a:avLst/>
          </a:prstGeom>
          <a:blipFill>
            <a:blip r:embed="rId2" cstate="print"/>
            <a:stretch>
              <a:fillRect/>
            </a:stretch>
          </a:blipFill>
        </p:spPr>
        <p:txBody>
          <a:bodyPr wrap="square" lIns="0" tIns="0" rIns="0" bIns="0" rtlCol="0" anchor="ctr"/>
          <a:lstStyle/>
          <a:p>
            <a:pPr algn="ctr"/>
            <a:r>
              <a:rPr lang="tr-TR" sz="2000" b="1" dirty="0" smtClean="0">
                <a:solidFill>
                  <a:srgbClr val="FF0000"/>
                </a:solidFill>
                <a:latin typeface="Times New Roman" pitchFamily="18" charset="0"/>
                <a:cs typeface="Times New Roman" pitchFamily="18" charset="0"/>
              </a:rPr>
              <a:t>BES Kesintisi</a:t>
            </a:r>
            <a:endParaRPr sz="2000" b="1" dirty="0">
              <a:solidFill>
                <a:srgbClr val="FF0000"/>
              </a:solidFill>
              <a:latin typeface="Times New Roman" pitchFamily="18" charset="0"/>
              <a:cs typeface="Times New Roman" pitchFamily="18" charset="0"/>
            </a:endParaRPr>
          </a:p>
        </p:txBody>
      </p:sp>
      <p:sp>
        <p:nvSpPr>
          <p:cNvPr id="5" name="object 6"/>
          <p:cNvSpPr/>
          <p:nvPr/>
        </p:nvSpPr>
        <p:spPr>
          <a:xfrm>
            <a:off x="2743200" y="5105400"/>
            <a:ext cx="650875" cy="457200"/>
          </a:xfrm>
          <a:custGeom>
            <a:avLst/>
            <a:gdLst/>
            <a:ahLst/>
            <a:cxnLst/>
            <a:rect l="l" t="t" r="r" b="b"/>
            <a:pathLst>
              <a:path w="650875" h="457200">
                <a:moveTo>
                  <a:pt x="422275" y="0"/>
                </a:moveTo>
                <a:lnTo>
                  <a:pt x="422275" y="114300"/>
                </a:lnTo>
                <a:lnTo>
                  <a:pt x="0" y="114300"/>
                </a:lnTo>
                <a:lnTo>
                  <a:pt x="0" y="342900"/>
                </a:lnTo>
                <a:lnTo>
                  <a:pt x="422275" y="342900"/>
                </a:lnTo>
                <a:lnTo>
                  <a:pt x="422275" y="457200"/>
                </a:lnTo>
                <a:lnTo>
                  <a:pt x="650875" y="228600"/>
                </a:lnTo>
                <a:lnTo>
                  <a:pt x="422275"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6" name="object 7"/>
          <p:cNvSpPr/>
          <p:nvPr/>
        </p:nvSpPr>
        <p:spPr>
          <a:xfrm>
            <a:off x="2743200" y="5105400"/>
            <a:ext cx="650875" cy="457200"/>
          </a:xfrm>
          <a:custGeom>
            <a:avLst/>
            <a:gdLst/>
            <a:ahLst/>
            <a:cxnLst/>
            <a:rect l="l" t="t" r="r" b="b"/>
            <a:pathLst>
              <a:path w="650875" h="457200">
                <a:moveTo>
                  <a:pt x="0" y="114300"/>
                </a:moveTo>
                <a:lnTo>
                  <a:pt x="422275" y="114300"/>
                </a:lnTo>
                <a:lnTo>
                  <a:pt x="422275" y="0"/>
                </a:lnTo>
                <a:lnTo>
                  <a:pt x="650875" y="228600"/>
                </a:lnTo>
                <a:lnTo>
                  <a:pt x="422275" y="457200"/>
                </a:lnTo>
                <a:lnTo>
                  <a:pt x="422275" y="342900"/>
                </a:lnTo>
                <a:lnTo>
                  <a:pt x="0" y="342900"/>
                </a:lnTo>
                <a:lnTo>
                  <a:pt x="0" y="114300"/>
                </a:lnTo>
                <a:close/>
              </a:path>
            </a:pathLst>
          </a:custGeom>
          <a:ln w="25400">
            <a:solidFill>
              <a:srgbClr val="946E00"/>
            </a:solidFill>
          </a:ln>
        </p:spPr>
        <p:txBody>
          <a:bodyPr wrap="square" lIns="0" tIns="0" rIns="0" bIns="0" rtlCol="0"/>
          <a:lstStyle/>
          <a:p>
            <a:endParaRPr/>
          </a:p>
        </p:txBody>
      </p:sp>
      <p:sp>
        <p:nvSpPr>
          <p:cNvPr id="7" name="object 8"/>
          <p:cNvSpPr/>
          <p:nvPr/>
        </p:nvSpPr>
        <p:spPr>
          <a:xfrm>
            <a:off x="3505200" y="5029200"/>
            <a:ext cx="4826000" cy="772287"/>
          </a:xfrm>
          <a:prstGeom prst="rect">
            <a:avLst/>
          </a:prstGeom>
          <a:blipFill>
            <a:blip r:embed="rId3" cstate="print"/>
            <a:stretch>
              <a:fillRect/>
            </a:stretch>
          </a:blipFill>
        </p:spPr>
        <p:txBody>
          <a:bodyPr wrap="square" lIns="0" tIns="0" rIns="0" bIns="0" rtlCol="0" anchor="ctr"/>
          <a:lstStyle/>
          <a:p>
            <a:pPr algn="ctr"/>
            <a:r>
              <a:rPr lang="tr-TR" sz="2000" b="1" dirty="0" smtClean="0">
                <a:solidFill>
                  <a:schemeClr val="accent2">
                    <a:lumMod val="75000"/>
                  </a:schemeClr>
                </a:solidFill>
                <a:latin typeface="Times New Roman" pitchFamily="18" charset="0"/>
                <a:cs typeface="Times New Roman" pitchFamily="18" charset="0"/>
              </a:rPr>
              <a:t>Sosyal güvenlik kesintisi matrahı x %3</a:t>
            </a:r>
            <a:endParaRPr lang="tr-TR" sz="2000" b="1"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Vergi HaftasÄ±"/>
          <p:cNvPicPr>
            <a:picLocks noChangeAspect="1" noChangeArrowheads="1"/>
          </p:cNvPicPr>
          <p:nvPr/>
        </p:nvPicPr>
        <p:blipFill>
          <a:blip r:embed="rId2" cstate="print"/>
          <a:srcRect/>
          <a:stretch>
            <a:fillRect/>
          </a:stretch>
        </p:blipFill>
        <p:spPr bwMode="auto">
          <a:xfrm>
            <a:off x="388006" y="457200"/>
            <a:ext cx="8070193" cy="60198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161" y="297180"/>
            <a:ext cx="8265439" cy="443070"/>
          </a:xfrm>
          <a:prstGeom prst="rect">
            <a:avLst/>
          </a:prstGeom>
        </p:spPr>
        <p:txBody>
          <a:bodyPr vert="horz" wrap="square" lIns="0" tIns="12065" rIns="0" bIns="0" rtlCol="0">
            <a:spAutoFit/>
          </a:bodyPr>
          <a:lstStyle/>
          <a:p>
            <a:pPr marL="12700" algn="ctr">
              <a:lnSpc>
                <a:spcPct val="100000"/>
              </a:lnSpc>
              <a:spcBef>
                <a:spcPts val="95"/>
              </a:spcBef>
            </a:pPr>
            <a:r>
              <a:rPr spc="-5" dirty="0" smtClean="0"/>
              <a:t>K</a:t>
            </a:r>
            <a:r>
              <a:rPr lang="tr-TR" spc="-5" dirty="0" smtClean="0"/>
              <a:t>ESİNTİLER / GELİR VERGİSİ</a:t>
            </a:r>
            <a:endParaRPr spc="-5" dirty="0"/>
          </a:p>
        </p:txBody>
      </p:sp>
      <p:sp>
        <p:nvSpPr>
          <p:cNvPr id="3" name="object 3"/>
          <p:cNvSpPr/>
          <p:nvPr/>
        </p:nvSpPr>
        <p:spPr>
          <a:xfrm>
            <a:off x="374624" y="2197100"/>
            <a:ext cx="915568" cy="1854200"/>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p:nvPr/>
        </p:nvSpPr>
        <p:spPr>
          <a:xfrm>
            <a:off x="480161" y="2830195"/>
            <a:ext cx="702945" cy="574675"/>
          </a:xfrm>
          <a:prstGeom prst="rect">
            <a:avLst/>
          </a:prstGeom>
        </p:spPr>
        <p:txBody>
          <a:bodyPr vert="horz" wrap="square" lIns="0" tIns="12700" rIns="0" bIns="0" rtlCol="0">
            <a:spAutoFit/>
          </a:bodyPr>
          <a:lstStyle/>
          <a:p>
            <a:pPr marL="12700" marR="5080" indent="86360">
              <a:spcBef>
                <a:spcPts val="100"/>
              </a:spcBef>
            </a:pPr>
            <a:r>
              <a:rPr b="1" dirty="0">
                <a:solidFill>
                  <a:srgbClr val="FF0000"/>
                </a:solidFill>
                <a:latin typeface="Times New Roman"/>
                <a:cs typeface="Times New Roman"/>
              </a:rPr>
              <a:t>Gelir  </a:t>
            </a:r>
            <a:r>
              <a:rPr b="1" spc="-180" dirty="0">
                <a:solidFill>
                  <a:srgbClr val="FF0000"/>
                </a:solidFill>
                <a:latin typeface="Times New Roman"/>
                <a:cs typeface="Times New Roman"/>
              </a:rPr>
              <a:t>V</a:t>
            </a:r>
            <a:r>
              <a:rPr b="1" dirty="0">
                <a:solidFill>
                  <a:srgbClr val="FF0000"/>
                </a:solidFill>
                <a:latin typeface="Times New Roman"/>
                <a:cs typeface="Times New Roman"/>
              </a:rPr>
              <a:t>e</a:t>
            </a:r>
            <a:r>
              <a:rPr b="1" spc="5" dirty="0">
                <a:solidFill>
                  <a:srgbClr val="FF0000"/>
                </a:solidFill>
                <a:latin typeface="Times New Roman"/>
                <a:cs typeface="Times New Roman"/>
              </a:rPr>
              <a:t>r</a:t>
            </a:r>
            <a:r>
              <a:rPr b="1" spc="-5" dirty="0">
                <a:solidFill>
                  <a:srgbClr val="FF0000"/>
                </a:solidFill>
                <a:latin typeface="Times New Roman"/>
                <a:cs typeface="Times New Roman"/>
              </a:rPr>
              <a:t>gisi</a:t>
            </a:r>
            <a:endParaRPr>
              <a:solidFill>
                <a:prstClr val="black"/>
              </a:solidFill>
              <a:latin typeface="Times New Roman"/>
              <a:cs typeface="Times New Roman"/>
            </a:endParaRPr>
          </a:p>
        </p:txBody>
      </p:sp>
      <p:sp>
        <p:nvSpPr>
          <p:cNvPr id="5" name="object 5"/>
          <p:cNvSpPr/>
          <p:nvPr/>
        </p:nvSpPr>
        <p:spPr>
          <a:xfrm>
            <a:off x="1371600" y="2178050"/>
            <a:ext cx="838200" cy="1892300"/>
          </a:xfrm>
          <a:custGeom>
            <a:avLst/>
            <a:gdLst/>
            <a:ahLst/>
            <a:cxnLst/>
            <a:rect l="l" t="t" r="r" b="b"/>
            <a:pathLst>
              <a:path w="838200" h="1892300">
                <a:moveTo>
                  <a:pt x="419100" y="0"/>
                </a:moveTo>
                <a:lnTo>
                  <a:pt x="419100" y="473075"/>
                </a:lnTo>
                <a:lnTo>
                  <a:pt x="0" y="473075"/>
                </a:lnTo>
                <a:lnTo>
                  <a:pt x="0" y="1419225"/>
                </a:lnTo>
                <a:lnTo>
                  <a:pt x="419100" y="1419225"/>
                </a:lnTo>
                <a:lnTo>
                  <a:pt x="419100" y="1892300"/>
                </a:lnTo>
                <a:lnTo>
                  <a:pt x="838200" y="946150"/>
                </a:lnTo>
                <a:lnTo>
                  <a:pt x="4191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solidFill>
                <a:prstClr val="black"/>
              </a:solidFill>
            </a:endParaRPr>
          </a:p>
        </p:txBody>
      </p:sp>
      <p:sp>
        <p:nvSpPr>
          <p:cNvPr id="6" name="object 6"/>
          <p:cNvSpPr/>
          <p:nvPr/>
        </p:nvSpPr>
        <p:spPr>
          <a:xfrm>
            <a:off x="1371600" y="2178050"/>
            <a:ext cx="838200" cy="1892300"/>
          </a:xfrm>
          <a:custGeom>
            <a:avLst/>
            <a:gdLst/>
            <a:ahLst/>
            <a:cxnLst/>
            <a:rect l="l" t="t" r="r" b="b"/>
            <a:pathLst>
              <a:path w="838200" h="1892300">
                <a:moveTo>
                  <a:pt x="0" y="473075"/>
                </a:moveTo>
                <a:lnTo>
                  <a:pt x="419100" y="473075"/>
                </a:lnTo>
                <a:lnTo>
                  <a:pt x="419100" y="0"/>
                </a:lnTo>
                <a:lnTo>
                  <a:pt x="838200" y="946150"/>
                </a:lnTo>
                <a:lnTo>
                  <a:pt x="419100" y="1892300"/>
                </a:lnTo>
                <a:lnTo>
                  <a:pt x="419100" y="1419225"/>
                </a:lnTo>
                <a:lnTo>
                  <a:pt x="0" y="1419225"/>
                </a:lnTo>
                <a:lnTo>
                  <a:pt x="0" y="473075"/>
                </a:lnTo>
                <a:close/>
              </a:path>
            </a:pathLst>
          </a:custGeom>
          <a:ln w="25400">
            <a:solidFill>
              <a:srgbClr val="946E00"/>
            </a:solidFill>
          </a:ln>
        </p:spPr>
        <p:txBody>
          <a:bodyPr wrap="square" lIns="0" tIns="0" rIns="0" bIns="0" rtlCol="0"/>
          <a:lstStyle/>
          <a:p>
            <a:endParaRPr>
              <a:solidFill>
                <a:prstClr val="black"/>
              </a:solidFill>
            </a:endParaRPr>
          </a:p>
        </p:txBody>
      </p:sp>
      <p:sp>
        <p:nvSpPr>
          <p:cNvPr id="7" name="object 7"/>
          <p:cNvSpPr/>
          <p:nvPr/>
        </p:nvSpPr>
        <p:spPr>
          <a:xfrm>
            <a:off x="1905000" y="749300"/>
            <a:ext cx="7010400" cy="850912"/>
          </a:xfrm>
          <a:prstGeom prst="rect">
            <a:avLst/>
          </a:prstGeom>
          <a:blipFill>
            <a:blip r:embed="rId3" cstate="print"/>
            <a:stretch>
              <a:fillRect/>
            </a:stretch>
          </a:blipFill>
        </p:spPr>
        <p:txBody>
          <a:bodyPr wrap="square" lIns="0" tIns="0" rIns="0" bIns="0" rtlCol="0" anchor="ctr"/>
          <a:lstStyle/>
          <a:p>
            <a:pPr marL="12700" marR="5080" algn="just">
              <a:lnSpc>
                <a:spcPct val="100000"/>
              </a:lnSpc>
              <a:spcBef>
                <a:spcPts val="100"/>
              </a:spcBef>
            </a:pPr>
            <a:r>
              <a:rPr lang="tr-TR" sz="1400" dirty="0">
                <a:solidFill>
                  <a:schemeClr val="accent1">
                    <a:lumMod val="75000"/>
                  </a:schemeClr>
                </a:solidFill>
                <a:latin typeface="Times New Roman"/>
                <a:cs typeface="Times New Roman"/>
              </a:rPr>
              <a:t>193 </a:t>
            </a:r>
            <a:r>
              <a:rPr lang="tr-TR" sz="1400" spc="-5" dirty="0">
                <a:solidFill>
                  <a:schemeClr val="accent1">
                    <a:lumMod val="75000"/>
                  </a:schemeClr>
                </a:solidFill>
                <a:latin typeface="Times New Roman"/>
                <a:cs typeface="Times New Roman"/>
              </a:rPr>
              <a:t>sayılı Gelir </a:t>
            </a:r>
            <a:r>
              <a:rPr lang="tr-TR" sz="1400" spc="-40" dirty="0">
                <a:solidFill>
                  <a:schemeClr val="accent1">
                    <a:lumMod val="75000"/>
                  </a:schemeClr>
                </a:solidFill>
                <a:latin typeface="Times New Roman"/>
                <a:cs typeface="Times New Roman"/>
              </a:rPr>
              <a:t>Vergisi </a:t>
            </a:r>
            <a:r>
              <a:rPr lang="tr-TR" sz="1400" dirty="0">
                <a:solidFill>
                  <a:schemeClr val="accent1">
                    <a:lumMod val="75000"/>
                  </a:schemeClr>
                </a:solidFill>
                <a:latin typeface="Times New Roman"/>
                <a:cs typeface="Times New Roman"/>
              </a:rPr>
              <a:t>Kanununa göre </a:t>
            </a:r>
            <a:r>
              <a:rPr lang="tr-TR" sz="1400" spc="-5" dirty="0">
                <a:solidFill>
                  <a:schemeClr val="accent1">
                    <a:lumMod val="75000"/>
                  </a:schemeClr>
                </a:solidFill>
                <a:latin typeface="Times New Roman"/>
                <a:cs typeface="Times New Roman"/>
              </a:rPr>
              <a:t>memurlara </a:t>
            </a:r>
            <a:r>
              <a:rPr lang="tr-TR" sz="1400" dirty="0">
                <a:solidFill>
                  <a:schemeClr val="accent1">
                    <a:lumMod val="75000"/>
                  </a:schemeClr>
                </a:solidFill>
                <a:latin typeface="Times New Roman"/>
                <a:cs typeface="Times New Roman"/>
              </a:rPr>
              <a:t>yapılan </a:t>
            </a:r>
            <a:r>
              <a:rPr lang="tr-TR" sz="1400" spc="-5" dirty="0">
                <a:solidFill>
                  <a:schemeClr val="accent1">
                    <a:lumMod val="75000"/>
                  </a:schemeClr>
                </a:solidFill>
                <a:latin typeface="Times New Roman"/>
                <a:cs typeface="Times New Roman"/>
              </a:rPr>
              <a:t>ödemeler </a:t>
            </a:r>
            <a:r>
              <a:rPr lang="tr-TR" sz="1400" spc="-10" dirty="0">
                <a:solidFill>
                  <a:schemeClr val="accent1">
                    <a:lumMod val="75000"/>
                  </a:schemeClr>
                </a:solidFill>
                <a:latin typeface="Times New Roman"/>
                <a:cs typeface="Times New Roman"/>
              </a:rPr>
              <a:t>de </a:t>
            </a:r>
            <a:r>
              <a:rPr lang="tr-TR" sz="1400" spc="-5" dirty="0">
                <a:solidFill>
                  <a:schemeClr val="accent1">
                    <a:lumMod val="75000"/>
                  </a:schemeClr>
                </a:solidFill>
                <a:latin typeface="Times New Roman"/>
                <a:cs typeface="Times New Roman"/>
              </a:rPr>
              <a:t>gelir  vergisine </a:t>
            </a:r>
            <a:r>
              <a:rPr lang="tr-TR" sz="1400" spc="-10" dirty="0">
                <a:solidFill>
                  <a:schemeClr val="accent1">
                    <a:lumMod val="75000"/>
                  </a:schemeClr>
                </a:solidFill>
                <a:latin typeface="Times New Roman"/>
                <a:cs typeface="Times New Roman"/>
              </a:rPr>
              <a:t>tabidir</a:t>
            </a:r>
            <a:r>
              <a:rPr lang="tr-TR" sz="1400" spc="-10" dirty="0" smtClean="0">
                <a:solidFill>
                  <a:schemeClr val="accent1">
                    <a:lumMod val="75000"/>
                  </a:schemeClr>
                </a:solidFill>
                <a:latin typeface="Times New Roman"/>
                <a:cs typeface="Times New Roman"/>
              </a:rPr>
              <a:t>. (Maaş, ek ders ücreti, döner sermaye </a:t>
            </a:r>
            <a:r>
              <a:rPr lang="tr-TR" sz="1400" spc="-10" dirty="0" err="1" smtClean="0">
                <a:solidFill>
                  <a:schemeClr val="accent1">
                    <a:lumMod val="75000"/>
                  </a:schemeClr>
                </a:solidFill>
                <a:latin typeface="Times New Roman"/>
                <a:cs typeface="Times New Roman"/>
              </a:rPr>
              <a:t>Ücr</a:t>
            </a:r>
            <a:r>
              <a:rPr lang="tr-TR" sz="1400" spc="-10" dirty="0" smtClean="0">
                <a:solidFill>
                  <a:schemeClr val="accent1">
                    <a:lumMod val="75000"/>
                  </a:schemeClr>
                </a:solidFill>
                <a:latin typeface="Times New Roman"/>
                <a:cs typeface="Times New Roman"/>
              </a:rPr>
              <a:t>., jüri üyeliği </a:t>
            </a:r>
            <a:r>
              <a:rPr lang="tr-TR" sz="1400" spc="-10" dirty="0" err="1" smtClean="0">
                <a:solidFill>
                  <a:schemeClr val="accent1">
                    <a:lumMod val="75000"/>
                  </a:schemeClr>
                </a:solidFill>
                <a:latin typeface="Times New Roman"/>
                <a:cs typeface="Times New Roman"/>
              </a:rPr>
              <a:t>ücr</a:t>
            </a:r>
            <a:r>
              <a:rPr lang="tr-TR" sz="1400" spc="-10" dirty="0" smtClean="0">
                <a:solidFill>
                  <a:schemeClr val="accent1">
                    <a:lumMod val="75000"/>
                  </a:schemeClr>
                </a:solidFill>
                <a:latin typeface="Times New Roman"/>
                <a:cs typeface="Times New Roman"/>
              </a:rPr>
              <a:t>., proje teşvik </a:t>
            </a:r>
            <a:r>
              <a:rPr lang="tr-TR" sz="1400" spc="-10" dirty="0" err="1" smtClean="0">
                <a:solidFill>
                  <a:schemeClr val="accent1">
                    <a:lumMod val="75000"/>
                  </a:schemeClr>
                </a:solidFill>
                <a:latin typeface="Times New Roman"/>
                <a:cs typeface="Times New Roman"/>
              </a:rPr>
              <a:t>ikr</a:t>
            </a:r>
            <a:r>
              <a:rPr lang="tr-TR" sz="1400" spc="-10" dirty="0" smtClean="0">
                <a:solidFill>
                  <a:schemeClr val="accent1">
                    <a:lumMod val="75000"/>
                  </a:schemeClr>
                </a:solidFill>
                <a:latin typeface="Times New Roman"/>
                <a:cs typeface="Times New Roman"/>
              </a:rPr>
              <a:t>...) Bir işveren tarafından  yapılan ödemelerin matrahları birleştirilerek vergi oranı belirlenir.</a:t>
            </a:r>
            <a:endParaRPr lang="tr-TR" sz="1400" dirty="0">
              <a:solidFill>
                <a:schemeClr val="accent1">
                  <a:lumMod val="75000"/>
                </a:schemeClr>
              </a:solidFill>
              <a:latin typeface="Times New Roman"/>
              <a:cs typeface="Times New Roman"/>
            </a:endParaRPr>
          </a:p>
        </p:txBody>
      </p:sp>
      <p:sp>
        <p:nvSpPr>
          <p:cNvPr id="8" name="object 8"/>
          <p:cNvSpPr/>
          <p:nvPr/>
        </p:nvSpPr>
        <p:spPr>
          <a:xfrm>
            <a:off x="1998217" y="1600212"/>
            <a:ext cx="6669405" cy="643255"/>
          </a:xfrm>
          <a:custGeom>
            <a:avLst/>
            <a:gdLst/>
            <a:ahLst/>
            <a:cxnLst/>
            <a:rect l="l" t="t" r="r" b="b"/>
            <a:pathLst>
              <a:path w="6669405" h="643255">
                <a:moveTo>
                  <a:pt x="0" y="642861"/>
                </a:moveTo>
                <a:lnTo>
                  <a:pt x="6669151" y="642861"/>
                </a:lnTo>
                <a:lnTo>
                  <a:pt x="6669151" y="0"/>
                </a:lnTo>
                <a:lnTo>
                  <a:pt x="0" y="0"/>
                </a:lnTo>
                <a:lnTo>
                  <a:pt x="0" y="642861"/>
                </a:lnTo>
                <a:close/>
              </a:path>
            </a:pathLst>
          </a:custGeom>
          <a:solidFill>
            <a:srgbClr val="FFFFFF"/>
          </a:solidFill>
        </p:spPr>
        <p:txBody>
          <a:bodyPr wrap="square" lIns="0" tIns="0" rIns="0" bIns="0" rtlCol="0"/>
          <a:lstStyle/>
          <a:p>
            <a:endParaRPr>
              <a:solidFill>
                <a:prstClr val="black"/>
              </a:solidFill>
            </a:endParaRPr>
          </a:p>
        </p:txBody>
      </p:sp>
      <p:sp>
        <p:nvSpPr>
          <p:cNvPr id="11" name="object 11"/>
          <p:cNvSpPr/>
          <p:nvPr/>
        </p:nvSpPr>
        <p:spPr>
          <a:xfrm>
            <a:off x="2209800" y="2375916"/>
            <a:ext cx="6705599" cy="653161"/>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2" name="object 12"/>
          <p:cNvSpPr txBox="1"/>
          <p:nvPr/>
        </p:nvSpPr>
        <p:spPr>
          <a:xfrm>
            <a:off x="2209800" y="2408377"/>
            <a:ext cx="6705600" cy="843821"/>
          </a:xfrm>
          <a:prstGeom prst="rect">
            <a:avLst/>
          </a:prstGeom>
        </p:spPr>
        <p:txBody>
          <a:bodyPr vert="horz" wrap="square" lIns="0" tIns="12700" rIns="0" bIns="0" rtlCol="0">
            <a:noAutofit/>
          </a:bodyPr>
          <a:lstStyle/>
          <a:p>
            <a:pPr marL="12700" algn="just">
              <a:spcBef>
                <a:spcPts val="100"/>
              </a:spcBef>
            </a:pPr>
            <a:r>
              <a:rPr sz="1400" b="1" dirty="0">
                <a:solidFill>
                  <a:srgbClr val="FF0000"/>
                </a:solidFill>
                <a:latin typeface="Times New Roman"/>
                <a:cs typeface="Times New Roman"/>
              </a:rPr>
              <a:t>GV matrahı: </a:t>
            </a:r>
            <a:r>
              <a:rPr sz="1400" spc="-40" dirty="0">
                <a:solidFill>
                  <a:schemeClr val="accent1">
                    <a:lumMod val="75000"/>
                  </a:schemeClr>
                </a:solidFill>
                <a:latin typeface="Times New Roman"/>
                <a:cs typeface="Times New Roman"/>
              </a:rPr>
              <a:t>Vergiye </a:t>
            </a:r>
            <a:r>
              <a:rPr sz="1400" spc="-5" dirty="0">
                <a:solidFill>
                  <a:schemeClr val="accent1">
                    <a:lumMod val="75000"/>
                  </a:schemeClr>
                </a:solidFill>
                <a:latin typeface="Times New Roman"/>
                <a:cs typeface="Times New Roman"/>
              </a:rPr>
              <a:t>tabi ödemeler </a:t>
            </a:r>
            <a:r>
              <a:rPr sz="1400" spc="-5" dirty="0" err="1">
                <a:solidFill>
                  <a:schemeClr val="accent1">
                    <a:lumMod val="75000"/>
                  </a:schemeClr>
                </a:solidFill>
                <a:latin typeface="Times New Roman"/>
                <a:cs typeface="Times New Roman"/>
              </a:rPr>
              <a:t>toplamından</a:t>
            </a:r>
            <a:r>
              <a:rPr sz="1400" spc="300" dirty="0">
                <a:solidFill>
                  <a:schemeClr val="accent1">
                    <a:lumMod val="75000"/>
                  </a:schemeClr>
                </a:solidFill>
                <a:latin typeface="Times New Roman"/>
                <a:cs typeface="Times New Roman"/>
              </a:rPr>
              <a:t> </a:t>
            </a:r>
            <a:r>
              <a:rPr sz="1400" spc="-85" dirty="0" err="1" smtClean="0">
                <a:solidFill>
                  <a:schemeClr val="accent1">
                    <a:lumMod val="75000"/>
                  </a:schemeClr>
                </a:solidFill>
                <a:latin typeface="Times New Roman"/>
                <a:cs typeface="Times New Roman"/>
              </a:rPr>
              <a:t>ki</a:t>
            </a:r>
            <a:r>
              <a:rPr lang="tr-TR" sz="1400" spc="-85" dirty="0" smtClean="0">
                <a:solidFill>
                  <a:schemeClr val="accent1">
                    <a:lumMod val="75000"/>
                  </a:schemeClr>
                </a:solidFill>
                <a:latin typeface="Times New Roman"/>
                <a:cs typeface="Times New Roman"/>
              </a:rPr>
              <a:t>ş</a:t>
            </a:r>
            <a:r>
              <a:rPr sz="1400" spc="-85" dirty="0" err="1" smtClean="0">
                <a:solidFill>
                  <a:schemeClr val="accent1">
                    <a:lumMod val="75000"/>
                  </a:schemeClr>
                </a:solidFill>
                <a:latin typeface="Times New Roman"/>
                <a:cs typeface="Times New Roman"/>
              </a:rPr>
              <a:t>iden</a:t>
            </a:r>
            <a:r>
              <a:rPr sz="1400" spc="-85" dirty="0" smtClean="0">
                <a:solidFill>
                  <a:schemeClr val="accent1">
                    <a:lumMod val="75000"/>
                  </a:schemeClr>
                </a:solidFill>
                <a:latin typeface="Times New Roman"/>
                <a:cs typeface="Times New Roman"/>
              </a:rPr>
              <a:t> </a:t>
            </a:r>
            <a:r>
              <a:rPr sz="1400" spc="-5" dirty="0" err="1" smtClean="0">
                <a:solidFill>
                  <a:schemeClr val="accent1">
                    <a:lumMod val="75000"/>
                  </a:schemeClr>
                </a:solidFill>
                <a:latin typeface="Times New Roman"/>
                <a:cs typeface="Times New Roman"/>
              </a:rPr>
              <a:t>kesilen</a:t>
            </a:r>
            <a:r>
              <a:rPr lang="tr-TR" sz="1400" spc="-5" dirty="0" smtClean="0">
                <a:solidFill>
                  <a:schemeClr val="accent1">
                    <a:lumMod val="75000"/>
                  </a:schemeClr>
                </a:solidFill>
                <a:latin typeface="Times New Roman"/>
                <a:cs typeface="Times New Roman"/>
              </a:rPr>
              <a:t> </a:t>
            </a:r>
            <a:r>
              <a:rPr lang="tr-TR" sz="1400" dirty="0">
                <a:solidFill>
                  <a:schemeClr val="accent1">
                    <a:lumMod val="75000"/>
                  </a:schemeClr>
                </a:solidFill>
                <a:latin typeface="Times New Roman"/>
                <a:cs typeface="Times New Roman"/>
              </a:rPr>
              <a:t>s</a:t>
            </a:r>
            <a:r>
              <a:rPr sz="1400" dirty="0" err="1" smtClean="0">
                <a:solidFill>
                  <a:schemeClr val="accent1">
                    <a:lumMod val="75000"/>
                  </a:schemeClr>
                </a:solidFill>
                <a:latin typeface="Times New Roman"/>
                <a:cs typeface="Times New Roman"/>
              </a:rPr>
              <a:t>igorta</a:t>
            </a:r>
            <a:r>
              <a:rPr sz="1400" dirty="0" smtClean="0">
                <a:solidFill>
                  <a:schemeClr val="accent1">
                    <a:lumMod val="75000"/>
                  </a:schemeClr>
                </a:solidFill>
                <a:latin typeface="Times New Roman"/>
                <a:cs typeface="Times New Roman"/>
              </a:rPr>
              <a:t> </a:t>
            </a:r>
            <a:r>
              <a:rPr lang="tr-TR" sz="1400" spc="-5" dirty="0" err="1">
                <a:solidFill>
                  <a:schemeClr val="accent1">
                    <a:lumMod val="75000"/>
                  </a:schemeClr>
                </a:solidFill>
                <a:latin typeface="Times New Roman"/>
                <a:cs typeface="Times New Roman"/>
              </a:rPr>
              <a:t>p</a:t>
            </a:r>
            <a:r>
              <a:rPr sz="1400" spc="-5" dirty="0" err="1" smtClean="0">
                <a:solidFill>
                  <a:schemeClr val="accent1">
                    <a:lumMod val="75000"/>
                  </a:schemeClr>
                </a:solidFill>
                <a:latin typeface="Times New Roman"/>
                <a:cs typeface="Times New Roman"/>
              </a:rPr>
              <a:t>rimi</a:t>
            </a:r>
            <a:r>
              <a:rPr sz="1400" spc="-5" dirty="0" smtClean="0">
                <a:solidFill>
                  <a:schemeClr val="accent1">
                    <a:lumMod val="75000"/>
                  </a:schemeClr>
                </a:solidFill>
                <a:latin typeface="Times New Roman"/>
                <a:cs typeface="Times New Roman"/>
              </a:rPr>
              <a:t> </a:t>
            </a:r>
            <a:r>
              <a:rPr sz="1400" dirty="0" err="1" smtClean="0">
                <a:solidFill>
                  <a:schemeClr val="accent1">
                    <a:lumMod val="75000"/>
                  </a:schemeClr>
                </a:solidFill>
                <a:latin typeface="Times New Roman"/>
                <a:cs typeface="Times New Roman"/>
              </a:rPr>
              <a:t>tutarı</a:t>
            </a:r>
            <a:r>
              <a:rPr lang="tr-TR" sz="1400" dirty="0" smtClean="0">
                <a:solidFill>
                  <a:schemeClr val="accent1">
                    <a:lumMod val="75000"/>
                  </a:schemeClr>
                </a:solidFill>
                <a:latin typeface="Times New Roman"/>
                <a:cs typeface="Times New Roman"/>
              </a:rPr>
              <a:t>, varsa engellilik </a:t>
            </a:r>
            <a:r>
              <a:rPr lang="tr-TR" sz="1400" dirty="0" smtClean="0">
                <a:solidFill>
                  <a:schemeClr val="accent1">
                    <a:lumMod val="75000"/>
                  </a:schemeClr>
                </a:solidFill>
                <a:latin typeface="Times New Roman"/>
                <a:cs typeface="Times New Roman"/>
              </a:rPr>
              <a:t>indirimi(Bakmakla yükümlü olunan anne, baba, eş ve çocuklar dahil) </a:t>
            </a:r>
            <a:r>
              <a:rPr lang="tr-TR" sz="1400" dirty="0" smtClean="0">
                <a:solidFill>
                  <a:schemeClr val="accent1">
                    <a:lumMod val="75000"/>
                  </a:schemeClr>
                </a:solidFill>
                <a:latin typeface="Times New Roman"/>
                <a:cs typeface="Times New Roman"/>
              </a:rPr>
              <a:t>ve varsa özel sigortası primleri </a:t>
            </a:r>
            <a:r>
              <a:rPr sz="1400" dirty="0" err="1" smtClean="0">
                <a:solidFill>
                  <a:schemeClr val="accent1">
                    <a:lumMod val="75000"/>
                  </a:schemeClr>
                </a:solidFill>
                <a:latin typeface="Times New Roman"/>
                <a:cs typeface="Times New Roman"/>
              </a:rPr>
              <a:t>çıkarılarak</a:t>
            </a:r>
            <a:r>
              <a:rPr sz="1400" spc="-25" dirty="0" smtClean="0">
                <a:solidFill>
                  <a:schemeClr val="accent1">
                    <a:lumMod val="75000"/>
                  </a:schemeClr>
                </a:solidFill>
                <a:latin typeface="Times New Roman"/>
                <a:cs typeface="Times New Roman"/>
              </a:rPr>
              <a:t> </a:t>
            </a:r>
            <a:r>
              <a:rPr sz="1400" spc="-10" dirty="0">
                <a:solidFill>
                  <a:schemeClr val="accent1">
                    <a:lumMod val="75000"/>
                  </a:schemeClr>
                </a:solidFill>
                <a:latin typeface="Times New Roman"/>
                <a:cs typeface="Times New Roman"/>
              </a:rPr>
              <a:t>bulunmaktadır</a:t>
            </a:r>
            <a:r>
              <a:rPr sz="1400" spc="-10" dirty="0">
                <a:solidFill>
                  <a:srgbClr val="006FC0"/>
                </a:solidFill>
                <a:latin typeface="Times New Roman"/>
                <a:cs typeface="Times New Roman"/>
              </a:rPr>
              <a:t>.</a:t>
            </a:r>
            <a:endParaRPr sz="1400" dirty="0">
              <a:solidFill>
                <a:prstClr val="black"/>
              </a:solidFill>
              <a:latin typeface="Times New Roman"/>
              <a:cs typeface="Times New Roman"/>
            </a:endParaRPr>
          </a:p>
        </p:txBody>
      </p:sp>
      <p:sp>
        <p:nvSpPr>
          <p:cNvPr id="13" name="object 13"/>
          <p:cNvSpPr/>
          <p:nvPr/>
        </p:nvSpPr>
        <p:spPr>
          <a:xfrm>
            <a:off x="2336418" y="3111500"/>
            <a:ext cx="6578981" cy="711200"/>
          </a:xfrm>
          <a:prstGeom prst="rect">
            <a:avLst/>
          </a:prstGeom>
          <a:blipFill>
            <a:blip r:embed="rId5" cstate="print"/>
            <a:stretch>
              <a:fillRect/>
            </a:stretch>
          </a:blipFill>
        </p:spPr>
        <p:txBody>
          <a:bodyPr wrap="square" lIns="0" tIns="0" rIns="0" bIns="0" rtlCol="0"/>
          <a:lstStyle/>
          <a:p>
            <a:endParaRPr dirty="0">
              <a:solidFill>
                <a:prstClr val="black"/>
              </a:solidFill>
            </a:endParaRPr>
          </a:p>
        </p:txBody>
      </p:sp>
      <p:sp>
        <p:nvSpPr>
          <p:cNvPr id="14" name="object 14"/>
          <p:cNvSpPr/>
          <p:nvPr/>
        </p:nvSpPr>
        <p:spPr>
          <a:xfrm>
            <a:off x="2036317" y="3953357"/>
            <a:ext cx="6696709" cy="655320"/>
          </a:xfrm>
          <a:custGeom>
            <a:avLst/>
            <a:gdLst/>
            <a:ahLst/>
            <a:cxnLst/>
            <a:rect l="l" t="t" r="r" b="b"/>
            <a:pathLst>
              <a:path w="6696709" h="655320">
                <a:moveTo>
                  <a:pt x="0" y="655091"/>
                </a:moveTo>
                <a:lnTo>
                  <a:pt x="6696456" y="655091"/>
                </a:lnTo>
                <a:lnTo>
                  <a:pt x="6696456" y="0"/>
                </a:lnTo>
                <a:lnTo>
                  <a:pt x="0" y="0"/>
                </a:lnTo>
                <a:lnTo>
                  <a:pt x="0" y="655091"/>
                </a:lnTo>
                <a:close/>
              </a:path>
            </a:pathLst>
          </a:custGeom>
          <a:solidFill>
            <a:srgbClr val="FFFFFF"/>
          </a:solidFill>
        </p:spPr>
        <p:txBody>
          <a:bodyPr wrap="square" lIns="0" tIns="0" rIns="0" bIns="0" rtlCol="0"/>
          <a:lstStyle/>
          <a:p>
            <a:endParaRPr>
              <a:solidFill>
                <a:prstClr val="black"/>
              </a:solidFill>
            </a:endParaRPr>
          </a:p>
        </p:txBody>
      </p:sp>
      <p:sp>
        <p:nvSpPr>
          <p:cNvPr id="15" name="object 15"/>
          <p:cNvSpPr/>
          <p:nvPr/>
        </p:nvSpPr>
        <p:spPr>
          <a:xfrm>
            <a:off x="2036317" y="4005325"/>
            <a:ext cx="6891783" cy="573823"/>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
        <p:nvSpPr>
          <p:cNvPr id="16" name="object 16"/>
          <p:cNvSpPr txBox="1">
            <a:spLocks noGrp="1"/>
          </p:cNvSpPr>
          <p:nvPr>
            <p:ph type="body" idx="1"/>
          </p:nvPr>
        </p:nvSpPr>
        <p:spPr>
          <a:xfrm>
            <a:off x="486789" y="3289147"/>
            <a:ext cx="8428610" cy="1197764"/>
          </a:xfrm>
          <a:prstGeom prst="rect">
            <a:avLst/>
          </a:prstGeom>
        </p:spPr>
        <p:txBody>
          <a:bodyPr vert="horz" wrap="square" lIns="0" tIns="12700" rIns="0" bIns="0" rtlCol="0">
            <a:spAutoFit/>
          </a:bodyPr>
          <a:lstStyle/>
          <a:p>
            <a:pPr marL="1953260">
              <a:lnSpc>
                <a:spcPct val="100000"/>
              </a:lnSpc>
              <a:spcBef>
                <a:spcPts val="100"/>
              </a:spcBef>
            </a:pPr>
            <a:r>
              <a:rPr sz="1500" b="1" spc="-35" dirty="0" err="1" smtClean="0">
                <a:solidFill>
                  <a:schemeClr val="accent1">
                    <a:lumMod val="75000"/>
                  </a:schemeClr>
                </a:solidFill>
              </a:rPr>
              <a:t>Vergi</a:t>
            </a:r>
            <a:r>
              <a:rPr sz="1500" b="1" spc="-35" dirty="0" smtClean="0">
                <a:solidFill>
                  <a:schemeClr val="accent1">
                    <a:lumMod val="75000"/>
                  </a:schemeClr>
                </a:solidFill>
              </a:rPr>
              <a:t> </a:t>
            </a:r>
            <a:r>
              <a:rPr sz="1500" b="1" spc="-5" dirty="0" err="1" smtClean="0">
                <a:solidFill>
                  <a:schemeClr val="accent1">
                    <a:lumMod val="75000"/>
                  </a:schemeClr>
                </a:solidFill>
              </a:rPr>
              <a:t>oranı</a:t>
            </a:r>
            <a:r>
              <a:rPr sz="1500" b="1" spc="-5" dirty="0" smtClean="0">
                <a:solidFill>
                  <a:schemeClr val="accent1">
                    <a:lumMod val="75000"/>
                  </a:schemeClr>
                </a:solidFill>
              </a:rPr>
              <a:t>, </a:t>
            </a:r>
            <a:r>
              <a:rPr sz="1500" spc="-5" dirty="0" err="1" smtClean="0">
                <a:solidFill>
                  <a:schemeClr val="accent1">
                    <a:lumMod val="75000"/>
                  </a:schemeClr>
                </a:solidFill>
              </a:rPr>
              <a:t>gelir</a:t>
            </a:r>
            <a:r>
              <a:rPr sz="1500" spc="-5" dirty="0" smtClean="0">
                <a:solidFill>
                  <a:schemeClr val="accent1">
                    <a:lumMod val="75000"/>
                  </a:schemeClr>
                </a:solidFill>
              </a:rPr>
              <a:t> </a:t>
            </a:r>
            <a:r>
              <a:rPr sz="1500" spc="-5" dirty="0" err="1" smtClean="0">
                <a:solidFill>
                  <a:schemeClr val="accent1">
                    <a:lumMod val="75000"/>
                  </a:schemeClr>
                </a:solidFill>
              </a:rPr>
              <a:t>dilimlerine</a:t>
            </a:r>
            <a:r>
              <a:rPr sz="1500" spc="-5" dirty="0" smtClean="0">
                <a:solidFill>
                  <a:schemeClr val="accent1">
                    <a:lumMod val="75000"/>
                  </a:schemeClr>
                </a:solidFill>
              </a:rPr>
              <a:t> </a:t>
            </a:r>
            <a:r>
              <a:rPr sz="1500" spc="-5" dirty="0" err="1" smtClean="0">
                <a:solidFill>
                  <a:schemeClr val="accent1">
                    <a:lumMod val="75000"/>
                  </a:schemeClr>
                </a:solidFill>
              </a:rPr>
              <a:t>göre</a:t>
            </a:r>
            <a:r>
              <a:rPr sz="1500" spc="-5" dirty="0" smtClean="0">
                <a:solidFill>
                  <a:schemeClr val="accent1">
                    <a:lumMod val="75000"/>
                  </a:schemeClr>
                </a:solidFill>
              </a:rPr>
              <a:t> </a:t>
            </a:r>
            <a:r>
              <a:rPr sz="1500" spc="-5" dirty="0" err="1" smtClean="0">
                <a:solidFill>
                  <a:schemeClr val="accent1">
                    <a:lumMod val="75000"/>
                  </a:schemeClr>
                </a:solidFill>
              </a:rPr>
              <a:t>farklılık</a:t>
            </a:r>
            <a:r>
              <a:rPr sz="1500" spc="-5" dirty="0" smtClean="0">
                <a:solidFill>
                  <a:schemeClr val="accent1">
                    <a:lumMod val="75000"/>
                  </a:schemeClr>
                </a:solidFill>
              </a:rPr>
              <a:t> </a:t>
            </a:r>
            <a:r>
              <a:rPr sz="1500" spc="-5" dirty="0" err="1" smtClean="0">
                <a:solidFill>
                  <a:schemeClr val="accent1">
                    <a:lumMod val="75000"/>
                  </a:schemeClr>
                </a:solidFill>
              </a:rPr>
              <a:t>göstermekte</a:t>
            </a:r>
            <a:r>
              <a:rPr sz="1500" spc="-5" dirty="0" smtClean="0">
                <a:solidFill>
                  <a:schemeClr val="accent1">
                    <a:lumMod val="75000"/>
                  </a:schemeClr>
                </a:solidFill>
              </a:rPr>
              <a:t> </a:t>
            </a:r>
            <a:r>
              <a:rPr sz="1500" dirty="0" err="1" smtClean="0">
                <a:solidFill>
                  <a:schemeClr val="accent1">
                    <a:lumMod val="75000"/>
                  </a:schemeClr>
                </a:solidFill>
              </a:rPr>
              <a:t>ve</a:t>
            </a:r>
            <a:r>
              <a:rPr sz="1500" spc="180" dirty="0" smtClean="0">
                <a:solidFill>
                  <a:schemeClr val="accent1">
                    <a:lumMod val="75000"/>
                  </a:schemeClr>
                </a:solidFill>
              </a:rPr>
              <a:t> </a:t>
            </a:r>
            <a:r>
              <a:rPr sz="1500" spc="-5" dirty="0" err="1" smtClean="0">
                <a:solidFill>
                  <a:schemeClr val="accent1">
                    <a:lumMod val="75000"/>
                  </a:schemeClr>
                </a:solidFill>
              </a:rPr>
              <a:t>oranlar</a:t>
            </a:r>
            <a:endParaRPr sz="1500" spc="-5" dirty="0" smtClean="0">
              <a:solidFill>
                <a:schemeClr val="accent1">
                  <a:lumMod val="75000"/>
                </a:schemeClr>
              </a:solidFill>
            </a:endParaRPr>
          </a:p>
          <a:p>
            <a:pPr marL="1953260">
              <a:lnSpc>
                <a:spcPct val="100000"/>
              </a:lnSpc>
            </a:pPr>
            <a:r>
              <a:rPr sz="1500" dirty="0" smtClean="0">
                <a:solidFill>
                  <a:schemeClr val="accent1">
                    <a:lumMod val="75000"/>
                  </a:schemeClr>
                </a:solidFill>
              </a:rPr>
              <a:t>%15 </a:t>
            </a:r>
            <a:r>
              <a:rPr sz="1500" dirty="0" err="1" smtClean="0">
                <a:solidFill>
                  <a:schemeClr val="accent1">
                    <a:lumMod val="75000"/>
                  </a:schemeClr>
                </a:solidFill>
              </a:rPr>
              <a:t>ila</a:t>
            </a:r>
            <a:r>
              <a:rPr sz="1500" dirty="0" smtClean="0">
                <a:solidFill>
                  <a:schemeClr val="accent1">
                    <a:lumMod val="75000"/>
                  </a:schemeClr>
                </a:solidFill>
              </a:rPr>
              <a:t> %</a:t>
            </a:r>
            <a:r>
              <a:rPr lang="tr-TR" sz="1500" dirty="0" smtClean="0">
                <a:solidFill>
                  <a:schemeClr val="accent1">
                    <a:lumMod val="75000"/>
                  </a:schemeClr>
                </a:solidFill>
              </a:rPr>
              <a:t>40</a:t>
            </a:r>
            <a:r>
              <a:rPr sz="1500" dirty="0" smtClean="0">
                <a:solidFill>
                  <a:schemeClr val="accent1">
                    <a:lumMod val="75000"/>
                  </a:schemeClr>
                </a:solidFill>
              </a:rPr>
              <a:t> </a:t>
            </a:r>
            <a:r>
              <a:rPr sz="1500" spc="-5" dirty="0" err="1" smtClean="0">
                <a:solidFill>
                  <a:schemeClr val="accent1">
                    <a:lumMod val="75000"/>
                  </a:schemeClr>
                </a:solidFill>
              </a:rPr>
              <a:t>arasında</a:t>
            </a:r>
            <a:r>
              <a:rPr sz="1500" spc="-30" dirty="0" smtClean="0">
                <a:solidFill>
                  <a:schemeClr val="accent1">
                    <a:lumMod val="75000"/>
                  </a:schemeClr>
                </a:solidFill>
              </a:rPr>
              <a:t> </a:t>
            </a:r>
            <a:r>
              <a:rPr sz="1500" spc="-55" dirty="0" err="1" smtClean="0">
                <a:solidFill>
                  <a:schemeClr val="accent1">
                    <a:lumMod val="75000"/>
                  </a:schemeClr>
                </a:solidFill>
              </a:rPr>
              <a:t>deği</a:t>
            </a:r>
            <a:r>
              <a:rPr lang="tr-TR" sz="1500" spc="-55" dirty="0" smtClean="0">
                <a:solidFill>
                  <a:schemeClr val="accent1">
                    <a:lumMod val="75000"/>
                  </a:schemeClr>
                </a:solidFill>
              </a:rPr>
              <a:t>ş</a:t>
            </a:r>
            <a:r>
              <a:rPr sz="1500" spc="-55" dirty="0" err="1" smtClean="0">
                <a:solidFill>
                  <a:schemeClr val="accent1">
                    <a:lumMod val="75000"/>
                  </a:schemeClr>
                </a:solidFill>
              </a:rPr>
              <a:t>mektedir</a:t>
            </a:r>
            <a:r>
              <a:rPr sz="1500" spc="-55" dirty="0" smtClean="0">
                <a:solidFill>
                  <a:schemeClr val="accent1">
                    <a:lumMod val="75000"/>
                  </a:schemeClr>
                </a:solidFill>
              </a:rPr>
              <a:t>.</a:t>
            </a:r>
          </a:p>
          <a:p>
            <a:pPr marL="1628139">
              <a:lnSpc>
                <a:spcPct val="100000"/>
              </a:lnSpc>
              <a:spcBef>
                <a:spcPts val="15"/>
              </a:spcBef>
            </a:pPr>
            <a:endParaRPr sz="1700" spc="-55" dirty="0"/>
          </a:p>
          <a:p>
            <a:pPr marL="1640839" marR="5080">
              <a:lnSpc>
                <a:spcPct val="100000"/>
              </a:lnSpc>
              <a:tabLst>
                <a:tab pos="2970530" algn="l"/>
                <a:tab pos="3482340" algn="l"/>
                <a:tab pos="4273550" algn="l"/>
                <a:tab pos="5184775" algn="l"/>
                <a:tab pos="5777865" algn="l"/>
                <a:tab pos="6954520" algn="l"/>
                <a:tab pos="7584440" algn="l"/>
              </a:tabLst>
            </a:pPr>
            <a:r>
              <a:rPr sz="1500" b="1" dirty="0" err="1" smtClean="0"/>
              <a:t>H</a:t>
            </a:r>
            <a:r>
              <a:rPr sz="1500" b="1" spc="5" dirty="0" err="1" smtClean="0"/>
              <a:t>e</a:t>
            </a:r>
            <a:r>
              <a:rPr sz="1500" b="1" spc="-5" dirty="0" err="1" smtClean="0"/>
              <a:t>sa</a:t>
            </a:r>
            <a:r>
              <a:rPr sz="1500" b="1" spc="-15" dirty="0" err="1" smtClean="0"/>
              <a:t>p</a:t>
            </a:r>
            <a:r>
              <a:rPr sz="1500" b="1" spc="-5" dirty="0" err="1" smtClean="0"/>
              <a:t>lanan</a:t>
            </a:r>
            <a:r>
              <a:rPr sz="1500" b="1" dirty="0" smtClean="0"/>
              <a:t>	</a:t>
            </a:r>
            <a:r>
              <a:rPr sz="1500" b="1" spc="-5" dirty="0" smtClean="0"/>
              <a:t>GV</a:t>
            </a:r>
            <a:r>
              <a:rPr sz="1500" b="1" dirty="0" smtClean="0"/>
              <a:t>	</a:t>
            </a:r>
            <a:r>
              <a:rPr sz="1500" b="1" dirty="0" err="1" smtClean="0"/>
              <a:t>tutar</a:t>
            </a:r>
            <a:r>
              <a:rPr sz="1500" b="1" spc="5" dirty="0" err="1" smtClean="0"/>
              <a:t>ı</a:t>
            </a:r>
            <a:r>
              <a:rPr sz="1500" dirty="0" smtClean="0"/>
              <a:t>,	</a:t>
            </a:r>
            <a:r>
              <a:rPr sz="1500" spc="-10" dirty="0" err="1" smtClean="0"/>
              <a:t>m</a:t>
            </a:r>
            <a:r>
              <a:rPr sz="1500" dirty="0" err="1" smtClean="0"/>
              <a:t>a</a:t>
            </a:r>
            <a:r>
              <a:rPr sz="1500" spc="5" dirty="0" err="1" smtClean="0"/>
              <a:t>t</a:t>
            </a:r>
            <a:r>
              <a:rPr sz="1500" dirty="0" err="1" smtClean="0"/>
              <a:t>raha</a:t>
            </a:r>
            <a:r>
              <a:rPr sz="1500" dirty="0" smtClean="0"/>
              <a:t>	</a:t>
            </a:r>
            <a:r>
              <a:rPr sz="1500" dirty="0" err="1" smtClean="0"/>
              <a:t>gelir</a:t>
            </a:r>
            <a:r>
              <a:rPr sz="1500" dirty="0" smtClean="0"/>
              <a:t>	</a:t>
            </a:r>
            <a:r>
              <a:rPr sz="1500" dirty="0" err="1" smtClean="0"/>
              <a:t>dil</a:t>
            </a:r>
            <a:r>
              <a:rPr sz="1500" spc="-15" dirty="0" err="1" smtClean="0"/>
              <a:t>i</a:t>
            </a:r>
            <a:r>
              <a:rPr sz="1500" spc="-10" dirty="0" err="1" smtClean="0"/>
              <a:t>m</a:t>
            </a:r>
            <a:r>
              <a:rPr sz="1500" dirty="0" err="1" smtClean="0"/>
              <a:t>l</a:t>
            </a:r>
            <a:r>
              <a:rPr sz="1500" spc="5" dirty="0" err="1" smtClean="0"/>
              <a:t>e</a:t>
            </a:r>
            <a:r>
              <a:rPr sz="1500" dirty="0" err="1" smtClean="0"/>
              <a:t>rine</a:t>
            </a:r>
            <a:r>
              <a:rPr sz="1500" dirty="0" smtClean="0"/>
              <a:t>	</a:t>
            </a:r>
            <a:r>
              <a:rPr sz="1500" dirty="0" err="1" smtClean="0"/>
              <a:t>bağlı</a:t>
            </a:r>
            <a:r>
              <a:rPr sz="1500" dirty="0" smtClean="0"/>
              <a:t>	</a:t>
            </a:r>
            <a:r>
              <a:rPr sz="1500" dirty="0" err="1" smtClean="0"/>
              <a:t>ol</a:t>
            </a:r>
            <a:r>
              <a:rPr sz="1500" spc="5" dirty="0" err="1" smtClean="0"/>
              <a:t>a</a:t>
            </a:r>
            <a:r>
              <a:rPr sz="1500" dirty="0" err="1" smtClean="0"/>
              <a:t>rak</a:t>
            </a:r>
            <a:r>
              <a:rPr sz="1500" dirty="0" smtClean="0"/>
              <a:t>  </a:t>
            </a:r>
            <a:r>
              <a:rPr sz="1500" spc="-55" dirty="0" err="1" smtClean="0"/>
              <a:t>belirlenmi</a:t>
            </a:r>
            <a:r>
              <a:rPr lang="tr-TR" sz="1500" spc="-55" dirty="0" smtClean="0"/>
              <a:t>ş</a:t>
            </a:r>
            <a:r>
              <a:rPr sz="1500" spc="-55" dirty="0" smtClean="0"/>
              <a:t> </a:t>
            </a:r>
            <a:r>
              <a:rPr sz="1500" spc="-10" dirty="0" err="1" smtClean="0"/>
              <a:t>vergi</a:t>
            </a:r>
            <a:r>
              <a:rPr sz="1500" spc="-10" dirty="0" smtClean="0"/>
              <a:t> </a:t>
            </a:r>
            <a:r>
              <a:rPr sz="1500" dirty="0" err="1" smtClean="0"/>
              <a:t>oranının</a:t>
            </a:r>
            <a:r>
              <a:rPr sz="1500" dirty="0" smtClean="0"/>
              <a:t> </a:t>
            </a:r>
            <a:r>
              <a:rPr sz="1500" dirty="0" err="1" smtClean="0"/>
              <a:t>uygulanması</a:t>
            </a:r>
            <a:r>
              <a:rPr sz="1500" dirty="0" smtClean="0"/>
              <a:t> </a:t>
            </a:r>
            <a:r>
              <a:rPr sz="1500" dirty="0" err="1" smtClean="0"/>
              <a:t>sonucu</a:t>
            </a:r>
            <a:r>
              <a:rPr sz="1500" spc="10" dirty="0" smtClean="0"/>
              <a:t> </a:t>
            </a:r>
            <a:r>
              <a:rPr sz="1500" dirty="0" err="1" smtClean="0"/>
              <a:t>bulunmakta</a:t>
            </a:r>
            <a:r>
              <a:rPr lang="tr-TR" sz="1500" dirty="0" err="1" smtClean="0"/>
              <a:t>dır</a:t>
            </a:r>
            <a:r>
              <a:rPr lang="tr-TR" sz="1500" dirty="0" smtClean="0"/>
              <a:t>.  </a:t>
            </a:r>
            <a:endParaRPr sz="1400" dirty="0"/>
          </a:p>
        </p:txBody>
      </p:sp>
      <p:sp>
        <p:nvSpPr>
          <p:cNvPr id="17" name="object 17"/>
          <p:cNvSpPr/>
          <p:nvPr/>
        </p:nvSpPr>
        <p:spPr>
          <a:xfrm>
            <a:off x="990600" y="4766816"/>
            <a:ext cx="7924799" cy="918479"/>
          </a:xfrm>
          <a:prstGeom prst="rect">
            <a:avLst/>
          </a:prstGeom>
          <a:blipFill>
            <a:blip r:embed="rId7" cstate="print"/>
            <a:stretch>
              <a:fillRect/>
            </a:stretch>
          </a:blipFill>
        </p:spPr>
        <p:txBody>
          <a:bodyPr wrap="square" lIns="0" tIns="0" rIns="0" bIns="0" rtlCol="0"/>
          <a:lstStyle/>
          <a:p>
            <a:pPr marL="12700">
              <a:tabLst>
                <a:tab pos="5614035" algn="l"/>
              </a:tabLst>
            </a:pPr>
            <a:r>
              <a:rPr lang="tr-TR" sz="1600" dirty="0">
                <a:solidFill>
                  <a:srgbClr val="FF0000"/>
                </a:solidFill>
                <a:latin typeface="Times New Roman"/>
                <a:cs typeface="Times New Roman"/>
              </a:rPr>
              <a:t>Gelir </a:t>
            </a:r>
            <a:r>
              <a:rPr lang="tr-TR" sz="1600" spc="-35" dirty="0">
                <a:solidFill>
                  <a:srgbClr val="FF0000"/>
                </a:solidFill>
                <a:latin typeface="Times New Roman"/>
                <a:cs typeface="Times New Roman"/>
              </a:rPr>
              <a:t>Vergisi  </a:t>
            </a:r>
            <a:r>
              <a:rPr lang="tr-TR" sz="1600" spc="-5" dirty="0">
                <a:solidFill>
                  <a:srgbClr val="FF0000"/>
                </a:solidFill>
                <a:latin typeface="Times New Roman"/>
                <a:cs typeface="Times New Roman"/>
              </a:rPr>
              <a:t>tutarı </a:t>
            </a:r>
            <a:r>
              <a:rPr lang="tr-TR" sz="1600" dirty="0">
                <a:solidFill>
                  <a:schemeClr val="accent1">
                    <a:lumMod val="75000"/>
                  </a:schemeClr>
                </a:solidFill>
                <a:latin typeface="Times New Roman"/>
                <a:cs typeface="Times New Roman"/>
              </a:rPr>
              <a:t>= </a:t>
            </a:r>
            <a:r>
              <a:rPr lang="tr-TR" sz="1400" spc="-5" dirty="0" smtClean="0">
                <a:solidFill>
                  <a:schemeClr val="accent1">
                    <a:lumMod val="75000"/>
                  </a:schemeClr>
                </a:solidFill>
                <a:latin typeface="Times New Roman" panose="02020603050405020304" pitchFamily="18" charset="0"/>
                <a:cs typeface="Times New Roman" panose="02020603050405020304" pitchFamily="18" charset="0"/>
              </a:rPr>
              <a:t>[(</a:t>
            </a:r>
            <a:r>
              <a:rPr lang="tr-TR" sz="1400" spc="-5" dirty="0">
                <a:solidFill>
                  <a:schemeClr val="accent1">
                    <a:lumMod val="75000"/>
                  </a:schemeClr>
                </a:solidFill>
                <a:latin typeface="Times New Roman" panose="02020603050405020304" pitchFamily="18" charset="0"/>
                <a:cs typeface="Times New Roman" panose="02020603050405020304" pitchFamily="18" charset="0"/>
              </a:rPr>
              <a:t>Aylık + Taban Aylık + Ek</a:t>
            </a:r>
            <a:r>
              <a:rPr lang="tr-TR" sz="1400" spc="55" dirty="0">
                <a:solidFill>
                  <a:schemeClr val="accent1">
                    <a:lumMod val="75000"/>
                  </a:schemeClr>
                </a:solidFill>
                <a:latin typeface="Times New Roman" panose="02020603050405020304" pitchFamily="18" charset="0"/>
                <a:cs typeface="Times New Roman" panose="02020603050405020304" pitchFamily="18" charset="0"/>
              </a:rPr>
              <a:t> </a:t>
            </a:r>
            <a:r>
              <a:rPr lang="tr-TR" sz="1400" spc="-5" dirty="0">
                <a:solidFill>
                  <a:schemeClr val="accent1">
                    <a:lumMod val="75000"/>
                  </a:schemeClr>
                </a:solidFill>
                <a:latin typeface="Times New Roman" panose="02020603050405020304" pitchFamily="18" charset="0"/>
                <a:cs typeface="Times New Roman" panose="02020603050405020304" pitchFamily="18" charset="0"/>
              </a:rPr>
              <a:t>Gösterge</a:t>
            </a:r>
            <a:r>
              <a:rPr lang="tr-TR" sz="1400" spc="10" dirty="0">
                <a:solidFill>
                  <a:schemeClr val="accent1">
                    <a:lumMod val="75000"/>
                  </a:schemeClr>
                </a:solidFill>
                <a:latin typeface="Times New Roman" panose="02020603050405020304" pitchFamily="18" charset="0"/>
                <a:cs typeface="Times New Roman" panose="02020603050405020304" pitchFamily="18" charset="0"/>
              </a:rPr>
              <a:t> </a:t>
            </a:r>
            <a:r>
              <a:rPr lang="tr-TR" sz="1400" spc="-5" dirty="0" smtClean="0">
                <a:solidFill>
                  <a:schemeClr val="accent1">
                    <a:lumMod val="75000"/>
                  </a:schemeClr>
                </a:solidFill>
                <a:latin typeface="Times New Roman" panose="02020603050405020304" pitchFamily="18" charset="0"/>
                <a:cs typeface="Times New Roman" panose="02020603050405020304" pitchFamily="18" charset="0"/>
              </a:rPr>
              <a:t>Aylığı + </a:t>
            </a:r>
            <a:r>
              <a:rPr lang="tr-TR" sz="1400" spc="-10" dirty="0">
                <a:solidFill>
                  <a:schemeClr val="accent1">
                    <a:lumMod val="75000"/>
                  </a:schemeClr>
                </a:solidFill>
                <a:latin typeface="Times New Roman" panose="02020603050405020304" pitchFamily="18" charset="0"/>
                <a:cs typeface="Times New Roman" panose="02020603050405020304" pitchFamily="18" charset="0"/>
              </a:rPr>
              <a:t>Kıdem </a:t>
            </a:r>
            <a:r>
              <a:rPr lang="tr-TR" sz="1400" spc="-5" dirty="0">
                <a:solidFill>
                  <a:schemeClr val="accent1">
                    <a:lumMod val="75000"/>
                  </a:schemeClr>
                </a:solidFill>
                <a:latin typeface="Times New Roman" panose="02020603050405020304" pitchFamily="18" charset="0"/>
                <a:cs typeface="Times New Roman" panose="02020603050405020304" pitchFamily="18" charset="0"/>
              </a:rPr>
              <a:t>Aylığı </a:t>
            </a:r>
            <a:r>
              <a:rPr lang="tr-TR" sz="1400" spc="-5" dirty="0" smtClean="0">
                <a:solidFill>
                  <a:schemeClr val="accent1">
                    <a:lumMod val="75000"/>
                  </a:schemeClr>
                </a:solidFill>
                <a:latin typeface="Times New Roman" panose="02020603050405020304" pitchFamily="18" charset="0"/>
                <a:cs typeface="Times New Roman" panose="02020603050405020304" pitchFamily="18" charset="0"/>
              </a:rPr>
              <a:t>+vekalet aylığı+ </a:t>
            </a:r>
            <a:r>
              <a:rPr lang="tr-TR" sz="1400" spc="-10" dirty="0">
                <a:solidFill>
                  <a:schemeClr val="accent1">
                    <a:lumMod val="75000"/>
                  </a:schemeClr>
                </a:solidFill>
                <a:latin typeface="Times New Roman" panose="02020603050405020304" pitchFamily="18" charset="0"/>
                <a:cs typeface="Times New Roman" panose="02020603050405020304" pitchFamily="18" charset="0"/>
              </a:rPr>
              <a:t>Yan </a:t>
            </a:r>
            <a:r>
              <a:rPr lang="tr-TR" sz="1400" spc="-5" dirty="0" smtClean="0">
                <a:solidFill>
                  <a:schemeClr val="accent1">
                    <a:lumMod val="75000"/>
                  </a:schemeClr>
                </a:solidFill>
                <a:latin typeface="Times New Roman" panose="02020603050405020304" pitchFamily="18" charset="0"/>
                <a:cs typeface="Times New Roman" panose="02020603050405020304" pitchFamily="18" charset="0"/>
              </a:rPr>
              <a:t>Ödeme + İdari </a:t>
            </a:r>
            <a:r>
              <a:rPr lang="tr-TR" sz="1400" spc="-5" dirty="0" err="1" smtClean="0">
                <a:solidFill>
                  <a:schemeClr val="accent1">
                    <a:lumMod val="75000"/>
                  </a:schemeClr>
                </a:solidFill>
                <a:latin typeface="Times New Roman" panose="02020603050405020304" pitchFamily="18" charset="0"/>
                <a:cs typeface="Times New Roman" panose="02020603050405020304" pitchFamily="18" charset="0"/>
              </a:rPr>
              <a:t>gör.Ödn</a:t>
            </a:r>
            <a:r>
              <a:rPr lang="tr-TR" sz="1400" spc="-5" dirty="0" smtClean="0">
                <a:solidFill>
                  <a:schemeClr val="accent1">
                    <a:lumMod val="75000"/>
                  </a:schemeClr>
                </a:solidFill>
                <a:latin typeface="Times New Roman" panose="02020603050405020304" pitchFamily="18" charset="0"/>
                <a:cs typeface="Times New Roman" panose="02020603050405020304" pitchFamily="18" charset="0"/>
              </a:rPr>
              <a:t>.) </a:t>
            </a:r>
            <a:r>
              <a:rPr lang="tr-TR" sz="1400" spc="-5" dirty="0">
                <a:solidFill>
                  <a:schemeClr val="accent1">
                    <a:lumMod val="75000"/>
                  </a:schemeClr>
                </a:solidFill>
                <a:latin typeface="Times New Roman" panose="02020603050405020304" pitchFamily="18" charset="0"/>
                <a:cs typeface="Times New Roman" panose="02020603050405020304" pitchFamily="18" charset="0"/>
              </a:rPr>
              <a:t>– (Emekli  </a:t>
            </a:r>
            <a:r>
              <a:rPr lang="tr-TR" sz="1400" spc="-10" dirty="0">
                <a:solidFill>
                  <a:schemeClr val="accent1">
                    <a:lumMod val="75000"/>
                  </a:schemeClr>
                </a:solidFill>
                <a:latin typeface="Times New Roman" panose="02020603050405020304" pitchFamily="18" charset="0"/>
                <a:cs typeface="Times New Roman" panose="02020603050405020304" pitchFamily="18" charset="0"/>
              </a:rPr>
              <a:t>Keseneği </a:t>
            </a:r>
            <a:r>
              <a:rPr lang="tr-TR" sz="1400" spc="-5" dirty="0">
                <a:solidFill>
                  <a:schemeClr val="accent1">
                    <a:lumMod val="75000"/>
                  </a:schemeClr>
                </a:solidFill>
                <a:latin typeface="Times New Roman" panose="02020603050405020304" pitchFamily="18" charset="0"/>
                <a:cs typeface="Times New Roman" panose="02020603050405020304" pitchFamily="18" charset="0"/>
              </a:rPr>
              <a:t>İştirakçi </a:t>
            </a:r>
            <a:r>
              <a:rPr lang="tr-TR" sz="1400" spc="-10" dirty="0">
                <a:solidFill>
                  <a:schemeClr val="accent1">
                    <a:lumMod val="75000"/>
                  </a:schemeClr>
                </a:solidFill>
                <a:latin typeface="Times New Roman" panose="02020603050405020304" pitchFamily="18" charset="0"/>
                <a:cs typeface="Times New Roman" panose="02020603050405020304" pitchFamily="18" charset="0"/>
              </a:rPr>
              <a:t>Payı (%16) veya</a:t>
            </a:r>
            <a:r>
              <a:rPr lang="tr-TR" sz="1400" spc="135" dirty="0">
                <a:solidFill>
                  <a:schemeClr val="accent1">
                    <a:lumMod val="75000"/>
                  </a:schemeClr>
                </a:solidFill>
                <a:latin typeface="Times New Roman" panose="02020603050405020304" pitchFamily="18" charset="0"/>
                <a:cs typeface="Times New Roman" panose="02020603050405020304" pitchFamily="18" charset="0"/>
              </a:rPr>
              <a:t> </a:t>
            </a:r>
            <a:r>
              <a:rPr lang="tr-TR" sz="1400" spc="135" dirty="0" smtClean="0">
                <a:solidFill>
                  <a:schemeClr val="accent1">
                    <a:lumMod val="75000"/>
                  </a:schemeClr>
                </a:solidFill>
                <a:latin typeface="Times New Roman" panose="02020603050405020304" pitchFamily="18" charset="0"/>
                <a:cs typeface="Times New Roman" panose="02020603050405020304" pitchFamily="18" charset="0"/>
              </a:rPr>
              <a:t>(</a:t>
            </a:r>
            <a:r>
              <a:rPr lang="tr-TR" sz="1400" spc="-10" dirty="0" smtClean="0">
                <a:solidFill>
                  <a:schemeClr val="accent1">
                    <a:lumMod val="75000"/>
                  </a:schemeClr>
                </a:solidFill>
                <a:latin typeface="Times New Roman" panose="02020603050405020304" pitchFamily="18" charset="0"/>
                <a:cs typeface="Times New Roman" panose="02020603050405020304" pitchFamily="18" charset="0"/>
              </a:rPr>
              <a:t>SGK</a:t>
            </a:r>
            <a:r>
              <a:rPr lang="tr-TR" sz="1400" spc="25" dirty="0" smtClean="0">
                <a:solidFill>
                  <a:schemeClr val="accent1">
                    <a:lumMod val="75000"/>
                  </a:schemeClr>
                </a:solidFill>
                <a:latin typeface="Times New Roman" panose="02020603050405020304" pitchFamily="18" charset="0"/>
                <a:cs typeface="Times New Roman" panose="02020603050405020304" pitchFamily="18" charset="0"/>
              </a:rPr>
              <a:t> </a:t>
            </a:r>
            <a:r>
              <a:rPr lang="tr-TR" sz="1400" spc="-5" dirty="0">
                <a:solidFill>
                  <a:schemeClr val="accent1">
                    <a:lumMod val="75000"/>
                  </a:schemeClr>
                </a:solidFill>
                <a:latin typeface="Times New Roman" panose="02020603050405020304" pitchFamily="18" charset="0"/>
                <a:cs typeface="Times New Roman" panose="02020603050405020304" pitchFamily="18" charset="0"/>
              </a:rPr>
              <a:t>%</a:t>
            </a:r>
            <a:r>
              <a:rPr lang="tr-TR" sz="1400" spc="-5" dirty="0" smtClean="0">
                <a:solidFill>
                  <a:schemeClr val="accent1">
                    <a:lumMod val="75000"/>
                  </a:schemeClr>
                </a:solidFill>
                <a:latin typeface="Times New Roman" panose="02020603050405020304" pitchFamily="18" charset="0"/>
                <a:cs typeface="Times New Roman" panose="02020603050405020304" pitchFamily="18" charset="0"/>
              </a:rPr>
              <a:t>9 + G</a:t>
            </a:r>
            <a:r>
              <a:rPr lang="tr-TR" sz="1400" spc="-10" dirty="0" smtClean="0">
                <a:solidFill>
                  <a:schemeClr val="accent1">
                    <a:lumMod val="75000"/>
                  </a:schemeClr>
                </a:solidFill>
                <a:latin typeface="Times New Roman" panose="02020603050405020304" pitchFamily="18" charset="0"/>
                <a:cs typeface="Times New Roman" panose="02020603050405020304" pitchFamily="18" charset="0"/>
              </a:rPr>
              <a:t>SSP Sahıs%5 </a:t>
            </a:r>
            <a:r>
              <a:rPr lang="tr-TR" sz="1400" spc="-5" dirty="0" smtClean="0">
                <a:solidFill>
                  <a:schemeClr val="accent1">
                    <a:lumMod val="75000"/>
                  </a:schemeClr>
                </a:solidFill>
                <a:latin typeface="Times New Roman" panose="02020603050405020304" pitchFamily="18" charset="0"/>
                <a:cs typeface="Times New Roman" panose="02020603050405020304" pitchFamily="18" charset="0"/>
              </a:rPr>
              <a:t>+ Hizmet Borçlanması + Özel Sigorta(yukarıda belirtilen gelirler toplamının %15’aşamaz) + sendika kes. + Engellilik</a:t>
            </a:r>
            <a:r>
              <a:rPr lang="tr-TR" sz="1400" spc="-10" dirty="0" smtClean="0">
                <a:solidFill>
                  <a:schemeClr val="accent1">
                    <a:lumMod val="75000"/>
                  </a:schemeClr>
                </a:solidFill>
                <a:latin typeface="Times New Roman" panose="02020603050405020304" pitchFamily="18" charset="0"/>
                <a:cs typeface="Times New Roman" panose="02020603050405020304" pitchFamily="18" charset="0"/>
              </a:rPr>
              <a:t> </a:t>
            </a:r>
            <a:r>
              <a:rPr lang="tr-TR" sz="1400" spc="-5" dirty="0">
                <a:solidFill>
                  <a:schemeClr val="accent1">
                    <a:lumMod val="75000"/>
                  </a:schemeClr>
                </a:solidFill>
                <a:latin typeface="Times New Roman" panose="02020603050405020304" pitchFamily="18" charset="0"/>
                <a:cs typeface="Times New Roman" panose="02020603050405020304" pitchFamily="18" charset="0"/>
              </a:rPr>
              <a:t>İndirimi) x </a:t>
            </a:r>
            <a:r>
              <a:rPr lang="tr-TR" sz="1400" spc="-10" dirty="0">
                <a:solidFill>
                  <a:schemeClr val="accent1">
                    <a:lumMod val="75000"/>
                  </a:schemeClr>
                </a:solidFill>
                <a:latin typeface="Times New Roman" panose="02020603050405020304" pitchFamily="18" charset="0"/>
                <a:cs typeface="Times New Roman" panose="02020603050405020304" pitchFamily="18" charset="0"/>
              </a:rPr>
              <a:t>Vergi Dilimine </a:t>
            </a:r>
            <a:r>
              <a:rPr lang="tr-TR" sz="1400" spc="-5" dirty="0">
                <a:solidFill>
                  <a:schemeClr val="accent1">
                    <a:lumMod val="75000"/>
                  </a:schemeClr>
                </a:solidFill>
                <a:latin typeface="Times New Roman" panose="02020603050405020304" pitchFamily="18" charset="0"/>
                <a:cs typeface="Times New Roman" panose="02020603050405020304" pitchFamily="18" charset="0"/>
              </a:rPr>
              <a:t>Göre </a:t>
            </a:r>
            <a:r>
              <a:rPr lang="tr-TR" sz="1400" spc="-10" dirty="0">
                <a:solidFill>
                  <a:schemeClr val="accent1">
                    <a:lumMod val="75000"/>
                  </a:schemeClr>
                </a:solidFill>
                <a:latin typeface="Times New Roman" panose="02020603050405020304" pitchFamily="18" charset="0"/>
                <a:cs typeface="Times New Roman" panose="02020603050405020304" pitchFamily="18" charset="0"/>
              </a:rPr>
              <a:t>Belirlenen Vergi</a:t>
            </a:r>
            <a:r>
              <a:rPr lang="tr-TR" sz="1400" spc="100" dirty="0">
                <a:solidFill>
                  <a:schemeClr val="accent1">
                    <a:lumMod val="75000"/>
                  </a:schemeClr>
                </a:solidFill>
                <a:latin typeface="Times New Roman" panose="02020603050405020304" pitchFamily="18" charset="0"/>
                <a:cs typeface="Times New Roman" panose="02020603050405020304" pitchFamily="18" charset="0"/>
              </a:rPr>
              <a:t> </a:t>
            </a:r>
            <a:r>
              <a:rPr lang="tr-TR" sz="1400" spc="-5" dirty="0" smtClean="0">
                <a:solidFill>
                  <a:schemeClr val="accent1">
                    <a:lumMod val="75000"/>
                  </a:schemeClr>
                </a:solidFill>
                <a:latin typeface="Times New Roman" panose="02020603050405020304" pitchFamily="18" charset="0"/>
                <a:cs typeface="Times New Roman" panose="02020603050405020304" pitchFamily="18" charset="0"/>
              </a:rPr>
              <a:t>Oranı</a:t>
            </a:r>
            <a:r>
              <a:rPr lang="tr-TR" sz="1600" dirty="0" smtClean="0">
                <a:solidFill>
                  <a:schemeClr val="accent1">
                    <a:lumMod val="75000"/>
                  </a:schemeClr>
                </a:solidFill>
                <a:latin typeface="Times New Roman"/>
                <a:cs typeface="Times New Roman"/>
              </a:rPr>
              <a:t>] </a:t>
            </a:r>
            <a:endParaRPr lang="tr-TR" sz="1600" dirty="0">
              <a:solidFill>
                <a:schemeClr val="accent1">
                  <a:lumMod val="75000"/>
                </a:schemeClr>
              </a:solidFill>
              <a:latin typeface="Times New Roman"/>
              <a:cs typeface="Times New Roman"/>
            </a:endParaRPr>
          </a:p>
        </p:txBody>
      </p:sp>
      <p:sp>
        <p:nvSpPr>
          <p:cNvPr id="18" name="object 18"/>
          <p:cNvSpPr/>
          <p:nvPr/>
        </p:nvSpPr>
        <p:spPr>
          <a:xfrm>
            <a:off x="274674" y="5828689"/>
            <a:ext cx="8540774" cy="639826"/>
          </a:xfrm>
          <a:prstGeom prst="rect">
            <a:avLst/>
          </a:prstGeom>
          <a:blipFill>
            <a:blip r:embed="rId8" cstate="print"/>
            <a:stretch>
              <a:fillRect/>
            </a:stretch>
          </a:blipFill>
        </p:spPr>
        <p:txBody>
          <a:bodyPr wrap="square" lIns="0" tIns="0" rIns="0" bIns="0" rtlCol="0"/>
          <a:lstStyle/>
          <a:p>
            <a:pPr marL="12700" marR="5080">
              <a:lnSpc>
                <a:spcPct val="100000"/>
              </a:lnSpc>
              <a:spcBef>
                <a:spcPts val="100"/>
              </a:spcBef>
            </a:pPr>
            <a:r>
              <a:rPr lang="tr-TR" sz="1500" spc="-5" dirty="0">
                <a:solidFill>
                  <a:srgbClr val="FF0000"/>
                </a:solidFill>
                <a:latin typeface="Times New Roman"/>
                <a:cs typeface="Times New Roman"/>
              </a:rPr>
              <a:t>Ödenecek gelir vergisinin tespitinde ise hesaplanan GV tutarından </a:t>
            </a:r>
            <a:r>
              <a:rPr lang="tr-TR" sz="1500" b="1" spc="-5" dirty="0">
                <a:solidFill>
                  <a:srgbClr val="FF0000"/>
                </a:solidFill>
                <a:latin typeface="Times New Roman"/>
                <a:cs typeface="Times New Roman"/>
              </a:rPr>
              <a:t>asgari  </a:t>
            </a:r>
            <a:r>
              <a:rPr lang="tr-TR" sz="1500" b="1" dirty="0">
                <a:solidFill>
                  <a:srgbClr val="FF0000"/>
                </a:solidFill>
                <a:latin typeface="Times New Roman"/>
                <a:cs typeface="Times New Roman"/>
              </a:rPr>
              <a:t>geçim </a:t>
            </a:r>
            <a:r>
              <a:rPr lang="tr-TR" sz="1500" b="1" spc="-95" dirty="0">
                <a:solidFill>
                  <a:srgbClr val="FF0000"/>
                </a:solidFill>
                <a:latin typeface="Times New Roman"/>
                <a:cs typeface="Times New Roman"/>
              </a:rPr>
              <a:t>indirimi </a:t>
            </a:r>
            <a:r>
              <a:rPr lang="tr-TR" sz="1500" dirty="0">
                <a:solidFill>
                  <a:srgbClr val="FF0000"/>
                </a:solidFill>
                <a:latin typeface="Times New Roman"/>
                <a:cs typeface="Times New Roman"/>
              </a:rPr>
              <a:t>tutarının </a:t>
            </a:r>
            <a:r>
              <a:rPr lang="tr-TR" sz="1500" spc="-70" dirty="0">
                <a:solidFill>
                  <a:srgbClr val="FF0000"/>
                </a:solidFill>
                <a:latin typeface="Times New Roman"/>
                <a:cs typeface="Times New Roman"/>
              </a:rPr>
              <a:t>düşülmesi</a:t>
            </a:r>
            <a:r>
              <a:rPr lang="tr-TR" sz="1500" spc="80" dirty="0">
                <a:solidFill>
                  <a:srgbClr val="FF0000"/>
                </a:solidFill>
                <a:latin typeface="Times New Roman"/>
                <a:cs typeface="Times New Roman"/>
              </a:rPr>
              <a:t> </a:t>
            </a:r>
            <a:r>
              <a:rPr lang="tr-TR" sz="1500" spc="-10" dirty="0">
                <a:solidFill>
                  <a:srgbClr val="FF0000"/>
                </a:solidFill>
                <a:latin typeface="Times New Roman"/>
                <a:cs typeface="Times New Roman"/>
              </a:rPr>
              <a:t>gerekmektedir.</a:t>
            </a:r>
            <a:endParaRPr lang="tr-TR" sz="1500" dirty="0">
              <a:solidFill>
                <a:srgbClr val="FF0000"/>
              </a:solidFill>
              <a:latin typeface="Times New Roman"/>
              <a:cs typeface="Times New Roman"/>
            </a:endParaRPr>
          </a:p>
        </p:txBody>
      </p:sp>
      <p:sp>
        <p:nvSpPr>
          <p:cNvPr id="20" name="object 20"/>
          <p:cNvSpPr txBox="1">
            <a:spLocks noGrp="1"/>
          </p:cNvSpPr>
          <p:nvPr>
            <p:ph type="sldNum" sz="quarter" idx="7"/>
          </p:nvPr>
        </p:nvSpPr>
        <p:spPr>
          <a:prstGeom prst="rect">
            <a:avLst/>
          </a:prstGeom>
        </p:spPr>
        <p:txBody>
          <a:bodyPr vert="horz" wrap="square" lIns="0" tIns="412829" rIns="0" bIns="0" rtlCol="0">
            <a:spAutoFit/>
          </a:bodyPr>
          <a:lstStyle/>
          <a:p>
            <a:pPr marL="12700">
              <a:lnSpc>
                <a:spcPts val="1375"/>
              </a:lnSpc>
              <a:tabLst>
                <a:tab pos="8007350" algn="l"/>
              </a:tabLst>
            </a:pPr>
            <a:r>
              <a:rPr strike="sngStrike" dirty="0">
                <a:solidFill>
                  <a:prstClr val="black"/>
                </a:solidFill>
              </a:rPr>
              <a:t> 	</a:t>
            </a:r>
            <a:fld id="{81D60167-4931-47E6-BA6A-407CBD079E47}" type="slidenum">
              <a:rPr strike="sngStrike" dirty="0">
                <a:solidFill>
                  <a:prstClr val="black"/>
                </a:solidFill>
              </a:rPr>
              <a:pPr marL="12700">
                <a:lnSpc>
                  <a:spcPts val="1375"/>
                </a:lnSpc>
                <a:tabLst>
                  <a:tab pos="8007350" algn="l"/>
                </a:tabLst>
              </a:pPr>
              <a:t>66</a:t>
            </a:fld>
            <a:r>
              <a:rPr strike="sngStrike" spc="120" dirty="0">
                <a:solidFill>
                  <a:prstClr val="black"/>
                </a:solidFill>
              </a:rPr>
              <a:t> </a:t>
            </a:r>
          </a:p>
        </p:txBody>
      </p:sp>
      <p:sp>
        <p:nvSpPr>
          <p:cNvPr id="21" name="object 11"/>
          <p:cNvSpPr/>
          <p:nvPr/>
        </p:nvSpPr>
        <p:spPr>
          <a:xfrm>
            <a:off x="2023617" y="1751024"/>
            <a:ext cx="6879081" cy="492443"/>
          </a:xfrm>
          <a:prstGeom prst="rect">
            <a:avLst/>
          </a:prstGeom>
          <a:blipFill>
            <a:blip r:embed="rId4" cstate="print"/>
            <a:stretch>
              <a:fillRect/>
            </a:stretch>
          </a:blipFill>
        </p:spPr>
        <p:txBody>
          <a:bodyPr wrap="square" lIns="0" tIns="0" rIns="0" bIns="0" rtlCol="0" anchor="ctr">
            <a:spAutoFit/>
          </a:bodyPr>
          <a:lstStyle/>
          <a:p>
            <a:pPr marL="638810" marR="16510" algn="just">
              <a:lnSpc>
                <a:spcPct val="100000"/>
              </a:lnSpc>
            </a:pPr>
            <a:r>
              <a:rPr lang="tr-TR" sz="1500" spc="-5" dirty="0">
                <a:solidFill>
                  <a:schemeClr val="accent1">
                    <a:lumMod val="75000"/>
                  </a:schemeClr>
                </a:solidFill>
                <a:latin typeface="Times New Roman"/>
                <a:cs typeface="Times New Roman"/>
              </a:rPr>
              <a:t>Ödemelerden, mevzuatında </a:t>
            </a:r>
            <a:r>
              <a:rPr lang="tr-TR" sz="1500" spc="5" dirty="0">
                <a:solidFill>
                  <a:schemeClr val="accent1">
                    <a:lumMod val="75000"/>
                  </a:schemeClr>
                </a:solidFill>
                <a:latin typeface="Times New Roman"/>
                <a:cs typeface="Times New Roman"/>
              </a:rPr>
              <a:t>ya </a:t>
            </a:r>
            <a:r>
              <a:rPr lang="tr-TR" sz="1500" spc="-10" dirty="0">
                <a:solidFill>
                  <a:schemeClr val="accent1">
                    <a:lumMod val="75000"/>
                  </a:schemeClr>
                </a:solidFill>
                <a:latin typeface="Times New Roman"/>
                <a:cs typeface="Times New Roman"/>
              </a:rPr>
              <a:t>da </a:t>
            </a:r>
            <a:r>
              <a:rPr lang="tr-TR" sz="1500" spc="-5" dirty="0">
                <a:solidFill>
                  <a:schemeClr val="accent1">
                    <a:lumMod val="75000"/>
                  </a:schemeClr>
                </a:solidFill>
                <a:latin typeface="Times New Roman"/>
                <a:cs typeface="Times New Roman"/>
              </a:rPr>
              <a:t>GVK </a:t>
            </a:r>
            <a:r>
              <a:rPr lang="tr-TR" sz="1500" dirty="0">
                <a:solidFill>
                  <a:schemeClr val="accent1">
                    <a:lumMod val="75000"/>
                  </a:schemeClr>
                </a:solidFill>
                <a:latin typeface="Times New Roman"/>
                <a:cs typeface="Times New Roman"/>
              </a:rPr>
              <a:t>gelir </a:t>
            </a:r>
            <a:r>
              <a:rPr lang="tr-TR" sz="1500" spc="-10" dirty="0">
                <a:solidFill>
                  <a:schemeClr val="accent1">
                    <a:lumMod val="75000"/>
                  </a:schemeClr>
                </a:solidFill>
                <a:latin typeface="Times New Roman"/>
                <a:cs typeface="Times New Roman"/>
              </a:rPr>
              <a:t>vergisine </a:t>
            </a:r>
            <a:r>
              <a:rPr lang="tr-TR" sz="1500" spc="-5" dirty="0">
                <a:solidFill>
                  <a:schemeClr val="accent1">
                    <a:lumMod val="75000"/>
                  </a:schemeClr>
                </a:solidFill>
                <a:latin typeface="Times New Roman"/>
                <a:cs typeface="Times New Roman"/>
              </a:rPr>
              <a:t>tabi olmadığı  </a:t>
            </a:r>
            <a:r>
              <a:rPr lang="tr-TR" sz="1500" dirty="0">
                <a:solidFill>
                  <a:schemeClr val="accent1">
                    <a:lumMod val="75000"/>
                  </a:schemeClr>
                </a:solidFill>
                <a:latin typeface="Times New Roman"/>
                <a:cs typeface="Times New Roman"/>
              </a:rPr>
              <a:t>belirtilmeyen ödemelerin </a:t>
            </a:r>
            <a:r>
              <a:rPr lang="tr-TR" sz="1500" spc="-5" dirty="0">
                <a:solidFill>
                  <a:schemeClr val="accent1">
                    <a:lumMod val="75000"/>
                  </a:schemeClr>
                </a:solidFill>
                <a:latin typeface="Times New Roman"/>
                <a:cs typeface="Times New Roman"/>
              </a:rPr>
              <a:t>tamamı GV kapsamına</a:t>
            </a:r>
            <a:r>
              <a:rPr lang="tr-TR" sz="1500" spc="-40" dirty="0">
                <a:solidFill>
                  <a:schemeClr val="accent1">
                    <a:lumMod val="75000"/>
                  </a:schemeClr>
                </a:solidFill>
                <a:latin typeface="Times New Roman"/>
                <a:cs typeface="Times New Roman"/>
              </a:rPr>
              <a:t> </a:t>
            </a:r>
            <a:r>
              <a:rPr lang="tr-TR" sz="1500" spc="-10" dirty="0">
                <a:solidFill>
                  <a:schemeClr val="accent1">
                    <a:lumMod val="75000"/>
                  </a:schemeClr>
                </a:solidFill>
                <a:latin typeface="Times New Roman"/>
                <a:cs typeface="Times New Roman"/>
              </a:rPr>
              <a:t>girmektedir</a:t>
            </a:r>
            <a:r>
              <a:rPr lang="tr-TR" sz="1600" spc="-10" dirty="0" smtClean="0">
                <a:solidFill>
                  <a:schemeClr val="accent1">
                    <a:lumMod val="75000"/>
                  </a:schemeClr>
                </a:solidFill>
                <a:latin typeface="Times New Roman"/>
                <a:cs typeface="Times New Roman"/>
              </a:rPr>
              <a:t>.</a:t>
            </a:r>
            <a:endParaRPr lang="tr-TR" sz="1600" dirty="0">
              <a:solidFill>
                <a:schemeClr val="accent1">
                  <a:lumMod val="75000"/>
                </a:schemeClr>
              </a:solidFill>
              <a:latin typeface="Times New Roman"/>
              <a:cs typeface="Times New Roman"/>
            </a:endParaRPr>
          </a:p>
        </p:txBody>
      </p:sp>
    </p:spTree>
    <p:extLst>
      <p:ext uri="{BB962C8B-B14F-4D97-AF65-F5344CB8AC3E}">
        <p14:creationId xmlns:p14="http://schemas.microsoft.com/office/powerpoint/2010/main" val="521002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715962"/>
          </a:xfrm>
        </p:spPr>
        <p:txBody>
          <a:bodyPr/>
          <a:lstStyle/>
          <a:p>
            <a:pPr algn="ctr"/>
            <a:r>
              <a:rPr lang="tr-TR" b="1" dirty="0" smtClean="0">
                <a:solidFill>
                  <a:schemeClr val="accent2">
                    <a:lumMod val="50000"/>
                  </a:schemeClr>
                </a:solidFill>
              </a:rPr>
              <a:t>KESİNTİLER / gelir vergisi </a:t>
            </a:r>
            <a:endParaRPr lang="tr-TR" b="1" dirty="0">
              <a:solidFill>
                <a:schemeClr val="accent2">
                  <a:lumMod val="50000"/>
                </a:schemeClr>
              </a:solidFill>
            </a:endParaRPr>
          </a:p>
        </p:txBody>
      </p:sp>
      <p:graphicFrame>
        <p:nvGraphicFramePr>
          <p:cNvPr id="7" name="İçerik Yer Tutucusu 6"/>
          <p:cNvGraphicFramePr>
            <a:graphicFrameLocks noGrp="1"/>
          </p:cNvGraphicFramePr>
          <p:nvPr>
            <p:ph sz="quarter" idx="1"/>
            <p:extLst>
              <p:ext uri="{D42A27DB-BD31-4B8C-83A1-F6EECF244321}">
                <p14:modId xmlns:p14="http://schemas.microsoft.com/office/powerpoint/2010/main" val="3050305360"/>
              </p:ext>
            </p:extLst>
          </p:nvPr>
        </p:nvGraphicFramePr>
        <p:xfrm>
          <a:off x="457200" y="1600200"/>
          <a:ext cx="7848600" cy="4044375"/>
        </p:xfrm>
        <a:graphic>
          <a:graphicData uri="http://schemas.openxmlformats.org/drawingml/2006/table">
            <a:tbl>
              <a:tblPr firstRow="1" bandRow="1">
                <a:tableStyleId>{5C22544A-7EE6-4342-B048-85BDC9FD1C3A}</a:tableStyleId>
              </a:tblPr>
              <a:tblGrid>
                <a:gridCol w="5606143"/>
                <a:gridCol w="2242457"/>
              </a:tblGrid>
              <a:tr h="544020">
                <a:tc gridSpan="2">
                  <a:txBody>
                    <a:bodyPr/>
                    <a:lstStyle/>
                    <a:p>
                      <a:pPr algn="ctr"/>
                      <a:r>
                        <a:rPr kumimoji="0" lang="tr-TR" b="1" i="0" kern="1200" dirty="0" smtClean="0">
                          <a:solidFill>
                            <a:schemeClr val="lt1"/>
                          </a:solidFill>
                          <a:effectLst/>
                          <a:latin typeface="+mn-lt"/>
                          <a:ea typeface="+mn-ea"/>
                          <a:cs typeface="+mn-cs"/>
                        </a:rPr>
                        <a:t>2021 </a:t>
                      </a:r>
                      <a:r>
                        <a:rPr kumimoji="0" lang="tr-TR" b="1" i="0" kern="1200" dirty="0" smtClean="0">
                          <a:solidFill>
                            <a:schemeClr val="lt1"/>
                          </a:solidFill>
                          <a:effectLst/>
                          <a:latin typeface="+mn-lt"/>
                          <a:ea typeface="+mn-ea"/>
                          <a:cs typeface="+mn-cs"/>
                        </a:rPr>
                        <a:t>ÜCRET GELİRLERİ</a:t>
                      </a:r>
                      <a:r>
                        <a:rPr kumimoji="0" lang="tr-TR" b="1" i="0" kern="1200" baseline="0" dirty="0" smtClean="0">
                          <a:solidFill>
                            <a:schemeClr val="lt1"/>
                          </a:solidFill>
                          <a:effectLst/>
                          <a:latin typeface="+mn-lt"/>
                          <a:ea typeface="+mn-ea"/>
                          <a:cs typeface="+mn-cs"/>
                        </a:rPr>
                        <a:t> </a:t>
                      </a:r>
                      <a:r>
                        <a:rPr kumimoji="0" lang="tr-TR" b="1" i="0" kern="1200" dirty="0" smtClean="0">
                          <a:solidFill>
                            <a:schemeClr val="lt1"/>
                          </a:solidFill>
                          <a:effectLst/>
                          <a:latin typeface="+mn-lt"/>
                          <a:ea typeface="+mn-ea"/>
                          <a:cs typeface="+mn-cs"/>
                        </a:rPr>
                        <a:t> ESAS ALINAN TARİFE</a:t>
                      </a:r>
                    </a:p>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smtClean="0">
                          <a:solidFill>
                            <a:schemeClr val="bg1"/>
                          </a:solidFill>
                          <a:effectLst/>
                          <a:latin typeface="Times New Roman" panose="02020603050405020304" pitchFamily="18" charset="0"/>
                          <a:cs typeface="Times New Roman" panose="02020603050405020304" pitchFamily="18" charset="0"/>
                        </a:rPr>
                        <a:t>(</a:t>
                      </a:r>
                      <a:r>
                        <a:rPr kumimoji="0" lang="tr-TR" b="0" i="0" kern="1200" dirty="0" smtClean="0">
                          <a:solidFill>
                            <a:schemeClr val="bg1"/>
                          </a:solidFill>
                          <a:effectLst/>
                          <a:latin typeface="Times New Roman" panose="02020603050405020304" pitchFamily="18" charset="0"/>
                          <a:ea typeface="+mn-ea"/>
                          <a:cs typeface="Times New Roman" panose="02020603050405020304" pitchFamily="18" charset="0"/>
                        </a:rPr>
                        <a:t>313 </a:t>
                      </a:r>
                      <a:r>
                        <a:rPr kumimoji="0" lang="tr-TR" b="0" i="0" kern="1200" dirty="0" smtClean="0">
                          <a:solidFill>
                            <a:schemeClr val="bg1"/>
                          </a:solidFill>
                          <a:effectLst/>
                          <a:latin typeface="Times New Roman" panose="02020603050405020304" pitchFamily="18" charset="0"/>
                          <a:ea typeface="+mn-ea"/>
                          <a:cs typeface="Times New Roman" panose="02020603050405020304" pitchFamily="18" charset="0"/>
                        </a:rPr>
                        <a:t>Seri No.lu Gelir Vergisi Genel Tebliği </a:t>
                      </a:r>
                      <a:r>
                        <a:rPr kumimoji="0" lang="tr-TR" b="0" i="0" kern="1200" dirty="0" smtClean="0">
                          <a:solidFill>
                            <a:schemeClr val="bg1"/>
                          </a:solidFill>
                          <a:effectLst/>
                          <a:latin typeface="Times New Roman" panose="02020603050405020304" pitchFamily="18" charset="0"/>
                          <a:ea typeface="+mn-ea"/>
                          <a:cs typeface="Times New Roman" panose="02020603050405020304" pitchFamily="18" charset="0"/>
                        </a:rPr>
                        <a:t>2021</a:t>
                      </a:r>
                      <a:r>
                        <a:rPr lang="tr-TR" baseline="0" dirty="0" smtClean="0">
                          <a:solidFill>
                            <a:schemeClr val="bg1"/>
                          </a:solidFill>
                          <a:effectLst/>
                          <a:latin typeface="Times New Roman" panose="02020603050405020304" pitchFamily="18" charset="0"/>
                          <a:cs typeface="Times New Roman" panose="02020603050405020304" pitchFamily="18" charset="0"/>
                        </a:rPr>
                        <a:t>)</a:t>
                      </a:r>
                      <a:endParaRPr lang="tr-TR" dirty="0" smtClean="0">
                        <a:solidFill>
                          <a:schemeClr val="bg1"/>
                        </a:solidFill>
                        <a:effectLst/>
                        <a:latin typeface="Times New Roman" panose="02020603050405020304" pitchFamily="18" charset="0"/>
                        <a:cs typeface="Times New Roman" panose="02020603050405020304" pitchFamily="18" charset="0"/>
                      </a:endParaRPr>
                    </a:p>
                    <a:p>
                      <a:pPr algn="ctr"/>
                      <a:endParaRPr lang="tr-TR" dirty="0"/>
                    </a:p>
                  </a:txBody>
                  <a:tcPr>
                    <a:solidFill>
                      <a:schemeClr val="accent2">
                        <a:lumMod val="50000"/>
                      </a:schemeClr>
                    </a:solidFill>
                  </a:tcPr>
                </a:tc>
                <a:tc hMerge="1">
                  <a:txBody>
                    <a:bodyPr/>
                    <a:lstStyle/>
                    <a:p>
                      <a:endParaRPr lang="tr-TR" dirty="0"/>
                    </a:p>
                  </a:txBody>
                  <a:tcPr/>
                </a:tc>
              </a:tr>
              <a:tr h="625995">
                <a:tc>
                  <a:txBody>
                    <a:bodyPr/>
                    <a:lstStyle/>
                    <a:p>
                      <a:pPr fontAlgn="t">
                        <a:spcAft>
                          <a:spcPts val="0"/>
                        </a:spcAft>
                      </a:pPr>
                      <a:r>
                        <a:rPr lang="tr-TR" dirty="0" smtClean="0">
                          <a:solidFill>
                            <a:schemeClr val="accent2">
                              <a:lumMod val="75000"/>
                            </a:schemeClr>
                          </a:solidFill>
                          <a:effectLst/>
                          <a:latin typeface="Times New Roman" panose="02020603050405020304" pitchFamily="18" charset="0"/>
                          <a:cs typeface="Times New Roman" panose="02020603050405020304" pitchFamily="18" charset="0"/>
                        </a:rPr>
                        <a:t>24.000</a:t>
                      </a:r>
                      <a:r>
                        <a:rPr lang="tr-TR" baseline="0" dirty="0" smtClean="0">
                          <a:solidFill>
                            <a:schemeClr val="accent2">
                              <a:lumMod val="75000"/>
                            </a:schemeClr>
                          </a:solidFill>
                          <a:effectLst/>
                          <a:latin typeface="Times New Roman" panose="02020603050405020304" pitchFamily="18" charset="0"/>
                          <a:cs typeface="Times New Roman" panose="02020603050405020304" pitchFamily="18" charset="0"/>
                        </a:rPr>
                        <a:t> </a:t>
                      </a:r>
                      <a:r>
                        <a:rPr lang="tr-TR" dirty="0" smtClean="0">
                          <a:solidFill>
                            <a:schemeClr val="accent2">
                              <a:lumMod val="75000"/>
                            </a:schemeClr>
                          </a:solidFill>
                          <a:effectLst/>
                          <a:latin typeface="Times New Roman" panose="02020603050405020304" pitchFamily="18" charset="0"/>
                          <a:cs typeface="Times New Roman" panose="02020603050405020304" pitchFamily="18" charset="0"/>
                        </a:rPr>
                        <a:t> </a:t>
                      </a:r>
                      <a:r>
                        <a:rPr lang="tr-TR" dirty="0">
                          <a:solidFill>
                            <a:schemeClr val="accent2">
                              <a:lumMod val="75000"/>
                            </a:schemeClr>
                          </a:solidFill>
                          <a:effectLst/>
                          <a:latin typeface="Times New Roman" panose="02020603050405020304" pitchFamily="18" charset="0"/>
                          <a:cs typeface="Times New Roman" panose="02020603050405020304" pitchFamily="18" charset="0"/>
                        </a:rPr>
                        <a:t>TL'ye kadar</a:t>
                      </a:r>
                    </a:p>
                  </a:txBody>
                  <a:tcPr marL="76200" marR="76200" marT="76200" marB="76200"/>
                </a:tc>
                <a:tc>
                  <a:txBody>
                    <a:bodyPr/>
                    <a:lstStyle/>
                    <a:p>
                      <a:pPr algn="ctr" fontAlgn="t">
                        <a:spcAft>
                          <a:spcPts val="0"/>
                        </a:spcAft>
                      </a:pPr>
                      <a:r>
                        <a:rPr lang="tr-TR">
                          <a:solidFill>
                            <a:schemeClr val="accent2">
                              <a:lumMod val="75000"/>
                            </a:schemeClr>
                          </a:solidFill>
                          <a:effectLst/>
                          <a:latin typeface="Times New Roman" panose="02020603050405020304" pitchFamily="18" charset="0"/>
                          <a:cs typeface="Times New Roman" panose="02020603050405020304" pitchFamily="18" charset="0"/>
                        </a:rPr>
                        <a:t>15%</a:t>
                      </a:r>
                    </a:p>
                  </a:txBody>
                  <a:tcPr marL="76200" marR="76200" marT="76200" marB="76200"/>
                </a:tc>
              </a:tr>
              <a:tr h="62599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800" dirty="0" smtClean="0">
                          <a:solidFill>
                            <a:schemeClr val="accent2">
                              <a:lumMod val="75000"/>
                            </a:schemeClr>
                          </a:solidFill>
                          <a:effectLst/>
                          <a:latin typeface="Times New Roman" panose="02020603050405020304" pitchFamily="18" charset="0"/>
                          <a:cs typeface="Times New Roman" panose="02020603050405020304" pitchFamily="18" charset="0"/>
                        </a:rPr>
                        <a:t>24.001</a:t>
                      </a:r>
                      <a:r>
                        <a:rPr lang="pt-BR" sz="1800" dirty="0" smtClean="0">
                          <a:solidFill>
                            <a:schemeClr val="accent2">
                              <a:lumMod val="75000"/>
                            </a:schemeClr>
                          </a:solidFill>
                          <a:effectLst/>
                          <a:latin typeface="Times New Roman" panose="02020603050405020304" pitchFamily="18" charset="0"/>
                          <a:cs typeface="Times New Roman" panose="02020603050405020304" pitchFamily="18" charset="0"/>
                        </a:rPr>
                        <a:t>- </a:t>
                      </a:r>
                      <a:r>
                        <a:rPr lang="tr-TR" sz="1800" dirty="0" smtClean="0">
                          <a:solidFill>
                            <a:schemeClr val="accent2">
                              <a:lumMod val="75000"/>
                            </a:schemeClr>
                          </a:solidFill>
                          <a:effectLst/>
                          <a:latin typeface="Times New Roman" panose="02020603050405020304" pitchFamily="18" charset="0"/>
                          <a:cs typeface="Times New Roman" panose="02020603050405020304" pitchFamily="18" charset="0"/>
                        </a:rPr>
                        <a:t>53</a:t>
                      </a:r>
                      <a:r>
                        <a:rPr lang="pt-BR" sz="1800" dirty="0" smtClean="0">
                          <a:solidFill>
                            <a:schemeClr val="accent2">
                              <a:lumMod val="75000"/>
                            </a:schemeClr>
                          </a:solidFill>
                          <a:effectLst/>
                          <a:latin typeface="Times New Roman" panose="02020603050405020304" pitchFamily="18" charset="0"/>
                          <a:cs typeface="Times New Roman" panose="02020603050405020304" pitchFamily="18" charset="0"/>
                        </a:rPr>
                        <a:t>.000 </a:t>
                      </a:r>
                      <a:r>
                        <a:rPr lang="pt-BR" sz="1800" dirty="0" smtClean="0">
                          <a:solidFill>
                            <a:schemeClr val="accent2">
                              <a:lumMod val="75000"/>
                            </a:schemeClr>
                          </a:solidFill>
                          <a:effectLst/>
                          <a:latin typeface="Times New Roman" panose="02020603050405020304" pitchFamily="18" charset="0"/>
                          <a:cs typeface="Times New Roman" panose="02020603050405020304" pitchFamily="18" charset="0"/>
                        </a:rPr>
                        <a:t>TL arası için</a:t>
                      </a:r>
                      <a:r>
                        <a:rPr lang="tr-TR" dirty="0">
                          <a:solidFill>
                            <a:schemeClr val="accent2">
                              <a:lumMod val="75000"/>
                            </a:schemeClr>
                          </a:solidFill>
                          <a:effectLst/>
                          <a:latin typeface="Times New Roman" panose="02020603050405020304" pitchFamily="18" charset="0"/>
                          <a:cs typeface="Times New Roman" panose="02020603050405020304" pitchFamily="18" charset="0"/>
                        </a:rPr>
                        <a:t>       </a:t>
                      </a:r>
                    </a:p>
                  </a:txBody>
                  <a:tcPr marL="76200" marR="76200" marT="76200" marB="76200"/>
                </a:tc>
                <a:tc>
                  <a:txBody>
                    <a:bodyPr/>
                    <a:lstStyle/>
                    <a:p>
                      <a:pPr algn="ctr" fontAlgn="t">
                        <a:spcAft>
                          <a:spcPts val="0"/>
                        </a:spcAft>
                      </a:pPr>
                      <a:r>
                        <a:rPr lang="tr-TR" dirty="0">
                          <a:solidFill>
                            <a:schemeClr val="accent2">
                              <a:lumMod val="75000"/>
                            </a:schemeClr>
                          </a:solidFill>
                          <a:effectLst/>
                          <a:latin typeface="Times New Roman" panose="02020603050405020304" pitchFamily="18" charset="0"/>
                          <a:cs typeface="Times New Roman" panose="02020603050405020304" pitchFamily="18" charset="0"/>
                        </a:rPr>
                        <a:t>20%</a:t>
                      </a:r>
                    </a:p>
                  </a:txBody>
                  <a:tcPr marL="76200" marR="76200" marT="76200" marB="76200"/>
                </a:tc>
              </a:tr>
              <a:tr h="62599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800" dirty="0" smtClean="0">
                          <a:solidFill>
                            <a:schemeClr val="accent2">
                              <a:lumMod val="75000"/>
                            </a:schemeClr>
                          </a:solidFill>
                          <a:effectLst/>
                          <a:latin typeface="Times New Roman" panose="02020603050405020304" pitchFamily="18" charset="0"/>
                          <a:cs typeface="Times New Roman" panose="02020603050405020304" pitchFamily="18" charset="0"/>
                        </a:rPr>
                        <a:t>53.001-190.000 </a:t>
                      </a:r>
                      <a:r>
                        <a:rPr lang="tr-TR" sz="1800" dirty="0" smtClean="0">
                          <a:solidFill>
                            <a:schemeClr val="accent2">
                              <a:lumMod val="75000"/>
                            </a:schemeClr>
                          </a:solidFill>
                          <a:effectLst/>
                          <a:latin typeface="Times New Roman" panose="02020603050405020304" pitchFamily="18" charset="0"/>
                          <a:cs typeface="Times New Roman" panose="02020603050405020304" pitchFamily="18" charset="0"/>
                        </a:rPr>
                        <a:t>TL arası için</a:t>
                      </a:r>
                      <a:r>
                        <a:rPr lang="tr-TR" dirty="0">
                          <a:solidFill>
                            <a:schemeClr val="accent2">
                              <a:lumMod val="75000"/>
                            </a:schemeClr>
                          </a:solidFill>
                          <a:effectLst/>
                          <a:latin typeface="Times New Roman" panose="02020603050405020304" pitchFamily="18" charset="0"/>
                          <a:cs typeface="Times New Roman" panose="02020603050405020304" pitchFamily="18" charset="0"/>
                        </a:rPr>
                        <a:t>     </a:t>
                      </a:r>
                    </a:p>
                  </a:txBody>
                  <a:tcPr marL="76200" marR="76200" marT="76200" marB="76200"/>
                </a:tc>
                <a:tc>
                  <a:txBody>
                    <a:bodyPr/>
                    <a:lstStyle/>
                    <a:p>
                      <a:pPr algn="ctr" fontAlgn="t">
                        <a:spcAft>
                          <a:spcPts val="0"/>
                        </a:spcAft>
                      </a:pPr>
                      <a:r>
                        <a:rPr lang="tr-TR" dirty="0">
                          <a:solidFill>
                            <a:schemeClr val="accent2">
                              <a:lumMod val="75000"/>
                            </a:schemeClr>
                          </a:solidFill>
                          <a:effectLst/>
                          <a:latin typeface="Times New Roman" panose="02020603050405020304" pitchFamily="18" charset="0"/>
                          <a:cs typeface="Times New Roman" panose="02020603050405020304" pitchFamily="18" charset="0"/>
                        </a:rPr>
                        <a:t>27%</a:t>
                      </a:r>
                    </a:p>
                  </a:txBody>
                  <a:tcPr marL="76200" marR="76200" marT="76200" marB="76200"/>
                </a:tc>
              </a:tr>
              <a:tr h="62599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800" dirty="0" smtClean="0">
                          <a:solidFill>
                            <a:schemeClr val="accent2">
                              <a:lumMod val="75000"/>
                            </a:schemeClr>
                          </a:solidFill>
                          <a:effectLst/>
                          <a:latin typeface="Times New Roman" panose="02020603050405020304" pitchFamily="18" charset="0"/>
                          <a:cs typeface="Times New Roman" panose="02020603050405020304" pitchFamily="18" charset="0"/>
                        </a:rPr>
                        <a:t>190.001 </a:t>
                      </a:r>
                      <a:r>
                        <a:rPr lang="tr-TR" sz="1800" dirty="0" smtClean="0">
                          <a:solidFill>
                            <a:schemeClr val="accent2">
                              <a:lumMod val="75000"/>
                            </a:schemeClr>
                          </a:solidFill>
                          <a:effectLst/>
                          <a:latin typeface="Times New Roman" panose="02020603050405020304" pitchFamily="18" charset="0"/>
                          <a:cs typeface="Times New Roman" panose="02020603050405020304" pitchFamily="18" charset="0"/>
                        </a:rPr>
                        <a:t>-</a:t>
                      </a:r>
                      <a:r>
                        <a:rPr lang="tr-TR" sz="1800" dirty="0" smtClean="0">
                          <a:solidFill>
                            <a:schemeClr val="accent2">
                              <a:lumMod val="75000"/>
                            </a:schemeClr>
                          </a:solidFill>
                          <a:effectLst/>
                          <a:latin typeface="Times New Roman" panose="02020603050405020304" pitchFamily="18" charset="0"/>
                          <a:cs typeface="Times New Roman" panose="02020603050405020304" pitchFamily="18" charset="0"/>
                        </a:rPr>
                        <a:t>650.000TL</a:t>
                      </a:r>
                      <a:r>
                        <a:rPr lang="tr-TR" sz="1800" baseline="0" dirty="0" smtClean="0">
                          <a:solidFill>
                            <a:schemeClr val="accent2">
                              <a:lumMod val="75000"/>
                            </a:schemeClr>
                          </a:solidFill>
                          <a:effectLst/>
                          <a:latin typeface="Times New Roman" panose="02020603050405020304" pitchFamily="18" charset="0"/>
                          <a:cs typeface="Times New Roman" panose="02020603050405020304" pitchFamily="18" charset="0"/>
                        </a:rPr>
                        <a:t> </a:t>
                      </a:r>
                      <a:r>
                        <a:rPr lang="tr-TR" sz="1800" baseline="0" dirty="0" smtClean="0">
                          <a:solidFill>
                            <a:schemeClr val="accent2">
                              <a:lumMod val="75000"/>
                            </a:schemeClr>
                          </a:solidFill>
                          <a:effectLst/>
                          <a:latin typeface="Times New Roman" panose="02020603050405020304" pitchFamily="18" charset="0"/>
                          <a:cs typeface="Times New Roman" panose="02020603050405020304" pitchFamily="18" charset="0"/>
                        </a:rPr>
                        <a:t>arası içi</a:t>
                      </a:r>
                      <a:r>
                        <a:rPr lang="tr-TR" dirty="0">
                          <a:solidFill>
                            <a:schemeClr val="accent2">
                              <a:lumMod val="75000"/>
                            </a:schemeClr>
                          </a:solidFill>
                          <a:effectLst/>
                          <a:latin typeface="Times New Roman" panose="02020603050405020304" pitchFamily="18" charset="0"/>
                          <a:cs typeface="Times New Roman" panose="02020603050405020304" pitchFamily="18" charset="0"/>
                        </a:rPr>
                        <a:t>   </a:t>
                      </a:r>
                    </a:p>
                  </a:txBody>
                  <a:tcPr marL="76200" marR="76200" marT="76200" marB="76200"/>
                </a:tc>
                <a:tc>
                  <a:txBody>
                    <a:bodyPr/>
                    <a:lstStyle/>
                    <a:p>
                      <a:pPr algn="ctr" fontAlgn="t">
                        <a:spcAft>
                          <a:spcPts val="0"/>
                        </a:spcAft>
                      </a:pPr>
                      <a:r>
                        <a:rPr lang="tr-TR" dirty="0">
                          <a:solidFill>
                            <a:schemeClr val="accent2">
                              <a:lumMod val="75000"/>
                            </a:schemeClr>
                          </a:solidFill>
                          <a:effectLst/>
                          <a:latin typeface="Times New Roman" panose="02020603050405020304" pitchFamily="18" charset="0"/>
                          <a:cs typeface="Times New Roman" panose="02020603050405020304" pitchFamily="18" charset="0"/>
                        </a:rPr>
                        <a:t>35</a:t>
                      </a:r>
                      <a:r>
                        <a:rPr lang="tr-TR" dirty="0" smtClean="0">
                          <a:solidFill>
                            <a:schemeClr val="accent2">
                              <a:lumMod val="75000"/>
                            </a:schemeClr>
                          </a:solidFill>
                          <a:effectLst/>
                          <a:latin typeface="Times New Roman" panose="02020603050405020304" pitchFamily="18" charset="0"/>
                          <a:cs typeface="Times New Roman" panose="02020603050405020304" pitchFamily="18" charset="0"/>
                        </a:rPr>
                        <a:t>%</a:t>
                      </a:r>
                      <a:endParaRPr lang="tr-TR"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76200" marR="76200" marT="76200" marB="76200"/>
                </a:tc>
              </a:tr>
              <a:tr h="62599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800" dirty="0" smtClean="0">
                          <a:solidFill>
                            <a:schemeClr val="accent2">
                              <a:lumMod val="75000"/>
                            </a:schemeClr>
                          </a:solidFill>
                          <a:effectLst/>
                          <a:latin typeface="Times New Roman" panose="02020603050405020304" pitchFamily="18" charset="0"/>
                          <a:cs typeface="Times New Roman" panose="02020603050405020304" pitchFamily="18" charset="0"/>
                        </a:rPr>
                        <a:t>650.000TL'den </a:t>
                      </a:r>
                      <a:r>
                        <a:rPr lang="tr-TR" sz="1800" dirty="0" smtClean="0">
                          <a:solidFill>
                            <a:schemeClr val="accent2">
                              <a:lumMod val="75000"/>
                            </a:schemeClr>
                          </a:solidFill>
                          <a:effectLst/>
                          <a:latin typeface="Times New Roman" panose="02020603050405020304" pitchFamily="18" charset="0"/>
                          <a:cs typeface="Times New Roman" panose="02020603050405020304" pitchFamily="18" charset="0"/>
                        </a:rPr>
                        <a:t>fazlası için</a:t>
                      </a:r>
                      <a:endParaRPr lang="tr-TR"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76200" marR="76200" marT="76200" marB="76200"/>
                </a:tc>
                <a:tc>
                  <a:txBody>
                    <a:bodyPr/>
                    <a:lstStyle/>
                    <a:p>
                      <a:pPr algn="ctr" fontAlgn="t">
                        <a:spcAft>
                          <a:spcPts val="0"/>
                        </a:spcAft>
                      </a:pPr>
                      <a:r>
                        <a:rPr lang="tr-TR" dirty="0" smtClean="0">
                          <a:solidFill>
                            <a:schemeClr val="accent2">
                              <a:lumMod val="75000"/>
                            </a:schemeClr>
                          </a:solidFill>
                          <a:effectLst/>
                          <a:latin typeface="Times New Roman" panose="02020603050405020304" pitchFamily="18" charset="0"/>
                          <a:cs typeface="Times New Roman" panose="02020603050405020304" pitchFamily="18" charset="0"/>
                        </a:rPr>
                        <a:t>40%</a:t>
                      </a:r>
                      <a:endParaRPr lang="tr-TR" dirty="0">
                        <a:solidFill>
                          <a:schemeClr val="accent2">
                            <a:lumMod val="75000"/>
                          </a:schemeClr>
                        </a:solidFill>
                        <a:effectLst/>
                        <a:latin typeface="Times New Roman" panose="02020603050405020304" pitchFamily="18" charset="0"/>
                        <a:cs typeface="Times New Roman" panose="02020603050405020304" pitchFamily="18" charset="0"/>
                      </a:endParaRPr>
                    </a:p>
                  </a:txBody>
                  <a:tcPr marL="76200" marR="76200" marT="76200" marB="76200"/>
                </a:tc>
              </a:tr>
            </a:tbl>
          </a:graphicData>
        </a:graphic>
      </p:graphicFrame>
    </p:spTree>
    <p:extLst>
      <p:ext uri="{BB962C8B-B14F-4D97-AF65-F5344CB8AC3E}">
        <p14:creationId xmlns:p14="http://schemas.microsoft.com/office/powerpoint/2010/main" val="20091861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457200" y="274638"/>
            <a:ext cx="7467600" cy="487362"/>
          </a:xfrm>
        </p:spPr>
        <p:txBody>
          <a:bodyPr>
            <a:normAutofit fontScale="90000"/>
          </a:bodyPr>
          <a:lstStyle/>
          <a:p>
            <a:pPr algn="ctr"/>
            <a:r>
              <a:rPr lang="tr-TR" b="1" dirty="0" smtClean="0">
                <a:solidFill>
                  <a:schemeClr val="accent2">
                    <a:lumMod val="50000"/>
                  </a:schemeClr>
                </a:solidFill>
              </a:rPr>
              <a:t>KESİNTİLER / gelir vergisi </a:t>
            </a:r>
            <a:endParaRPr lang="tr-TR" b="1" dirty="0">
              <a:solidFill>
                <a:schemeClr val="accent2">
                  <a:lumMod val="50000"/>
                </a:schemeClr>
              </a:solidFill>
            </a:endParaRPr>
          </a:p>
        </p:txBody>
      </p:sp>
      <p:sp>
        <p:nvSpPr>
          <p:cNvPr id="10" name="İçerik Yer Tutucusu 9"/>
          <p:cNvSpPr>
            <a:spLocks noGrp="1"/>
          </p:cNvSpPr>
          <p:nvPr>
            <p:ph sz="quarter" idx="1"/>
          </p:nvPr>
        </p:nvSpPr>
        <p:spPr>
          <a:xfrm>
            <a:off x="304800" y="685800"/>
            <a:ext cx="8305800" cy="5788152"/>
          </a:xfrm>
        </p:spPr>
        <p:txBody>
          <a:bodyPr>
            <a:normAutofit/>
          </a:bodyPr>
          <a:lstStyle/>
          <a:p>
            <a:pPr marL="0" indent="0" algn="just">
              <a:buNone/>
            </a:pPr>
            <a:r>
              <a:rPr lang="tr-TR" sz="1600" b="1" dirty="0" smtClean="0">
                <a:solidFill>
                  <a:srgbClr val="FF0000"/>
                </a:solidFill>
                <a:latin typeface="Times New Roman" panose="02020603050405020304" pitchFamily="18" charset="0"/>
                <a:cs typeface="Times New Roman" panose="02020603050405020304" pitchFamily="18" charset="0"/>
              </a:rPr>
              <a:t>Engelli İndirimi: </a:t>
            </a: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193 sayılı kanunun 31 maddesi gereği, hizmet erbabının kendisi ve bakmakla yükümlü olduğu kişilere</a:t>
            </a:r>
            <a:r>
              <a:rPr lang="tr-TR" sz="1600" dirty="0">
                <a:solidFill>
                  <a:schemeClr val="accent2">
                    <a:lumMod val="75000"/>
                  </a:schemeClr>
                </a:solidFill>
                <a:latin typeface="Times New Roman" panose="02020603050405020304" pitchFamily="18" charset="0"/>
                <a:cs typeface="Times New Roman" panose="02020603050405020304" pitchFamily="18" charset="0"/>
              </a:rPr>
              <a:t> </a:t>
            </a:r>
            <a:r>
              <a:rPr lang="tr-TR" sz="1600" b="1" dirty="0">
                <a:solidFill>
                  <a:schemeClr val="accent2">
                    <a:lumMod val="75000"/>
                  </a:schemeClr>
                </a:solidFill>
                <a:latin typeface="Times New Roman" panose="02020603050405020304" pitchFamily="18" charset="0"/>
                <a:cs typeface="Times New Roman" panose="02020603050405020304" pitchFamily="18" charset="0"/>
              </a:rPr>
              <a:t>engelli</a:t>
            </a:r>
            <a:r>
              <a:rPr lang="tr-TR" sz="1600" dirty="0">
                <a:solidFill>
                  <a:schemeClr val="accent2">
                    <a:lumMod val="75000"/>
                  </a:schemeClr>
                </a:solidFill>
                <a:latin typeface="Times New Roman" panose="02020603050405020304" pitchFamily="18" charset="0"/>
                <a:cs typeface="Times New Roman" panose="02020603050405020304" pitchFamily="18" charset="0"/>
              </a:rPr>
              <a:t> dereceleri itibariyle belirlenen aylık tutarlar, hizmet erbabının ücretinden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indirilir.</a:t>
            </a:r>
          </a:p>
          <a:p>
            <a:pPr marL="0" indent="0" algn="just">
              <a:buNone/>
            </a:pP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Bakmakla yükümlü olduğu kişiler:</a:t>
            </a:r>
          </a:p>
          <a:p>
            <a:pPr algn="just">
              <a:buFont typeface="Wingdings" panose="05000000000000000000" pitchFamily="2" charset="2"/>
              <a:buChar char="Ø"/>
            </a:pP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sigortalı </a:t>
            </a:r>
            <a:r>
              <a:rPr lang="tr-TR" sz="1600" dirty="0">
                <a:solidFill>
                  <a:schemeClr val="accent2">
                    <a:lumMod val="75000"/>
                  </a:schemeClr>
                </a:solidFill>
                <a:latin typeface="Times New Roman" panose="02020603050405020304" pitchFamily="18" charset="0"/>
                <a:cs typeface="Times New Roman" panose="02020603050405020304" pitchFamily="18" charset="0"/>
              </a:rPr>
              <a:t>sayılmayan veya isteğe bağlı sigortalı olmayan, kendi sigortalılığı nedeniyle gelir veya aylık bağlanmamış olan;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Eşi</a:t>
            </a:r>
          </a:p>
          <a:p>
            <a:pPr algn="just">
              <a:buFont typeface="Wingdings" panose="05000000000000000000" pitchFamily="2" charset="2"/>
              <a:buChar char="Ø"/>
            </a:pP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18</a:t>
            </a:r>
            <a:r>
              <a:rPr lang="tr-TR" sz="1600" dirty="0">
                <a:solidFill>
                  <a:schemeClr val="accent2">
                    <a:lumMod val="75000"/>
                  </a:schemeClr>
                </a:solidFill>
                <a:latin typeface="Times New Roman" panose="02020603050405020304" pitchFamily="18" charset="0"/>
                <a:cs typeface="Times New Roman" panose="02020603050405020304" pitchFamily="18" charset="0"/>
              </a:rPr>
              <a:t> yaşını, </a:t>
            </a:r>
            <a:r>
              <a:rPr lang="tr-TR" sz="1600" b="1" dirty="0">
                <a:solidFill>
                  <a:schemeClr val="accent2">
                    <a:lumMod val="75000"/>
                  </a:schemeClr>
                </a:solidFill>
                <a:latin typeface="Times New Roman" panose="02020603050405020304" pitchFamily="18" charset="0"/>
                <a:cs typeface="Times New Roman" panose="02020603050405020304" pitchFamily="18" charset="0"/>
              </a:rPr>
              <a:t>lise ve dengi öğrenim</a:t>
            </a:r>
            <a:r>
              <a:rPr lang="tr-TR" sz="1600" dirty="0">
                <a:solidFill>
                  <a:schemeClr val="accent2">
                    <a:lumMod val="75000"/>
                  </a:schemeClr>
                </a:solidFill>
                <a:latin typeface="Times New Roman" panose="02020603050405020304" pitchFamily="18" charset="0"/>
                <a:cs typeface="Times New Roman" panose="02020603050405020304" pitchFamily="18" charset="0"/>
              </a:rPr>
              <a:t> veya 05/06/1986 tarihli ve 3308 sayılı Mesleki Eğitim Kanununda belirtilen aday çıraklık ve çıraklık eğitimi ile işletmelerde mesleki eğitim görmesi halinde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20 yaşını</a:t>
            </a:r>
            <a:r>
              <a:rPr lang="tr-TR" sz="1600" dirty="0">
                <a:solidFill>
                  <a:schemeClr val="accent2">
                    <a:lumMod val="75000"/>
                  </a:schemeClr>
                </a:solidFill>
                <a:latin typeface="Times New Roman" panose="02020603050405020304" pitchFamily="18" charset="0"/>
                <a:cs typeface="Times New Roman" panose="02020603050405020304" pitchFamily="18" charset="0"/>
              </a:rPr>
              <a:t>, </a:t>
            </a:r>
            <a:r>
              <a:rPr lang="tr-TR" sz="1600" b="1" dirty="0">
                <a:solidFill>
                  <a:schemeClr val="accent2">
                    <a:lumMod val="75000"/>
                  </a:schemeClr>
                </a:solidFill>
                <a:latin typeface="Times New Roman" panose="02020603050405020304" pitchFamily="18" charset="0"/>
                <a:cs typeface="Times New Roman" panose="02020603050405020304" pitchFamily="18" charset="0"/>
              </a:rPr>
              <a:t>yüksek öğrenim </a:t>
            </a:r>
            <a:r>
              <a:rPr lang="tr-TR" sz="1600" dirty="0">
                <a:solidFill>
                  <a:schemeClr val="accent2">
                    <a:lumMod val="75000"/>
                  </a:schemeClr>
                </a:solidFill>
                <a:latin typeface="Times New Roman" panose="02020603050405020304" pitchFamily="18" charset="0"/>
                <a:cs typeface="Times New Roman" panose="02020603050405020304" pitchFamily="18" charset="0"/>
              </a:rPr>
              <a:t>görmesi halinde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25 yaşını </a:t>
            </a:r>
            <a:r>
              <a:rPr lang="tr-TR" sz="1600" dirty="0">
                <a:solidFill>
                  <a:schemeClr val="accent2">
                    <a:lumMod val="75000"/>
                  </a:schemeClr>
                </a:solidFill>
                <a:latin typeface="Times New Roman" panose="02020603050405020304" pitchFamily="18" charset="0"/>
                <a:cs typeface="Times New Roman" panose="02020603050405020304" pitchFamily="18" charset="0"/>
              </a:rPr>
              <a:t>doldurmamış ve evli olmayan çocukları ile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yaşına bakılmaksızın bu Kanuna göre malul olduğu tespit edilen evli olmayan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çocukları </a:t>
            </a:r>
          </a:p>
          <a:p>
            <a:pPr algn="just">
              <a:buFont typeface="Wingdings" panose="05000000000000000000" pitchFamily="2" charset="2"/>
              <a:buChar char="Ø"/>
            </a:pP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Geçiminin hizmet erbabı </a:t>
            </a:r>
            <a:r>
              <a:rPr lang="tr-TR" sz="1600" dirty="0">
                <a:solidFill>
                  <a:schemeClr val="accent2">
                    <a:lumMod val="75000"/>
                  </a:schemeClr>
                </a:solidFill>
                <a:latin typeface="Times New Roman" panose="02020603050405020304" pitchFamily="18" charset="0"/>
                <a:cs typeface="Times New Roman" panose="02020603050405020304" pitchFamily="18" charset="0"/>
              </a:rPr>
              <a:t>sigortalısı tarafından sağlandığı </a:t>
            </a: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Kurumca (SGK) </a:t>
            </a:r>
            <a:r>
              <a:rPr lang="tr-TR" sz="1600" dirty="0">
                <a:solidFill>
                  <a:schemeClr val="accent2">
                    <a:lumMod val="75000"/>
                  </a:schemeClr>
                </a:solidFill>
                <a:latin typeface="Times New Roman" panose="02020603050405020304" pitchFamily="18" charset="0"/>
                <a:cs typeface="Times New Roman" panose="02020603050405020304" pitchFamily="18" charset="0"/>
              </a:rPr>
              <a:t>belirlenen kriterlere göre tespit edilen </a:t>
            </a:r>
            <a:r>
              <a:rPr lang="tr-TR" sz="1600" b="1" u="sng" dirty="0">
                <a:solidFill>
                  <a:schemeClr val="accent2">
                    <a:lumMod val="75000"/>
                  </a:schemeClr>
                </a:solidFill>
                <a:latin typeface="Times New Roman" panose="02020603050405020304" pitchFamily="18" charset="0"/>
                <a:cs typeface="Times New Roman" panose="02020603050405020304" pitchFamily="18" charset="0"/>
              </a:rPr>
              <a:t>ana ve </a:t>
            </a:r>
            <a:r>
              <a:rPr lang="tr-TR" sz="1600" b="1" u="sng" dirty="0" smtClean="0">
                <a:solidFill>
                  <a:schemeClr val="accent2">
                    <a:lumMod val="75000"/>
                  </a:schemeClr>
                </a:solidFill>
                <a:latin typeface="Times New Roman" panose="02020603050405020304" pitchFamily="18" charset="0"/>
                <a:cs typeface="Times New Roman" panose="02020603050405020304" pitchFamily="18" charset="0"/>
              </a:rPr>
              <a:t>babası  </a:t>
            </a:r>
            <a:endParaRPr lang="tr-TR" sz="1600" dirty="0">
              <a:solidFill>
                <a:schemeClr val="accent2">
                  <a:lumMod val="75000"/>
                </a:schemeClr>
              </a:solidFill>
              <a:latin typeface="Times New Roman" panose="02020603050405020304" pitchFamily="18" charset="0"/>
              <a:cs typeface="Times New Roman" panose="02020603050405020304" pitchFamily="18" charset="0"/>
            </a:endParaRPr>
          </a:p>
          <a:p>
            <a:pPr marL="0" indent="0" algn="just">
              <a:buNone/>
            </a:pPr>
            <a:r>
              <a:rPr lang="tr-TR" sz="1600" dirty="0" smtClean="0">
                <a:solidFill>
                  <a:schemeClr val="accent2">
                    <a:lumMod val="75000"/>
                  </a:schemeClr>
                </a:solidFill>
                <a:latin typeface="Times New Roman" panose="02020603050405020304" pitchFamily="18" charset="0"/>
                <a:cs typeface="Times New Roman" panose="02020603050405020304" pitchFamily="18" charset="0"/>
              </a:rPr>
              <a:t> </a:t>
            </a:r>
            <a:endParaRPr lang="tr-TR" sz="1600" dirty="0">
              <a:solidFill>
                <a:schemeClr val="accent2">
                  <a:lumMod val="75000"/>
                </a:schemeClr>
              </a:solidFill>
              <a:latin typeface="Times New Roman" panose="02020603050405020304" pitchFamily="18" charset="0"/>
              <a:cs typeface="Times New Roman" panose="02020603050405020304" pitchFamily="18" charset="0"/>
            </a:endParaRPr>
          </a:p>
        </p:txBody>
      </p:sp>
      <p:graphicFrame>
        <p:nvGraphicFramePr>
          <p:cNvPr id="12" name="Tablo 11"/>
          <p:cNvGraphicFramePr>
            <a:graphicFrameLocks noGrp="1"/>
          </p:cNvGraphicFramePr>
          <p:nvPr>
            <p:extLst>
              <p:ext uri="{D42A27DB-BD31-4B8C-83A1-F6EECF244321}">
                <p14:modId xmlns:p14="http://schemas.microsoft.com/office/powerpoint/2010/main" val="210133308"/>
              </p:ext>
            </p:extLst>
          </p:nvPr>
        </p:nvGraphicFramePr>
        <p:xfrm>
          <a:off x="762000" y="4648200"/>
          <a:ext cx="7391400" cy="1859280"/>
        </p:xfrm>
        <a:graphic>
          <a:graphicData uri="http://schemas.openxmlformats.org/drawingml/2006/table">
            <a:tbl>
              <a:tblPr/>
              <a:tblGrid>
                <a:gridCol w="4800600"/>
                <a:gridCol w="2590800"/>
              </a:tblGrid>
              <a:tr h="533400">
                <a:tc gridSpan="2">
                  <a:txBody>
                    <a:bodyPr/>
                    <a:lstStyle/>
                    <a:p>
                      <a:pPr algn="ctr"/>
                      <a:r>
                        <a:rPr lang="tr-TR" dirty="0" smtClean="0">
                          <a:solidFill>
                            <a:schemeClr val="bg1"/>
                          </a:solidFill>
                          <a:effectLst/>
                          <a:latin typeface="Times New Roman" panose="02020603050405020304" pitchFamily="18" charset="0"/>
                          <a:cs typeface="Times New Roman" panose="02020603050405020304" pitchFamily="18" charset="0"/>
                        </a:rPr>
                        <a:t>ENGELLİ</a:t>
                      </a:r>
                      <a:r>
                        <a:rPr lang="tr-TR" baseline="0" dirty="0" smtClean="0">
                          <a:solidFill>
                            <a:schemeClr val="bg1"/>
                          </a:solidFill>
                          <a:effectLst/>
                          <a:latin typeface="Times New Roman" panose="02020603050405020304" pitchFamily="18" charset="0"/>
                          <a:cs typeface="Times New Roman" panose="02020603050405020304" pitchFamily="18" charset="0"/>
                        </a:rPr>
                        <a:t> İNDİRİMİ TABLOSU</a:t>
                      </a:r>
                    </a:p>
                    <a:p>
                      <a:pPr algn="ctr"/>
                      <a:r>
                        <a:rPr lang="tr-TR" baseline="0" dirty="0" smtClean="0">
                          <a:solidFill>
                            <a:schemeClr val="bg1"/>
                          </a:solidFill>
                          <a:effectLst/>
                          <a:latin typeface="Times New Roman" panose="02020603050405020304" pitchFamily="18" charset="0"/>
                          <a:cs typeface="Times New Roman" panose="02020603050405020304" pitchFamily="18" charset="0"/>
                        </a:rPr>
                        <a:t>(</a:t>
                      </a:r>
                      <a:r>
                        <a:rPr kumimoji="0" lang="tr-TR" b="0" i="0" kern="1200" dirty="0" smtClean="0">
                          <a:solidFill>
                            <a:schemeClr val="bg1"/>
                          </a:solidFill>
                          <a:effectLst/>
                          <a:latin typeface="Times New Roman" panose="02020603050405020304" pitchFamily="18" charset="0"/>
                          <a:ea typeface="+mn-ea"/>
                          <a:cs typeface="Times New Roman" panose="02020603050405020304" pitchFamily="18" charset="0"/>
                        </a:rPr>
                        <a:t>313 </a:t>
                      </a:r>
                      <a:r>
                        <a:rPr kumimoji="0" lang="tr-TR" b="0" i="0" kern="1200" dirty="0" smtClean="0">
                          <a:solidFill>
                            <a:schemeClr val="bg1"/>
                          </a:solidFill>
                          <a:effectLst/>
                          <a:latin typeface="Times New Roman" panose="02020603050405020304" pitchFamily="18" charset="0"/>
                          <a:ea typeface="+mn-ea"/>
                          <a:cs typeface="Times New Roman" panose="02020603050405020304" pitchFamily="18" charset="0"/>
                        </a:rPr>
                        <a:t>Seri No.lu Gelir Vergisi Genel Tebliği </a:t>
                      </a:r>
                      <a:r>
                        <a:rPr lang="tr-TR" baseline="0" dirty="0" smtClean="0">
                          <a:solidFill>
                            <a:schemeClr val="bg1"/>
                          </a:solidFill>
                          <a:effectLst/>
                          <a:latin typeface="Times New Roman" panose="02020603050405020304" pitchFamily="18" charset="0"/>
                          <a:cs typeface="Times New Roman" panose="02020603050405020304" pitchFamily="18" charset="0"/>
                        </a:rPr>
                        <a:t>2021)</a:t>
                      </a:r>
                      <a:endParaRPr lang="tr-TR" dirty="0">
                        <a:solidFill>
                          <a:schemeClr val="bg1"/>
                        </a:solidFill>
                        <a:effectLst/>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50000"/>
                      </a:schemeClr>
                    </a:solidFill>
                  </a:tcPr>
                </a:tc>
                <a:tc hMerge="1">
                  <a:txBody>
                    <a:bodyPr/>
                    <a:lstStyle/>
                    <a:p>
                      <a:endParaRPr lang="tr-TR"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r>
                        <a:rPr lang="tr-TR" sz="1400" b="1" dirty="0">
                          <a:solidFill>
                            <a:schemeClr val="accent2">
                              <a:lumMod val="75000"/>
                            </a:schemeClr>
                          </a:solidFill>
                          <a:effectLst/>
                          <a:latin typeface="Times New Roman" panose="02020603050405020304" pitchFamily="18" charset="0"/>
                          <a:cs typeface="Times New Roman" panose="02020603050405020304" pitchFamily="18" charset="0"/>
                        </a:rPr>
                        <a:t>Engel durumu</a:t>
                      </a:r>
                      <a:endParaRPr lang="tr-TR" sz="1400" dirty="0">
                        <a:solidFill>
                          <a:schemeClr val="accent2">
                            <a:lumMod val="75000"/>
                          </a:schemeClr>
                        </a:solidFill>
                        <a:effectLst/>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r>
                        <a:rPr lang="tr-TR" sz="1400" b="1" dirty="0">
                          <a:solidFill>
                            <a:schemeClr val="accent2">
                              <a:lumMod val="75000"/>
                            </a:schemeClr>
                          </a:solidFill>
                          <a:effectLst/>
                          <a:latin typeface="Times New Roman" panose="02020603050405020304" pitchFamily="18" charset="0"/>
                          <a:cs typeface="Times New Roman" panose="02020603050405020304" pitchFamily="18" charset="0"/>
                        </a:rPr>
                        <a:t>Engelli İndirimi Tutarı</a:t>
                      </a:r>
                      <a:endParaRPr lang="tr-TR" sz="1400" dirty="0">
                        <a:solidFill>
                          <a:schemeClr val="accent2">
                            <a:lumMod val="75000"/>
                          </a:schemeClr>
                        </a:solidFill>
                        <a:effectLst/>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a:txBody>
                    <a:bodyPr/>
                    <a:lstStyle/>
                    <a:p>
                      <a:r>
                        <a:rPr lang="es-ES" sz="1400" dirty="0">
                          <a:solidFill>
                            <a:schemeClr val="accent2">
                              <a:lumMod val="75000"/>
                            </a:schemeClr>
                          </a:solidFill>
                          <a:effectLst/>
                          <a:latin typeface="Times New Roman" panose="02020603050405020304" pitchFamily="18" charset="0"/>
                          <a:cs typeface="Times New Roman" panose="02020603050405020304" pitchFamily="18" charset="0"/>
                        </a:rPr>
                        <a:t>1. derece engelli </a:t>
                      </a:r>
                      <a:r>
                        <a:rPr lang="es-ES" sz="1400" dirty="0" smtClean="0">
                          <a:solidFill>
                            <a:schemeClr val="accent2">
                              <a:lumMod val="75000"/>
                            </a:schemeClr>
                          </a:solidFill>
                          <a:effectLst/>
                          <a:latin typeface="Times New Roman" panose="02020603050405020304" pitchFamily="18" charset="0"/>
                          <a:cs typeface="Times New Roman" panose="02020603050405020304" pitchFamily="18" charset="0"/>
                        </a:rPr>
                        <a:t>(</a:t>
                      </a:r>
                      <a:r>
                        <a:rPr lang="tr-TR" sz="1400" dirty="0" smtClean="0">
                          <a:solidFill>
                            <a:schemeClr val="accent2">
                              <a:lumMod val="75000"/>
                            </a:schemeClr>
                          </a:solidFill>
                          <a:effectLst/>
                          <a:latin typeface="Times New Roman" panose="02020603050405020304" pitchFamily="18" charset="0"/>
                          <a:cs typeface="Times New Roman" panose="02020603050405020304" pitchFamily="18" charset="0"/>
                        </a:rPr>
                        <a:t>çalışma gücünün Kaybı</a:t>
                      </a:r>
                      <a:r>
                        <a:rPr lang="tr-TR" sz="1400" baseline="0" dirty="0" smtClean="0">
                          <a:solidFill>
                            <a:schemeClr val="accent2">
                              <a:lumMod val="75000"/>
                            </a:schemeClr>
                          </a:solidFill>
                          <a:effectLst/>
                          <a:latin typeface="Times New Roman" panose="02020603050405020304" pitchFamily="18" charset="0"/>
                          <a:cs typeface="Times New Roman" panose="02020603050405020304" pitchFamily="18" charset="0"/>
                        </a:rPr>
                        <a:t> </a:t>
                      </a:r>
                      <a:r>
                        <a:rPr lang="es-ES" sz="1400" dirty="0" smtClean="0">
                          <a:solidFill>
                            <a:schemeClr val="accent2">
                              <a:lumMod val="75000"/>
                            </a:schemeClr>
                          </a:solidFill>
                          <a:effectLst/>
                          <a:latin typeface="Times New Roman" panose="02020603050405020304" pitchFamily="18" charset="0"/>
                          <a:cs typeface="Times New Roman" panose="02020603050405020304" pitchFamily="18" charset="0"/>
                        </a:rPr>
                        <a:t>%80 </a:t>
                      </a:r>
                      <a:r>
                        <a:rPr lang="es-ES" sz="1400" dirty="0">
                          <a:solidFill>
                            <a:schemeClr val="accent2">
                              <a:lumMod val="75000"/>
                            </a:schemeClr>
                          </a:solidFill>
                          <a:effectLst/>
                          <a:latin typeface="Times New Roman" panose="02020603050405020304" pitchFamily="18" charset="0"/>
                          <a:cs typeface="Times New Roman" panose="02020603050405020304" pitchFamily="18" charset="0"/>
                        </a:rPr>
                        <a:t>ve daha yukarı)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tr-TR" sz="1400" dirty="0" smtClean="0">
                          <a:solidFill>
                            <a:schemeClr val="accent2">
                              <a:lumMod val="75000"/>
                            </a:schemeClr>
                          </a:solidFill>
                          <a:effectLst/>
                          <a:latin typeface="Times New Roman" panose="02020603050405020304" pitchFamily="18" charset="0"/>
                          <a:cs typeface="Times New Roman" panose="02020603050405020304" pitchFamily="18" charset="0"/>
                        </a:rPr>
                        <a:t>1500 </a:t>
                      </a:r>
                      <a:r>
                        <a:rPr lang="tr-TR" sz="1400" dirty="0">
                          <a:solidFill>
                            <a:schemeClr val="accent2">
                              <a:lumMod val="75000"/>
                            </a:schemeClr>
                          </a:solidFill>
                          <a:effectLst/>
                          <a:latin typeface="Times New Roman" panose="02020603050405020304" pitchFamily="18" charset="0"/>
                          <a:cs typeface="Times New Roman" panose="02020603050405020304" pitchFamily="18" charset="0"/>
                        </a:rPr>
                        <a:t>TL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0">
                <a:tc>
                  <a:txBody>
                    <a:bodyPr/>
                    <a:lstStyle/>
                    <a:p>
                      <a:r>
                        <a:rPr lang="tr-TR" sz="1400" dirty="0">
                          <a:solidFill>
                            <a:schemeClr val="accent2">
                              <a:lumMod val="75000"/>
                            </a:schemeClr>
                          </a:solidFill>
                          <a:effectLst/>
                          <a:latin typeface="Times New Roman" panose="02020603050405020304" pitchFamily="18" charset="0"/>
                          <a:cs typeface="Times New Roman" panose="02020603050405020304" pitchFamily="18" charset="0"/>
                        </a:rPr>
                        <a:t>2. derece engelli </a:t>
                      </a:r>
                      <a:r>
                        <a:rPr lang="tr-TR" sz="1400" dirty="0" smtClean="0">
                          <a:solidFill>
                            <a:schemeClr val="accent2">
                              <a:lumMod val="75000"/>
                            </a:schemeClr>
                          </a:solidFill>
                          <a:effectLst/>
                          <a:latin typeface="Times New Roman" panose="02020603050405020304" pitchFamily="18" charset="0"/>
                          <a:cs typeface="Times New Roman" panose="02020603050405020304" pitchFamily="18" charset="0"/>
                        </a:rPr>
                        <a:t>(çalışma gücünün Kaybı</a:t>
                      </a:r>
                      <a:r>
                        <a:rPr lang="tr-TR" sz="1400" baseline="0" dirty="0" smtClean="0">
                          <a:solidFill>
                            <a:schemeClr val="accent2">
                              <a:lumMod val="75000"/>
                            </a:schemeClr>
                          </a:solidFill>
                          <a:effectLst/>
                          <a:latin typeface="Times New Roman" panose="02020603050405020304" pitchFamily="18" charset="0"/>
                          <a:cs typeface="Times New Roman" panose="02020603050405020304" pitchFamily="18" charset="0"/>
                        </a:rPr>
                        <a:t> </a:t>
                      </a:r>
                      <a:r>
                        <a:rPr lang="tr-TR" sz="1400" dirty="0" smtClean="0">
                          <a:solidFill>
                            <a:schemeClr val="accent2">
                              <a:lumMod val="75000"/>
                            </a:schemeClr>
                          </a:solidFill>
                          <a:effectLst/>
                          <a:latin typeface="Times New Roman" panose="02020603050405020304" pitchFamily="18" charset="0"/>
                          <a:cs typeface="Times New Roman" panose="02020603050405020304" pitchFamily="18" charset="0"/>
                        </a:rPr>
                        <a:t>%</a:t>
                      </a:r>
                      <a:r>
                        <a:rPr lang="tr-TR" sz="1400" dirty="0">
                          <a:solidFill>
                            <a:schemeClr val="accent2">
                              <a:lumMod val="75000"/>
                            </a:schemeClr>
                          </a:solidFill>
                          <a:effectLst/>
                          <a:latin typeface="Times New Roman" panose="02020603050405020304" pitchFamily="18" charset="0"/>
                          <a:cs typeface="Times New Roman" panose="02020603050405020304" pitchFamily="18" charset="0"/>
                        </a:rPr>
                        <a:t>60-%79 arası)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tr-TR" sz="1400" dirty="0" smtClean="0">
                          <a:solidFill>
                            <a:schemeClr val="accent2">
                              <a:lumMod val="75000"/>
                            </a:schemeClr>
                          </a:solidFill>
                          <a:effectLst/>
                          <a:latin typeface="Times New Roman" panose="02020603050405020304" pitchFamily="18" charset="0"/>
                          <a:cs typeface="Times New Roman" panose="02020603050405020304" pitchFamily="18" charset="0"/>
                        </a:rPr>
                        <a:t>860 </a:t>
                      </a:r>
                      <a:r>
                        <a:rPr lang="tr-TR" sz="1400" dirty="0">
                          <a:solidFill>
                            <a:schemeClr val="accent2">
                              <a:lumMod val="75000"/>
                            </a:schemeClr>
                          </a:solidFill>
                          <a:effectLst/>
                          <a:latin typeface="Times New Roman" panose="02020603050405020304" pitchFamily="18" charset="0"/>
                          <a:cs typeface="Times New Roman" panose="02020603050405020304" pitchFamily="18" charset="0"/>
                        </a:rPr>
                        <a:t>TL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0">
                <a:tc>
                  <a:txBody>
                    <a:bodyPr/>
                    <a:lstStyle/>
                    <a:p>
                      <a:r>
                        <a:rPr lang="tr-TR" sz="1400" dirty="0">
                          <a:solidFill>
                            <a:schemeClr val="accent2">
                              <a:lumMod val="75000"/>
                            </a:schemeClr>
                          </a:solidFill>
                          <a:effectLst/>
                          <a:latin typeface="Times New Roman" panose="02020603050405020304" pitchFamily="18" charset="0"/>
                          <a:cs typeface="Times New Roman" panose="02020603050405020304" pitchFamily="18" charset="0"/>
                        </a:rPr>
                        <a:t>3. derece engelli </a:t>
                      </a:r>
                      <a:r>
                        <a:rPr lang="tr-TR" sz="1400" dirty="0" smtClean="0">
                          <a:solidFill>
                            <a:schemeClr val="accent2">
                              <a:lumMod val="75000"/>
                            </a:schemeClr>
                          </a:solidFill>
                          <a:effectLst/>
                          <a:latin typeface="Times New Roman" panose="02020603050405020304" pitchFamily="18" charset="0"/>
                          <a:cs typeface="Times New Roman" panose="02020603050405020304" pitchFamily="18" charset="0"/>
                        </a:rPr>
                        <a:t>(çalışma gücünün Kaybı</a:t>
                      </a:r>
                      <a:r>
                        <a:rPr lang="tr-TR" sz="1400" baseline="0" dirty="0" smtClean="0">
                          <a:solidFill>
                            <a:schemeClr val="accent2">
                              <a:lumMod val="75000"/>
                            </a:schemeClr>
                          </a:solidFill>
                          <a:effectLst/>
                          <a:latin typeface="Times New Roman" panose="02020603050405020304" pitchFamily="18" charset="0"/>
                          <a:cs typeface="Times New Roman" panose="02020603050405020304" pitchFamily="18" charset="0"/>
                        </a:rPr>
                        <a:t> </a:t>
                      </a:r>
                      <a:r>
                        <a:rPr lang="tr-TR" sz="1400" dirty="0" smtClean="0">
                          <a:solidFill>
                            <a:schemeClr val="accent2">
                              <a:lumMod val="75000"/>
                            </a:schemeClr>
                          </a:solidFill>
                          <a:effectLst/>
                          <a:latin typeface="Times New Roman" panose="02020603050405020304" pitchFamily="18" charset="0"/>
                          <a:cs typeface="Times New Roman" panose="02020603050405020304" pitchFamily="18" charset="0"/>
                        </a:rPr>
                        <a:t>%</a:t>
                      </a:r>
                      <a:r>
                        <a:rPr lang="tr-TR" sz="1400" dirty="0">
                          <a:solidFill>
                            <a:schemeClr val="accent2">
                              <a:lumMod val="75000"/>
                            </a:schemeClr>
                          </a:solidFill>
                          <a:effectLst/>
                          <a:latin typeface="Times New Roman" panose="02020603050405020304" pitchFamily="18" charset="0"/>
                          <a:cs typeface="Times New Roman" panose="02020603050405020304" pitchFamily="18" charset="0"/>
                        </a:rPr>
                        <a:t>40-%59 arası)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r>
                        <a:rPr lang="tr-TR" sz="1400" dirty="0" smtClean="0">
                          <a:solidFill>
                            <a:schemeClr val="accent2">
                              <a:lumMod val="75000"/>
                            </a:schemeClr>
                          </a:solidFill>
                          <a:effectLst/>
                          <a:latin typeface="Times New Roman" panose="02020603050405020304" pitchFamily="18" charset="0"/>
                          <a:cs typeface="Times New Roman" panose="02020603050405020304" pitchFamily="18" charset="0"/>
                        </a:rPr>
                        <a:t>380 </a:t>
                      </a:r>
                      <a:r>
                        <a:rPr lang="tr-TR" sz="1400" dirty="0">
                          <a:solidFill>
                            <a:schemeClr val="accent2">
                              <a:lumMod val="75000"/>
                            </a:schemeClr>
                          </a:solidFill>
                          <a:effectLst/>
                          <a:latin typeface="Times New Roman" panose="02020603050405020304" pitchFamily="18" charset="0"/>
                          <a:cs typeface="Times New Roman" panose="02020603050405020304" pitchFamily="18" charset="0"/>
                        </a:rPr>
                        <a:t>TL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val="13529900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639762"/>
          </a:xfrm>
        </p:spPr>
        <p:txBody>
          <a:bodyPr/>
          <a:lstStyle/>
          <a:p>
            <a:pPr algn="ctr"/>
            <a:r>
              <a:rPr lang="tr-TR" b="1" dirty="0" smtClean="0">
                <a:solidFill>
                  <a:schemeClr val="accent2">
                    <a:lumMod val="50000"/>
                  </a:schemeClr>
                </a:solidFill>
              </a:rPr>
              <a:t>KESİNTİLER / gelir vergisi </a:t>
            </a:r>
            <a:endParaRPr lang="tr-TR" dirty="0">
              <a:solidFill>
                <a:schemeClr val="accent2">
                  <a:lumMod val="50000"/>
                </a:schemeClr>
              </a:solidFill>
            </a:endParaRPr>
          </a:p>
        </p:txBody>
      </p:sp>
      <p:sp>
        <p:nvSpPr>
          <p:cNvPr id="3" name="İçerik Yer Tutucusu 2"/>
          <p:cNvSpPr>
            <a:spLocks noGrp="1"/>
          </p:cNvSpPr>
          <p:nvPr>
            <p:ph sz="quarter" idx="1"/>
          </p:nvPr>
        </p:nvSpPr>
        <p:spPr>
          <a:xfrm>
            <a:off x="304800" y="914400"/>
            <a:ext cx="8382000" cy="5559552"/>
          </a:xfrm>
        </p:spPr>
        <p:txBody>
          <a:bodyPr>
            <a:normAutofit lnSpcReduction="10000"/>
          </a:bodyPr>
          <a:lstStyle/>
          <a:p>
            <a:pPr algn="just">
              <a:buNone/>
            </a:pPr>
            <a:r>
              <a:rPr lang="tr-TR" sz="1600" b="1" dirty="0" smtClean="0">
                <a:solidFill>
                  <a:srgbClr val="FF0000"/>
                </a:solidFill>
                <a:latin typeface="Times New Roman" pitchFamily="18" charset="0"/>
                <a:cs typeface="Times New Roman" pitchFamily="18" charset="0"/>
              </a:rPr>
              <a:t>   Özel sigorta </a:t>
            </a:r>
            <a:r>
              <a:rPr lang="tr-TR" sz="1600" b="1" dirty="0" err="1" smtClean="0">
                <a:solidFill>
                  <a:srgbClr val="FF0000"/>
                </a:solidFill>
                <a:latin typeface="Times New Roman" pitchFamily="18" charset="0"/>
                <a:cs typeface="Times New Roman" pitchFamily="18" charset="0"/>
              </a:rPr>
              <a:t>idirimi</a:t>
            </a:r>
            <a:r>
              <a:rPr lang="tr-TR" sz="1600" b="1" dirty="0" smtClean="0">
                <a:solidFill>
                  <a:srgbClr val="FF0000"/>
                </a:solidFill>
                <a:latin typeface="Times New Roman" pitchFamily="18" charset="0"/>
                <a:cs typeface="Times New Roman" pitchFamily="18" charset="0"/>
              </a:rPr>
              <a:t> :</a:t>
            </a:r>
            <a:r>
              <a:rPr lang="tr-TR" sz="1600" dirty="0" smtClean="0">
                <a:solidFill>
                  <a:srgbClr val="FF0000"/>
                </a:solidFill>
                <a:latin typeface="Times New Roman" pitchFamily="18" charset="0"/>
                <a:cs typeface="Times New Roman" pitchFamily="18" charset="0"/>
              </a:rPr>
              <a:t> </a:t>
            </a:r>
            <a:r>
              <a:rPr lang="tr-TR" sz="1600" dirty="0" smtClean="0">
                <a:solidFill>
                  <a:schemeClr val="accent2">
                    <a:lumMod val="75000"/>
                  </a:schemeClr>
                </a:solidFill>
                <a:latin typeface="Times New Roman" pitchFamily="18" charset="0"/>
                <a:cs typeface="Times New Roman" pitchFamily="18" charset="0"/>
              </a:rPr>
              <a:t>Gelir Vergisi Kanunun 63. maddesi gereği, Sigortanın Türkiye’de kâin ve merkezi Türkiye’de bulunan bir emeklilik veya sigorta şirketi nezdinde akdedilmiş olması şartıyla;</a:t>
            </a:r>
          </a:p>
          <a:p>
            <a:pPr algn="just">
              <a:buNone/>
            </a:pPr>
            <a:r>
              <a:rPr lang="tr-TR" sz="1600" b="1" dirty="0" smtClean="0">
                <a:solidFill>
                  <a:schemeClr val="accent2">
                    <a:lumMod val="75000"/>
                  </a:schemeClr>
                </a:solidFill>
                <a:latin typeface="Times New Roman" pitchFamily="18" charset="0"/>
                <a:cs typeface="Times New Roman" pitchFamily="18" charset="0"/>
              </a:rPr>
              <a:t>Hizmet erbabı tarafından ödenen;</a:t>
            </a:r>
            <a:endParaRPr lang="tr-TR" sz="1600" dirty="0" smtClean="0">
              <a:solidFill>
                <a:schemeClr val="accent2">
                  <a:lumMod val="75000"/>
                </a:schemeClr>
              </a:solidFill>
              <a:latin typeface="Times New Roman" pitchFamily="18" charset="0"/>
              <a:cs typeface="Times New Roman" pitchFamily="18" charset="0"/>
            </a:endParaRPr>
          </a:p>
          <a:p>
            <a:pPr algn="just">
              <a:buFont typeface="Wingdings" pitchFamily="2" charset="2"/>
              <a:buChar char="Ø"/>
            </a:pPr>
            <a:r>
              <a:rPr lang="tr-TR" sz="1600" dirty="0" smtClean="0">
                <a:solidFill>
                  <a:schemeClr val="accent2">
                    <a:lumMod val="75000"/>
                  </a:schemeClr>
                </a:solidFill>
                <a:latin typeface="Times New Roman" pitchFamily="18" charset="0"/>
                <a:cs typeface="Times New Roman" pitchFamily="18" charset="0"/>
              </a:rPr>
              <a:t>Ücretlinin </a:t>
            </a:r>
            <a:r>
              <a:rPr lang="tr-TR" sz="1600" b="1" u="sng" dirty="0" smtClean="0">
                <a:solidFill>
                  <a:schemeClr val="accent2">
                    <a:lumMod val="75000"/>
                  </a:schemeClr>
                </a:solidFill>
                <a:latin typeface="Times New Roman" pitchFamily="18" charset="0"/>
                <a:cs typeface="Times New Roman" pitchFamily="18" charset="0"/>
              </a:rPr>
              <a:t>şahsına</a:t>
            </a:r>
            <a:r>
              <a:rPr lang="tr-TR" sz="1600" dirty="0" smtClean="0">
                <a:solidFill>
                  <a:schemeClr val="accent2">
                    <a:lumMod val="75000"/>
                  </a:schemeClr>
                </a:solidFill>
                <a:latin typeface="Times New Roman" pitchFamily="18" charset="0"/>
                <a:cs typeface="Times New Roman" pitchFamily="18" charset="0"/>
              </a:rPr>
              <a:t>, </a:t>
            </a:r>
            <a:r>
              <a:rPr lang="tr-TR" sz="1600" b="1" u="sng" dirty="0" smtClean="0">
                <a:solidFill>
                  <a:schemeClr val="accent2">
                    <a:lumMod val="75000"/>
                  </a:schemeClr>
                </a:solidFill>
                <a:latin typeface="Times New Roman" pitchFamily="18" charset="0"/>
                <a:cs typeface="Times New Roman" pitchFamily="18" charset="0"/>
              </a:rPr>
              <a:t>eşine</a:t>
            </a:r>
            <a:r>
              <a:rPr lang="tr-TR" sz="1600" dirty="0" smtClean="0">
                <a:solidFill>
                  <a:schemeClr val="accent2">
                    <a:lumMod val="75000"/>
                  </a:schemeClr>
                </a:solidFill>
                <a:latin typeface="Times New Roman" pitchFamily="18" charset="0"/>
                <a:cs typeface="Times New Roman" pitchFamily="18" charset="0"/>
              </a:rPr>
              <a:t> ve </a:t>
            </a:r>
            <a:r>
              <a:rPr lang="tr-TR" sz="1600" b="1" u="sng" dirty="0" smtClean="0">
                <a:solidFill>
                  <a:schemeClr val="accent2">
                    <a:lumMod val="75000"/>
                  </a:schemeClr>
                </a:solidFill>
                <a:latin typeface="Times New Roman" pitchFamily="18" charset="0"/>
                <a:cs typeface="Times New Roman" pitchFamily="18" charset="0"/>
              </a:rPr>
              <a:t>küçük çocuklarına </a:t>
            </a:r>
            <a:r>
              <a:rPr lang="tr-TR" sz="1600" dirty="0" smtClean="0">
                <a:solidFill>
                  <a:schemeClr val="accent2">
                    <a:lumMod val="75000"/>
                  </a:schemeClr>
                </a:solidFill>
                <a:latin typeface="Times New Roman" pitchFamily="18" charset="0"/>
                <a:cs typeface="Times New Roman" pitchFamily="18" charset="0"/>
              </a:rPr>
              <a:t>ait birikim priminin alındığı hayat sigortası poliçeleri için %50’si ile,</a:t>
            </a:r>
          </a:p>
          <a:p>
            <a:pPr algn="just">
              <a:buFont typeface="Wingdings" pitchFamily="2" charset="2"/>
              <a:buChar char="Ø"/>
            </a:pPr>
            <a:r>
              <a:rPr lang="tr-TR" sz="1600" b="1" u="sng" dirty="0" smtClean="0">
                <a:solidFill>
                  <a:schemeClr val="accent2">
                    <a:lumMod val="75000"/>
                  </a:schemeClr>
                </a:solidFill>
                <a:latin typeface="Times New Roman" pitchFamily="18" charset="0"/>
                <a:cs typeface="Times New Roman" pitchFamily="18" charset="0"/>
              </a:rPr>
              <a:t>Ölüm</a:t>
            </a:r>
            <a:r>
              <a:rPr lang="tr-TR" sz="1600" dirty="0" smtClean="0">
                <a:solidFill>
                  <a:schemeClr val="accent2">
                    <a:lumMod val="75000"/>
                  </a:schemeClr>
                </a:solidFill>
                <a:latin typeface="Times New Roman" pitchFamily="18" charset="0"/>
                <a:cs typeface="Times New Roman" pitchFamily="18" charset="0"/>
              </a:rPr>
              <a:t>, </a:t>
            </a:r>
            <a:r>
              <a:rPr lang="tr-TR" sz="1600" b="1" u="sng" dirty="0" smtClean="0">
                <a:solidFill>
                  <a:schemeClr val="accent2">
                    <a:lumMod val="75000"/>
                  </a:schemeClr>
                </a:solidFill>
                <a:latin typeface="Times New Roman" pitchFamily="18" charset="0"/>
                <a:cs typeface="Times New Roman" pitchFamily="18" charset="0"/>
              </a:rPr>
              <a:t>kaza</a:t>
            </a:r>
            <a:r>
              <a:rPr lang="tr-TR" sz="1600" dirty="0" smtClean="0">
                <a:solidFill>
                  <a:schemeClr val="accent2">
                    <a:lumMod val="75000"/>
                  </a:schemeClr>
                </a:solidFill>
                <a:latin typeface="Times New Roman" pitchFamily="18" charset="0"/>
                <a:cs typeface="Times New Roman" pitchFamily="18" charset="0"/>
              </a:rPr>
              <a:t>, </a:t>
            </a:r>
            <a:r>
              <a:rPr lang="tr-TR" sz="1600" b="1" u="sng" dirty="0" smtClean="0">
                <a:solidFill>
                  <a:schemeClr val="accent2">
                    <a:lumMod val="75000"/>
                  </a:schemeClr>
                </a:solidFill>
                <a:latin typeface="Times New Roman" pitchFamily="18" charset="0"/>
                <a:cs typeface="Times New Roman" pitchFamily="18" charset="0"/>
              </a:rPr>
              <a:t>hastalık</a:t>
            </a:r>
            <a:r>
              <a:rPr lang="tr-TR" sz="1600" dirty="0" smtClean="0">
                <a:solidFill>
                  <a:schemeClr val="accent2">
                    <a:lumMod val="75000"/>
                  </a:schemeClr>
                </a:solidFill>
                <a:latin typeface="Times New Roman" pitchFamily="18" charset="0"/>
                <a:cs typeface="Times New Roman" pitchFamily="18" charset="0"/>
              </a:rPr>
              <a:t>, </a:t>
            </a:r>
            <a:r>
              <a:rPr lang="tr-TR" sz="1600" b="1" u="sng" dirty="0" smtClean="0">
                <a:solidFill>
                  <a:schemeClr val="accent2">
                    <a:lumMod val="75000"/>
                  </a:schemeClr>
                </a:solidFill>
                <a:latin typeface="Times New Roman" pitchFamily="18" charset="0"/>
                <a:cs typeface="Times New Roman" pitchFamily="18" charset="0"/>
              </a:rPr>
              <a:t>sağlık</a:t>
            </a:r>
            <a:r>
              <a:rPr lang="tr-TR" sz="1600" dirty="0" smtClean="0">
                <a:solidFill>
                  <a:schemeClr val="accent2">
                    <a:lumMod val="75000"/>
                  </a:schemeClr>
                </a:solidFill>
                <a:latin typeface="Times New Roman" pitchFamily="18" charset="0"/>
                <a:cs typeface="Times New Roman" pitchFamily="18" charset="0"/>
              </a:rPr>
              <a:t>, </a:t>
            </a:r>
            <a:r>
              <a:rPr lang="tr-TR" sz="1600" b="1" u="sng" dirty="0" smtClean="0">
                <a:solidFill>
                  <a:schemeClr val="accent2">
                    <a:lumMod val="75000"/>
                  </a:schemeClr>
                </a:solidFill>
                <a:latin typeface="Times New Roman" pitchFamily="18" charset="0"/>
                <a:cs typeface="Times New Roman" pitchFamily="18" charset="0"/>
              </a:rPr>
              <a:t>engellilik</a:t>
            </a:r>
            <a:r>
              <a:rPr lang="tr-TR" sz="1600" dirty="0" smtClean="0">
                <a:solidFill>
                  <a:schemeClr val="accent2">
                    <a:lumMod val="75000"/>
                  </a:schemeClr>
                </a:solidFill>
                <a:latin typeface="Times New Roman" pitchFamily="18" charset="0"/>
                <a:cs typeface="Times New Roman" pitchFamily="18" charset="0"/>
              </a:rPr>
              <a:t>, </a:t>
            </a:r>
            <a:r>
              <a:rPr lang="tr-TR" sz="1600" b="1" u="sng" dirty="0" smtClean="0">
                <a:solidFill>
                  <a:schemeClr val="accent2">
                    <a:lumMod val="75000"/>
                  </a:schemeClr>
                </a:solidFill>
                <a:latin typeface="Times New Roman" pitchFamily="18" charset="0"/>
                <a:cs typeface="Times New Roman" pitchFamily="18" charset="0"/>
              </a:rPr>
              <a:t>analık</a:t>
            </a:r>
            <a:r>
              <a:rPr lang="tr-TR" sz="1600" dirty="0" smtClean="0">
                <a:solidFill>
                  <a:schemeClr val="accent2">
                    <a:lumMod val="75000"/>
                  </a:schemeClr>
                </a:solidFill>
                <a:latin typeface="Times New Roman" pitchFamily="18" charset="0"/>
                <a:cs typeface="Times New Roman" pitchFamily="18" charset="0"/>
              </a:rPr>
              <a:t>, </a:t>
            </a:r>
            <a:r>
              <a:rPr lang="tr-TR" sz="1600" b="1" u="sng" dirty="0" smtClean="0">
                <a:solidFill>
                  <a:schemeClr val="accent2">
                    <a:lumMod val="75000"/>
                  </a:schemeClr>
                </a:solidFill>
                <a:latin typeface="Times New Roman" pitchFamily="18" charset="0"/>
                <a:cs typeface="Times New Roman" pitchFamily="18" charset="0"/>
              </a:rPr>
              <a:t>doğum</a:t>
            </a:r>
            <a:r>
              <a:rPr lang="tr-TR" sz="1600" dirty="0" smtClean="0">
                <a:solidFill>
                  <a:schemeClr val="accent2">
                    <a:lumMod val="75000"/>
                  </a:schemeClr>
                </a:solidFill>
                <a:latin typeface="Times New Roman" pitchFamily="18" charset="0"/>
                <a:cs typeface="Times New Roman" pitchFamily="18" charset="0"/>
              </a:rPr>
              <a:t> ve </a:t>
            </a:r>
            <a:r>
              <a:rPr lang="tr-TR" sz="1600" b="1" u="sng" dirty="0" smtClean="0">
                <a:solidFill>
                  <a:schemeClr val="accent2">
                    <a:lumMod val="75000"/>
                  </a:schemeClr>
                </a:solidFill>
                <a:latin typeface="Times New Roman" pitchFamily="18" charset="0"/>
                <a:cs typeface="Times New Roman" pitchFamily="18" charset="0"/>
              </a:rPr>
              <a:t>tahsil</a:t>
            </a:r>
            <a:r>
              <a:rPr lang="tr-TR" sz="1600" dirty="0" smtClean="0">
                <a:solidFill>
                  <a:schemeClr val="accent2">
                    <a:lumMod val="75000"/>
                  </a:schemeClr>
                </a:solidFill>
                <a:latin typeface="Times New Roman" pitchFamily="18" charset="0"/>
                <a:cs typeface="Times New Roman" pitchFamily="18" charset="0"/>
              </a:rPr>
              <a:t> gibi şahıs sigorta primlerinin </a:t>
            </a:r>
            <a:r>
              <a:rPr lang="tr-TR" sz="1600" b="1" u="sng" dirty="0" smtClean="0">
                <a:solidFill>
                  <a:schemeClr val="accent2">
                    <a:lumMod val="75000"/>
                  </a:schemeClr>
                </a:solidFill>
                <a:latin typeface="Times New Roman" pitchFamily="18" charset="0"/>
                <a:cs typeface="Times New Roman" pitchFamily="18" charset="0"/>
              </a:rPr>
              <a:t>%100’ü</a:t>
            </a:r>
            <a:r>
              <a:rPr lang="tr-TR" sz="1600" b="1" dirty="0" smtClean="0">
                <a:solidFill>
                  <a:schemeClr val="accent2">
                    <a:lumMod val="75000"/>
                  </a:schemeClr>
                </a:solidFill>
                <a:latin typeface="Times New Roman" pitchFamily="18" charset="0"/>
                <a:cs typeface="Times New Roman" pitchFamily="18" charset="0"/>
              </a:rPr>
              <a:t> vergiye tabi gelirlerinden indirilir.</a:t>
            </a:r>
            <a:r>
              <a:rPr lang="tr-TR" sz="1600" dirty="0" smtClean="0">
                <a:solidFill>
                  <a:schemeClr val="accent2">
                    <a:lumMod val="75000"/>
                  </a:schemeClr>
                </a:solidFill>
                <a:latin typeface="Times New Roman" pitchFamily="18" charset="0"/>
                <a:cs typeface="Times New Roman" pitchFamily="18" charset="0"/>
              </a:rPr>
              <a:t> </a:t>
            </a:r>
          </a:p>
          <a:p>
            <a:pPr algn="just">
              <a:buFont typeface="Wingdings" pitchFamily="2" charset="2"/>
              <a:buChar char="Ø"/>
            </a:pPr>
            <a:endParaRPr lang="tr-TR" sz="1600" dirty="0" smtClean="0">
              <a:solidFill>
                <a:schemeClr val="accent2">
                  <a:lumMod val="75000"/>
                </a:schemeClr>
              </a:solidFill>
              <a:latin typeface="Times New Roman" pitchFamily="18" charset="0"/>
              <a:cs typeface="Times New Roman" pitchFamily="18" charset="0"/>
            </a:endParaRPr>
          </a:p>
          <a:p>
            <a:pPr algn="just">
              <a:buFont typeface="Wingdings" pitchFamily="2" charset="2"/>
              <a:buChar char="Ø"/>
            </a:pPr>
            <a:r>
              <a:rPr lang="tr-TR" sz="1600" dirty="0" smtClean="0">
                <a:solidFill>
                  <a:schemeClr val="accent2">
                    <a:lumMod val="75000"/>
                  </a:schemeClr>
                </a:solidFill>
                <a:latin typeface="Times New Roman" pitchFamily="18" charset="0"/>
                <a:cs typeface="Times New Roman" pitchFamily="18" charset="0"/>
              </a:rPr>
              <a:t> </a:t>
            </a:r>
            <a:r>
              <a:rPr lang="tr-TR" sz="1600" dirty="0" smtClean="0">
                <a:solidFill>
                  <a:srgbClr val="FF0000"/>
                </a:solidFill>
                <a:latin typeface="Times New Roman" pitchFamily="18" charset="0"/>
                <a:cs typeface="Times New Roman" pitchFamily="18" charset="0"/>
              </a:rPr>
              <a:t>İndirim konusu yapılacak primler toplamı, ödendiği ayda elde edilen, </a:t>
            </a:r>
            <a:r>
              <a:rPr lang="tr-TR" sz="1600" b="1" u="sng" dirty="0">
                <a:solidFill>
                  <a:srgbClr val="FF0000"/>
                </a:solidFill>
                <a:latin typeface="Times New Roman" pitchFamily="18" charset="0"/>
                <a:cs typeface="Times New Roman" pitchFamily="18" charset="0"/>
              </a:rPr>
              <a:t>vergiye tabi </a:t>
            </a:r>
            <a:r>
              <a:rPr lang="tr-TR" sz="1600" b="1" u="sng" dirty="0" smtClean="0">
                <a:solidFill>
                  <a:srgbClr val="FF0000"/>
                </a:solidFill>
                <a:latin typeface="Times New Roman" pitchFamily="18" charset="0"/>
                <a:cs typeface="Times New Roman" pitchFamily="18" charset="0"/>
              </a:rPr>
              <a:t>sürekli nitelikteki gelirler toplamının %15’ini aşamaz.</a:t>
            </a:r>
          </a:p>
          <a:p>
            <a:pPr algn="just">
              <a:buFont typeface="Wingdings" pitchFamily="2" charset="2"/>
              <a:buChar char="Ø"/>
            </a:pPr>
            <a:r>
              <a:rPr lang="tr-TR" sz="1600" b="1" u="sng" dirty="0" smtClean="0">
                <a:solidFill>
                  <a:schemeClr val="accent2">
                    <a:lumMod val="75000"/>
                  </a:schemeClr>
                </a:solidFill>
                <a:latin typeface="Times New Roman" pitchFamily="18" charset="0"/>
                <a:cs typeface="Times New Roman" pitchFamily="18" charset="0"/>
              </a:rPr>
              <a:t>Matrahın </a:t>
            </a:r>
            <a:r>
              <a:rPr lang="tr-TR" sz="1600" b="1" u="sng" dirty="0">
                <a:solidFill>
                  <a:schemeClr val="accent2">
                    <a:lumMod val="75000"/>
                  </a:schemeClr>
                </a:solidFill>
                <a:latin typeface="Times New Roman" pitchFamily="18" charset="0"/>
                <a:cs typeface="Times New Roman" pitchFamily="18" charset="0"/>
              </a:rPr>
              <a:t>hesaplanmasında indirim kalemleri dikkate alınmaz</a:t>
            </a:r>
            <a:r>
              <a:rPr lang="tr-TR" sz="1600" b="1" u="sng" dirty="0" smtClean="0">
                <a:solidFill>
                  <a:schemeClr val="accent2">
                    <a:lumMod val="75000"/>
                  </a:schemeClr>
                </a:solidFill>
                <a:latin typeface="Times New Roman" pitchFamily="18" charset="0"/>
                <a:cs typeface="Times New Roman" pitchFamily="18" charset="0"/>
              </a:rPr>
              <a:t> (KBS 2020/5 duyurusu ve 85 </a:t>
            </a:r>
            <a:r>
              <a:rPr lang="tr-TR" sz="1600" b="1" u="sng" dirty="0" err="1" smtClean="0">
                <a:solidFill>
                  <a:schemeClr val="accent2">
                    <a:lumMod val="75000"/>
                  </a:schemeClr>
                </a:solidFill>
                <a:latin typeface="Times New Roman" pitchFamily="18" charset="0"/>
                <a:cs typeface="Times New Roman" pitchFamily="18" charset="0"/>
              </a:rPr>
              <a:t>nolu</a:t>
            </a:r>
            <a:r>
              <a:rPr lang="tr-TR" sz="1600" b="1" u="sng" dirty="0" smtClean="0">
                <a:solidFill>
                  <a:schemeClr val="accent2">
                    <a:lumMod val="75000"/>
                  </a:schemeClr>
                </a:solidFill>
                <a:latin typeface="Times New Roman" pitchFamily="18" charset="0"/>
                <a:cs typeface="Times New Roman" pitchFamily="18" charset="0"/>
              </a:rPr>
              <a:t> gelir vergisi </a:t>
            </a:r>
            <a:r>
              <a:rPr lang="tr-TR" sz="1600" b="1" u="sng" dirty="0" err="1" smtClean="0">
                <a:solidFill>
                  <a:schemeClr val="accent2">
                    <a:lumMod val="75000"/>
                  </a:schemeClr>
                </a:solidFill>
                <a:latin typeface="Times New Roman" pitchFamily="18" charset="0"/>
                <a:cs typeface="Times New Roman" pitchFamily="18" charset="0"/>
              </a:rPr>
              <a:t>sirküsü</a:t>
            </a:r>
            <a:r>
              <a:rPr lang="tr-TR" sz="1600" b="1" u="sng" dirty="0" smtClean="0">
                <a:solidFill>
                  <a:schemeClr val="accent2">
                    <a:lumMod val="75000"/>
                  </a:schemeClr>
                </a:solidFill>
                <a:latin typeface="Times New Roman" pitchFamily="18" charset="0"/>
                <a:cs typeface="Times New Roman" pitchFamily="18" charset="0"/>
              </a:rPr>
              <a:t>)) %15’ini </a:t>
            </a:r>
            <a:r>
              <a:rPr lang="tr-TR" sz="1600" dirty="0" smtClean="0">
                <a:solidFill>
                  <a:schemeClr val="accent2">
                    <a:lumMod val="75000"/>
                  </a:schemeClr>
                </a:solidFill>
                <a:latin typeface="Times New Roman" pitchFamily="18" charset="0"/>
                <a:cs typeface="Times New Roman" pitchFamily="18" charset="0"/>
              </a:rPr>
              <a:t>ve yıllık olarak asgari ücretin yıllık tutarını aşamaz..</a:t>
            </a:r>
          </a:p>
          <a:p>
            <a:pPr algn="just">
              <a:buFont typeface="Wingdings" pitchFamily="2" charset="2"/>
              <a:buChar char="Ø"/>
            </a:pPr>
            <a:endParaRPr lang="tr-TR" sz="1600" dirty="0" smtClean="0">
              <a:solidFill>
                <a:schemeClr val="accent2">
                  <a:lumMod val="75000"/>
                </a:schemeClr>
              </a:solidFill>
              <a:latin typeface="Times New Roman" pitchFamily="18" charset="0"/>
              <a:cs typeface="Times New Roman" pitchFamily="18" charset="0"/>
            </a:endParaRPr>
          </a:p>
          <a:p>
            <a:pPr algn="just">
              <a:buFont typeface="Wingdings" pitchFamily="2" charset="2"/>
              <a:buChar char="Ø"/>
            </a:pPr>
            <a:r>
              <a:rPr lang="tr-TR" sz="1600" b="1" dirty="0" smtClean="0">
                <a:solidFill>
                  <a:srgbClr val="FF0000"/>
                </a:solidFill>
                <a:latin typeface="Times New Roman" pitchFamily="18" charset="0"/>
                <a:cs typeface="Times New Roman" pitchFamily="18" charset="0"/>
              </a:rPr>
              <a:t>Belge olarak; </a:t>
            </a:r>
            <a:r>
              <a:rPr lang="tr-TR" sz="1600" b="1" dirty="0" smtClean="0">
                <a:solidFill>
                  <a:schemeClr val="accent2">
                    <a:lumMod val="75000"/>
                  </a:schemeClr>
                </a:solidFill>
                <a:latin typeface="Times New Roman" pitchFamily="18" charset="0"/>
                <a:cs typeface="Times New Roman" pitchFamily="18" charset="0"/>
              </a:rPr>
              <a:t>Sigorta poliçesi veya emeklilik sözleşmesinin bir örneğinin (fotokopisinin) işverene verilmesi halinde</a:t>
            </a:r>
            <a:r>
              <a:rPr lang="tr-TR" sz="1600" dirty="0" smtClean="0">
                <a:solidFill>
                  <a:schemeClr val="accent2">
                    <a:lumMod val="75000"/>
                  </a:schemeClr>
                </a:solidFill>
                <a:latin typeface="Times New Roman" pitchFamily="18" charset="0"/>
                <a:cs typeface="Times New Roman" pitchFamily="18" charset="0"/>
              </a:rPr>
              <a:t> sigorta veya emeklilik şirketlerince faks veya e-posta yoluyla katılımcılara gönderilen makbuz örnekleri ile </a:t>
            </a:r>
            <a:r>
              <a:rPr lang="tr-TR" sz="1600" b="1" dirty="0" smtClean="0">
                <a:solidFill>
                  <a:schemeClr val="accent2">
                    <a:lumMod val="75000"/>
                  </a:schemeClr>
                </a:solidFill>
                <a:latin typeface="Times New Roman" pitchFamily="18" charset="0"/>
                <a:cs typeface="Times New Roman" pitchFamily="18" charset="0"/>
              </a:rPr>
              <a:t>internet ortamında yapılan ödemelere ilişkin olarak bilgisayardan alınan çıktılar esas alınarak da indirim uygulanabilecektir</a:t>
            </a:r>
            <a:r>
              <a:rPr lang="tr-TR" sz="1600" dirty="0" smtClean="0">
                <a:solidFill>
                  <a:schemeClr val="accent2">
                    <a:lumMod val="75000"/>
                  </a:schemeClr>
                </a:solidFill>
                <a:latin typeface="Times New Roman" pitchFamily="18" charset="0"/>
                <a:cs typeface="Times New Roman" pitchFamily="18" charset="0"/>
              </a:rPr>
              <a:t>.</a:t>
            </a:r>
          </a:p>
          <a:p>
            <a:pPr algn="just">
              <a:buNone/>
            </a:pPr>
            <a:r>
              <a:rPr lang="tr-TR" sz="1600" dirty="0" smtClean="0">
                <a:solidFill>
                  <a:schemeClr val="accent2">
                    <a:lumMod val="75000"/>
                  </a:schemeClr>
                </a:solidFill>
                <a:latin typeface="Times New Roman" pitchFamily="18" charset="0"/>
                <a:cs typeface="Times New Roman" pitchFamily="18" charset="0"/>
              </a:rPr>
              <a:t> </a:t>
            </a:r>
          </a:p>
          <a:p>
            <a:pPr algn="just">
              <a:buFont typeface="Wingdings" pitchFamily="2" charset="2"/>
              <a:buChar char="Ø"/>
            </a:pPr>
            <a:r>
              <a:rPr lang="tr-TR" sz="1600" dirty="0" smtClean="0">
                <a:solidFill>
                  <a:schemeClr val="accent2">
                    <a:lumMod val="75000"/>
                  </a:schemeClr>
                </a:solidFill>
                <a:latin typeface="Times New Roman" pitchFamily="18" charset="0"/>
                <a:cs typeface="Times New Roman" pitchFamily="18" charset="0"/>
              </a:rPr>
              <a:t>Primleri ödeme dönemlerine göre ücretten indirilmesi 256 seri </a:t>
            </a:r>
            <a:r>
              <a:rPr lang="tr-TR" sz="1600" dirty="0" err="1" smtClean="0">
                <a:solidFill>
                  <a:schemeClr val="accent2">
                    <a:lumMod val="75000"/>
                  </a:schemeClr>
                </a:solidFill>
                <a:latin typeface="Times New Roman" pitchFamily="18" charset="0"/>
                <a:cs typeface="Times New Roman" pitchFamily="18" charset="0"/>
              </a:rPr>
              <a:t>nolu</a:t>
            </a:r>
            <a:r>
              <a:rPr lang="tr-TR" sz="1600" dirty="0" smtClean="0">
                <a:solidFill>
                  <a:schemeClr val="accent2">
                    <a:lumMod val="75000"/>
                  </a:schemeClr>
                </a:solidFill>
                <a:latin typeface="Times New Roman" pitchFamily="18" charset="0"/>
                <a:cs typeface="Times New Roman" pitchFamily="18" charset="0"/>
              </a:rPr>
              <a:t> Gelir Vergisi Genel Tebliğinde detaylı açıklanmıştır.</a:t>
            </a:r>
          </a:p>
          <a:p>
            <a:pPr marL="0" indent="0">
              <a:buNone/>
            </a:pPr>
            <a:endParaRPr lang="tr-TR" dirty="0">
              <a:solidFill>
                <a:srgbClr val="FF0000"/>
              </a:solidFill>
            </a:endParaRPr>
          </a:p>
        </p:txBody>
      </p:sp>
    </p:spTree>
    <p:extLst>
      <p:ext uri="{BB962C8B-B14F-4D97-AF65-F5344CB8AC3E}">
        <p14:creationId xmlns:p14="http://schemas.microsoft.com/office/powerpoint/2010/main" val="850930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4294967295"/>
            <p:extLst>
              <p:ext uri="{D42A27DB-BD31-4B8C-83A1-F6EECF244321}">
                <p14:modId xmlns:p14="http://schemas.microsoft.com/office/powerpoint/2010/main" val="724708637"/>
              </p:ext>
            </p:extLst>
          </p:nvPr>
        </p:nvGraphicFramePr>
        <p:xfrm>
          <a:off x="228600" y="228600"/>
          <a:ext cx="8610600" cy="6417215"/>
        </p:xfrm>
        <a:graphic>
          <a:graphicData uri="http://schemas.openxmlformats.org/drawingml/2006/table">
            <a:tbl>
              <a:tblPr firstRow="1" bandRow="1">
                <a:effectLst>
                  <a:outerShdw blurRad="50800" dist="50800" dir="5400000" algn="ctr" rotWithShape="0">
                    <a:srgbClr val="000000">
                      <a:alpha val="99000"/>
                    </a:srgbClr>
                  </a:outerShdw>
                </a:effectLst>
                <a:tableStyleId>{5C22544A-7EE6-4342-B048-85BDC9FD1C3A}</a:tableStyleId>
              </a:tblPr>
              <a:tblGrid>
                <a:gridCol w="1600200"/>
                <a:gridCol w="1600200"/>
                <a:gridCol w="5410200"/>
              </a:tblGrid>
              <a:tr h="353800">
                <a:tc gridSpan="3">
                  <a:txBody>
                    <a:bodyPr/>
                    <a:lstStyle/>
                    <a:p>
                      <a:pPr algn="ctr"/>
                      <a:r>
                        <a:rPr lang="tr-TR" sz="1600" spc="-5" dirty="0" smtClean="0"/>
                        <a:t>MAAŞ GELİR KALEMLERİ HESAPLAMASI</a:t>
                      </a:r>
                      <a:endParaRPr lang="tr-TR" sz="1600" dirty="0"/>
                    </a:p>
                  </a:txBody>
                  <a:tcPr>
                    <a:solidFill>
                      <a:schemeClr val="accent2">
                        <a:lumMod val="50000"/>
                      </a:schemeClr>
                    </a:solidFill>
                  </a:tcPr>
                </a:tc>
                <a:tc hMerge="1">
                  <a:txBody>
                    <a:bodyPr/>
                    <a:lstStyle/>
                    <a:p>
                      <a:endParaRPr lang="tr-TR" dirty="0"/>
                    </a:p>
                  </a:txBody>
                  <a:tcPr/>
                </a:tc>
                <a:tc hMerge="1">
                  <a:txBody>
                    <a:bodyPr/>
                    <a:lstStyle/>
                    <a:p>
                      <a:endParaRPr lang="tr-TR" dirty="0"/>
                    </a:p>
                  </a:txBody>
                  <a:tcPr/>
                </a:tc>
              </a:tr>
              <a:tr h="243839">
                <a:tc>
                  <a:txBody>
                    <a:bodyPr/>
                    <a:lstStyle/>
                    <a:p>
                      <a:pPr marL="88265">
                        <a:lnSpc>
                          <a:spcPct val="100000"/>
                        </a:lnSpc>
                        <a:spcBef>
                          <a:spcPts val="1480"/>
                        </a:spcBef>
                      </a:pPr>
                      <a:r>
                        <a:rPr lang="tr-TR" sz="1000" b="1" dirty="0" smtClean="0">
                          <a:solidFill>
                            <a:schemeClr val="bg1"/>
                          </a:solidFill>
                          <a:latin typeface="Times New Roman" panose="02020603050405020304" pitchFamily="18" charset="0"/>
                          <a:cs typeface="Times New Roman" panose="02020603050405020304" pitchFamily="18" charset="0"/>
                        </a:rPr>
                        <a:t>İDARİ</a:t>
                      </a:r>
                      <a:r>
                        <a:rPr lang="tr-TR" sz="1000" b="1" baseline="0" dirty="0" smtClean="0">
                          <a:solidFill>
                            <a:schemeClr val="bg1"/>
                          </a:solidFill>
                          <a:latin typeface="Times New Roman" panose="02020603050405020304" pitchFamily="18" charset="0"/>
                          <a:cs typeface="Times New Roman" panose="02020603050405020304" pitchFamily="18" charset="0"/>
                        </a:rPr>
                        <a:t> PERSONEL</a:t>
                      </a:r>
                      <a:endParaRPr sz="1000" b="1" dirty="0">
                        <a:solidFill>
                          <a:schemeClr val="bg1"/>
                        </a:solidFill>
                        <a:latin typeface="Times New Roman" panose="02020603050405020304" pitchFamily="18" charset="0"/>
                        <a:cs typeface="Times New Roman" panose="02020603050405020304" pitchFamily="18" charset="0"/>
                      </a:endParaRPr>
                    </a:p>
                  </a:txBody>
                  <a:tcPr marL="0" marR="0" marT="187960" marB="0">
                    <a:solidFill>
                      <a:schemeClr val="accent2">
                        <a:lumMod val="75000"/>
                      </a:schemeClr>
                    </a:solidFill>
                  </a:tcPr>
                </a:tc>
                <a:tc>
                  <a:txBody>
                    <a:bodyPr/>
                    <a:lstStyle/>
                    <a:p>
                      <a:pPr marL="88265">
                        <a:lnSpc>
                          <a:spcPct val="100000"/>
                        </a:lnSpc>
                        <a:spcBef>
                          <a:spcPts val="1480"/>
                        </a:spcBef>
                      </a:pPr>
                      <a:r>
                        <a:rPr lang="tr-TR" sz="1000" b="1" dirty="0" smtClean="0">
                          <a:solidFill>
                            <a:schemeClr val="bg1"/>
                          </a:solidFill>
                          <a:latin typeface="Times New Roman" panose="02020603050405020304" pitchFamily="18" charset="0"/>
                          <a:cs typeface="Times New Roman" panose="02020603050405020304" pitchFamily="18" charset="0"/>
                        </a:rPr>
                        <a:t>AKADEMİK PERSONEL</a:t>
                      </a:r>
                      <a:endParaRPr sz="1000" b="1" dirty="0">
                        <a:solidFill>
                          <a:schemeClr val="bg1"/>
                        </a:solidFill>
                        <a:latin typeface="Times New Roman" panose="02020603050405020304" pitchFamily="18" charset="0"/>
                        <a:cs typeface="Times New Roman" panose="02020603050405020304" pitchFamily="18" charset="0"/>
                      </a:endParaRPr>
                    </a:p>
                  </a:txBody>
                  <a:tcPr marL="0" marR="0" marT="187960" marB="0">
                    <a:solidFill>
                      <a:schemeClr val="accent2">
                        <a:lumMod val="75000"/>
                      </a:schemeClr>
                    </a:solidFill>
                  </a:tcPr>
                </a:tc>
                <a:tc>
                  <a:txBody>
                    <a:bodyPr/>
                    <a:lstStyle/>
                    <a:p>
                      <a:pPr marL="92075">
                        <a:lnSpc>
                          <a:spcPct val="100000"/>
                        </a:lnSpc>
                        <a:spcBef>
                          <a:spcPts val="1480"/>
                        </a:spcBef>
                      </a:pPr>
                      <a:r>
                        <a:rPr lang="tr-TR" sz="1000" b="1" dirty="0" smtClean="0">
                          <a:solidFill>
                            <a:schemeClr val="bg1"/>
                          </a:solidFill>
                          <a:latin typeface="Times New Roman" panose="02020603050405020304" pitchFamily="18" charset="0"/>
                          <a:cs typeface="Times New Roman" panose="02020603050405020304" pitchFamily="18" charset="0"/>
                        </a:rPr>
                        <a:t>HESAPLAMA FORMÜLLERİ</a:t>
                      </a:r>
                      <a:endParaRPr sz="1000" b="1" dirty="0">
                        <a:solidFill>
                          <a:schemeClr val="bg1"/>
                        </a:solidFill>
                        <a:latin typeface="Times New Roman" panose="02020603050405020304" pitchFamily="18" charset="0"/>
                        <a:cs typeface="Times New Roman" panose="02020603050405020304" pitchFamily="18" charset="0"/>
                      </a:endParaRPr>
                    </a:p>
                  </a:txBody>
                  <a:tcPr marL="0" marR="0" marT="187960" marB="0">
                    <a:solidFill>
                      <a:schemeClr val="accent2">
                        <a:lumMod val="75000"/>
                      </a:schemeClr>
                    </a:solidFill>
                  </a:tcPr>
                </a:tc>
              </a:tr>
              <a:tr h="250719">
                <a:tc>
                  <a:txBody>
                    <a:bodyPr/>
                    <a:lstStyle/>
                    <a:p>
                      <a:pPr marL="88265">
                        <a:lnSpc>
                          <a:spcPct val="100000"/>
                        </a:lnSpc>
                        <a:spcBef>
                          <a:spcPts val="1480"/>
                        </a:spcBef>
                      </a:pPr>
                      <a:r>
                        <a:rPr sz="800" b="1" spc="-5" dirty="0">
                          <a:latin typeface="Times New Roman" panose="02020603050405020304" pitchFamily="18" charset="0"/>
                          <a:cs typeface="Times New Roman" panose="02020603050405020304" pitchFamily="18" charset="0"/>
                        </a:rPr>
                        <a:t>En Yüksek </a:t>
                      </a:r>
                      <a:r>
                        <a:rPr sz="800" b="1" spc="-10" dirty="0">
                          <a:latin typeface="Times New Roman" panose="02020603050405020304" pitchFamily="18" charset="0"/>
                          <a:cs typeface="Times New Roman" panose="02020603050405020304" pitchFamily="18" charset="0"/>
                        </a:rPr>
                        <a:t>Devlet </a:t>
                      </a:r>
                      <a:r>
                        <a:rPr sz="800" b="1" spc="-5" dirty="0">
                          <a:latin typeface="Times New Roman" panose="02020603050405020304" pitchFamily="18" charset="0"/>
                          <a:cs typeface="Times New Roman" panose="02020603050405020304" pitchFamily="18" charset="0"/>
                        </a:rPr>
                        <a:t>Memuru</a:t>
                      </a:r>
                      <a:r>
                        <a:rPr sz="800" b="1" spc="10"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Aylığı</a:t>
                      </a:r>
                      <a:endParaRPr sz="800" dirty="0">
                        <a:latin typeface="Times New Roman" panose="02020603050405020304" pitchFamily="18" charset="0"/>
                        <a:cs typeface="Times New Roman" panose="02020603050405020304" pitchFamily="18" charset="0"/>
                      </a:endParaRPr>
                    </a:p>
                  </a:txBody>
                  <a:tcPr marL="0" marR="0" marT="187960" marB="0">
                    <a:solidFill>
                      <a:schemeClr val="accent2">
                        <a:lumMod val="60000"/>
                        <a:lumOff val="40000"/>
                      </a:schemeClr>
                    </a:solidFill>
                  </a:tcPr>
                </a:tc>
                <a:tc>
                  <a:txBody>
                    <a:bodyPr/>
                    <a:lstStyle/>
                    <a:p>
                      <a:pPr marL="88265">
                        <a:lnSpc>
                          <a:spcPct val="100000"/>
                        </a:lnSpc>
                        <a:spcBef>
                          <a:spcPts val="1480"/>
                        </a:spcBef>
                      </a:pPr>
                      <a:endParaRPr sz="800" dirty="0">
                        <a:latin typeface="Times New Roman" panose="02020603050405020304" pitchFamily="18" charset="0"/>
                        <a:cs typeface="Times New Roman" panose="02020603050405020304" pitchFamily="18" charset="0"/>
                      </a:endParaRPr>
                    </a:p>
                  </a:txBody>
                  <a:tcPr marL="0" marR="0" marT="187960" marB="0">
                    <a:solidFill>
                      <a:schemeClr val="accent2">
                        <a:lumMod val="60000"/>
                        <a:lumOff val="40000"/>
                      </a:schemeClr>
                    </a:solidFill>
                  </a:tcPr>
                </a:tc>
                <a:tc>
                  <a:txBody>
                    <a:bodyPr/>
                    <a:lstStyle/>
                    <a:p>
                      <a:pPr marL="92075">
                        <a:lnSpc>
                          <a:spcPct val="100000"/>
                        </a:lnSpc>
                        <a:spcBef>
                          <a:spcPts val="1480"/>
                        </a:spcBef>
                      </a:pPr>
                      <a:r>
                        <a:rPr sz="800" b="1" spc="-5"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1500 </a:t>
                      </a:r>
                      <a:r>
                        <a:rPr sz="800" b="1" spc="-5"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8000 </a:t>
                      </a:r>
                      <a:r>
                        <a:rPr sz="800" b="1" spc="-5" dirty="0">
                          <a:latin typeface="Times New Roman" panose="02020603050405020304" pitchFamily="18" charset="0"/>
                          <a:cs typeface="Times New Roman" panose="02020603050405020304" pitchFamily="18" charset="0"/>
                        </a:rPr>
                        <a:t>) x Aylık </a:t>
                      </a:r>
                      <a:r>
                        <a:rPr sz="800" b="1" spc="-10" dirty="0" err="1">
                          <a:latin typeface="Times New Roman" panose="02020603050405020304" pitchFamily="18" charset="0"/>
                          <a:cs typeface="Times New Roman" panose="02020603050405020304" pitchFamily="18" charset="0"/>
                        </a:rPr>
                        <a:t>Katsayısı</a:t>
                      </a:r>
                      <a:r>
                        <a:rPr sz="800" b="1" spc="-10" dirty="0">
                          <a:latin typeface="Times New Roman" panose="02020603050405020304" pitchFamily="18" charset="0"/>
                          <a:cs typeface="Times New Roman" panose="02020603050405020304" pitchFamily="18" charset="0"/>
                        </a:rPr>
                        <a:t> </a:t>
                      </a:r>
                      <a:endParaRPr sz="800" dirty="0">
                        <a:latin typeface="Times New Roman" panose="02020603050405020304" pitchFamily="18" charset="0"/>
                        <a:cs typeface="Times New Roman" panose="02020603050405020304" pitchFamily="18" charset="0"/>
                      </a:endParaRPr>
                    </a:p>
                  </a:txBody>
                  <a:tcPr marL="0" marR="0" marT="187960" marB="0">
                    <a:solidFill>
                      <a:schemeClr val="accent2">
                        <a:lumMod val="60000"/>
                        <a:lumOff val="40000"/>
                      </a:schemeClr>
                    </a:solidFill>
                  </a:tcPr>
                </a:tc>
              </a:tr>
              <a:tr h="190368">
                <a:tc>
                  <a:txBody>
                    <a:bodyPr/>
                    <a:lstStyle/>
                    <a:p>
                      <a:pPr marL="88265">
                        <a:lnSpc>
                          <a:spcPct val="100000"/>
                        </a:lnSpc>
                        <a:spcBef>
                          <a:spcPts val="409"/>
                        </a:spcBef>
                      </a:pPr>
                      <a:r>
                        <a:rPr sz="800" b="1" spc="-10" dirty="0">
                          <a:latin typeface="Times New Roman" panose="02020603050405020304" pitchFamily="18" charset="0"/>
                          <a:cs typeface="Times New Roman" panose="02020603050405020304" pitchFamily="18" charset="0"/>
                        </a:rPr>
                        <a:t>Taban</a:t>
                      </a:r>
                      <a:r>
                        <a:rPr sz="800" b="1" spc="10"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Aylığı</a:t>
                      </a:r>
                      <a:endParaRPr sz="800" dirty="0">
                        <a:latin typeface="Times New Roman" panose="02020603050405020304" pitchFamily="18" charset="0"/>
                        <a:cs typeface="Times New Roman" panose="02020603050405020304" pitchFamily="18" charset="0"/>
                      </a:endParaRPr>
                    </a:p>
                  </a:txBody>
                  <a:tcPr marL="0" marR="0" marT="52069" marB="0"/>
                </a:tc>
                <a:tc>
                  <a:txBody>
                    <a:bodyPr/>
                    <a:lstStyle/>
                    <a:p>
                      <a:pPr marL="88265" marR="0" indent="0" defTabSz="914400" eaLnBrk="1" fontAlgn="auto" latinLnBrk="0" hangingPunct="1">
                        <a:lnSpc>
                          <a:spcPct val="100000"/>
                        </a:lnSpc>
                        <a:spcBef>
                          <a:spcPts val="409"/>
                        </a:spcBef>
                        <a:spcAft>
                          <a:spcPts val="0"/>
                        </a:spcAft>
                        <a:buClrTx/>
                        <a:buSzTx/>
                        <a:buFontTx/>
                        <a:buNone/>
                        <a:tabLst/>
                        <a:defRPr/>
                      </a:pPr>
                      <a:r>
                        <a:rPr lang="tr-TR" sz="800" b="1" spc="-10" dirty="0" smtClean="0">
                          <a:latin typeface="Times New Roman" panose="02020603050405020304" pitchFamily="18" charset="0"/>
                          <a:cs typeface="Times New Roman" panose="02020603050405020304" pitchFamily="18" charset="0"/>
                        </a:rPr>
                        <a:t>Taban</a:t>
                      </a:r>
                      <a:r>
                        <a:rPr lang="tr-TR" sz="800" b="1" spc="10" dirty="0" smtClean="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Aylığı</a:t>
                      </a:r>
                      <a:endParaRPr lang="tr-TR" sz="800" dirty="0" smtClean="0">
                        <a:latin typeface="Times New Roman" panose="02020603050405020304" pitchFamily="18" charset="0"/>
                        <a:cs typeface="Times New Roman" panose="02020603050405020304" pitchFamily="18" charset="0"/>
                      </a:endParaRPr>
                    </a:p>
                  </a:txBody>
                  <a:tcPr marL="0" marR="0" marT="52069" marB="0"/>
                </a:tc>
                <a:tc>
                  <a:txBody>
                    <a:bodyPr/>
                    <a:lstStyle/>
                    <a:p>
                      <a:pPr marL="92075">
                        <a:lnSpc>
                          <a:spcPct val="100000"/>
                        </a:lnSpc>
                        <a:spcBef>
                          <a:spcPts val="409"/>
                        </a:spcBef>
                        <a:tabLst>
                          <a:tab pos="3105150" algn="l"/>
                        </a:tabLst>
                      </a:pPr>
                      <a:r>
                        <a:rPr sz="800" b="1" spc="-10" dirty="0">
                          <a:latin typeface="Times New Roman" panose="02020603050405020304" pitchFamily="18" charset="0"/>
                          <a:cs typeface="Times New Roman" panose="02020603050405020304" pitchFamily="18" charset="0"/>
                        </a:rPr>
                        <a:t>Taban </a:t>
                      </a:r>
                      <a:r>
                        <a:rPr sz="800" b="1" spc="-5" dirty="0">
                          <a:latin typeface="Times New Roman" panose="02020603050405020304" pitchFamily="18" charset="0"/>
                          <a:cs typeface="Times New Roman" panose="02020603050405020304" pitchFamily="18" charset="0"/>
                        </a:rPr>
                        <a:t>Aylık</a:t>
                      </a:r>
                      <a:r>
                        <a:rPr sz="800" b="1" spc="35" dirty="0">
                          <a:latin typeface="Times New Roman" panose="02020603050405020304" pitchFamily="18" charset="0"/>
                          <a:cs typeface="Times New Roman" panose="02020603050405020304" pitchFamily="18" charset="0"/>
                        </a:rPr>
                        <a:t> </a:t>
                      </a:r>
                      <a:r>
                        <a:rPr sz="800" b="1" spc="-5" dirty="0" err="1">
                          <a:latin typeface="Times New Roman" panose="02020603050405020304" pitchFamily="18" charset="0"/>
                          <a:cs typeface="Times New Roman" panose="02020603050405020304" pitchFamily="18" charset="0"/>
                        </a:rPr>
                        <a:t>Göstergesi</a:t>
                      </a:r>
                      <a:r>
                        <a:rPr sz="800" b="1" spc="20" dirty="0">
                          <a:latin typeface="Times New Roman" panose="02020603050405020304" pitchFamily="18" charset="0"/>
                          <a:cs typeface="Times New Roman" panose="02020603050405020304" pitchFamily="18" charset="0"/>
                        </a:rPr>
                        <a:t> </a:t>
                      </a:r>
                      <a:r>
                        <a:rPr sz="800" b="1" spc="-5" dirty="0" smtClean="0">
                          <a:latin typeface="Times New Roman" panose="02020603050405020304" pitchFamily="18" charset="0"/>
                          <a:cs typeface="Times New Roman" panose="02020603050405020304" pitchFamily="18" charset="0"/>
                        </a:rPr>
                        <a:t>x</a:t>
                      </a:r>
                      <a:r>
                        <a:rPr lang="tr-TR" sz="800" b="1" spc="-5" dirty="0" smtClean="0">
                          <a:latin typeface="Times New Roman" panose="02020603050405020304" pitchFamily="18" charset="0"/>
                          <a:cs typeface="Times New Roman" panose="02020603050405020304" pitchFamily="18" charset="0"/>
                        </a:rPr>
                        <a:t> </a:t>
                      </a:r>
                      <a:r>
                        <a:rPr sz="800" b="1" spc="-10" dirty="0" err="1" smtClean="0">
                          <a:latin typeface="Times New Roman" panose="02020603050405020304" pitchFamily="18" charset="0"/>
                          <a:cs typeface="Times New Roman" panose="02020603050405020304" pitchFamily="18" charset="0"/>
                        </a:rPr>
                        <a:t>Taban</a:t>
                      </a:r>
                      <a:r>
                        <a:rPr sz="800" b="1" spc="-10" dirty="0" smtClean="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Aylık</a:t>
                      </a:r>
                      <a:r>
                        <a:rPr sz="800" b="1" spc="5"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Katsayısı</a:t>
                      </a:r>
                      <a:endParaRPr sz="800" dirty="0">
                        <a:latin typeface="Times New Roman" panose="02020603050405020304" pitchFamily="18" charset="0"/>
                        <a:cs typeface="Times New Roman" panose="02020603050405020304" pitchFamily="18" charset="0"/>
                      </a:endParaRPr>
                    </a:p>
                  </a:txBody>
                  <a:tcPr marL="0" marR="0" marT="52069" marB="0"/>
                </a:tc>
              </a:tr>
              <a:tr h="312032">
                <a:tc>
                  <a:txBody>
                    <a:bodyPr/>
                    <a:lstStyle/>
                    <a:p>
                      <a:pPr marL="88265">
                        <a:lnSpc>
                          <a:spcPct val="100000"/>
                        </a:lnSpc>
                        <a:spcBef>
                          <a:spcPts val="1580"/>
                        </a:spcBef>
                      </a:pPr>
                      <a:r>
                        <a:rPr sz="800" b="1" spc="-10" dirty="0">
                          <a:latin typeface="Times New Roman" panose="02020603050405020304" pitchFamily="18" charset="0"/>
                          <a:cs typeface="Times New Roman" panose="02020603050405020304" pitchFamily="18" charset="0"/>
                        </a:rPr>
                        <a:t>Kıdem </a:t>
                      </a:r>
                      <a:r>
                        <a:rPr sz="800" b="1" spc="-5" dirty="0">
                          <a:latin typeface="Times New Roman" panose="02020603050405020304" pitchFamily="18" charset="0"/>
                          <a:cs typeface="Times New Roman" panose="02020603050405020304" pitchFamily="18" charset="0"/>
                        </a:rPr>
                        <a:t>Aylığı</a:t>
                      </a:r>
                      <a:endParaRPr sz="800" dirty="0">
                        <a:latin typeface="Times New Roman" panose="02020603050405020304" pitchFamily="18" charset="0"/>
                        <a:cs typeface="Times New Roman" panose="02020603050405020304" pitchFamily="18" charset="0"/>
                      </a:endParaRPr>
                    </a:p>
                  </a:txBody>
                  <a:tcPr marL="0" marR="0" marT="200660" marB="0"/>
                </a:tc>
                <a:tc>
                  <a:txBody>
                    <a:bodyPr/>
                    <a:lstStyle/>
                    <a:p>
                      <a:pPr marL="88265" marR="0" indent="0" defTabSz="914400" eaLnBrk="1" fontAlgn="auto" latinLnBrk="0" hangingPunct="1">
                        <a:lnSpc>
                          <a:spcPct val="100000"/>
                        </a:lnSpc>
                        <a:spcBef>
                          <a:spcPts val="1580"/>
                        </a:spcBef>
                        <a:spcAft>
                          <a:spcPts val="0"/>
                        </a:spcAft>
                        <a:buClrTx/>
                        <a:buSzTx/>
                        <a:buFontTx/>
                        <a:buNone/>
                        <a:tabLst/>
                        <a:defRPr/>
                      </a:pPr>
                      <a:r>
                        <a:rPr lang="tr-TR" sz="800" b="1" spc="-10" dirty="0" smtClean="0">
                          <a:latin typeface="Times New Roman" panose="02020603050405020304" pitchFamily="18" charset="0"/>
                          <a:cs typeface="Times New Roman" panose="02020603050405020304" pitchFamily="18" charset="0"/>
                        </a:rPr>
                        <a:t>Kıdem </a:t>
                      </a:r>
                      <a:r>
                        <a:rPr lang="tr-TR" sz="800" b="1" spc="-5" dirty="0" smtClean="0">
                          <a:latin typeface="Times New Roman" panose="02020603050405020304" pitchFamily="18" charset="0"/>
                          <a:cs typeface="Times New Roman" panose="02020603050405020304" pitchFamily="18" charset="0"/>
                        </a:rPr>
                        <a:t>Aylığı</a:t>
                      </a:r>
                      <a:endParaRPr lang="tr-TR" sz="800" dirty="0" smtClean="0">
                        <a:latin typeface="Times New Roman" panose="02020603050405020304" pitchFamily="18" charset="0"/>
                        <a:cs typeface="Times New Roman" panose="02020603050405020304" pitchFamily="18" charset="0"/>
                      </a:endParaRPr>
                    </a:p>
                  </a:txBody>
                  <a:tcPr marL="0" marR="0" marT="200660" marB="0"/>
                </a:tc>
                <a:tc>
                  <a:txBody>
                    <a:bodyPr/>
                    <a:lstStyle/>
                    <a:p>
                      <a:pPr marL="92075">
                        <a:lnSpc>
                          <a:spcPct val="100000"/>
                        </a:lnSpc>
                        <a:spcBef>
                          <a:spcPts val="1580"/>
                        </a:spcBef>
                      </a:pPr>
                      <a:r>
                        <a:rPr sz="800" b="1" spc="-10" dirty="0">
                          <a:latin typeface="Times New Roman" panose="02020603050405020304" pitchFamily="18" charset="0"/>
                          <a:cs typeface="Times New Roman" panose="02020603050405020304" pitchFamily="18" charset="0"/>
                        </a:rPr>
                        <a:t>Kıdem Yılı </a:t>
                      </a:r>
                      <a:r>
                        <a:rPr sz="800" b="1" spc="-5" dirty="0">
                          <a:latin typeface="Times New Roman" panose="02020603050405020304" pitchFamily="18" charset="0"/>
                          <a:cs typeface="Times New Roman" panose="02020603050405020304" pitchFamily="18" charset="0"/>
                        </a:rPr>
                        <a:t>x </a:t>
                      </a:r>
                      <a:r>
                        <a:rPr sz="800" b="1" spc="-10" dirty="0">
                          <a:latin typeface="Times New Roman" panose="02020603050405020304" pitchFamily="18" charset="0"/>
                          <a:cs typeface="Times New Roman" panose="02020603050405020304" pitchFamily="18" charset="0"/>
                        </a:rPr>
                        <a:t>20 </a:t>
                      </a:r>
                      <a:r>
                        <a:rPr sz="800" b="1" spc="-5" dirty="0">
                          <a:latin typeface="Times New Roman" panose="02020603050405020304" pitchFamily="18" charset="0"/>
                          <a:cs typeface="Times New Roman" panose="02020603050405020304" pitchFamily="18" charset="0"/>
                        </a:rPr>
                        <a:t>x Aylık</a:t>
                      </a:r>
                      <a:r>
                        <a:rPr sz="800" b="1" spc="25"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Katsayı</a:t>
                      </a:r>
                      <a:endParaRPr sz="800" dirty="0">
                        <a:latin typeface="Times New Roman" panose="02020603050405020304" pitchFamily="18" charset="0"/>
                        <a:cs typeface="Times New Roman" panose="02020603050405020304" pitchFamily="18" charset="0"/>
                      </a:endParaRPr>
                    </a:p>
                  </a:txBody>
                  <a:tcPr marL="0" marR="0" marT="200660" marB="0"/>
                </a:tc>
              </a:tr>
              <a:tr h="312032">
                <a:tc>
                  <a:txBody>
                    <a:bodyPr/>
                    <a:lstStyle/>
                    <a:p>
                      <a:pPr marL="88265">
                        <a:lnSpc>
                          <a:spcPct val="100000"/>
                        </a:lnSpc>
                        <a:spcBef>
                          <a:spcPts val="1580"/>
                        </a:spcBef>
                      </a:pPr>
                      <a:r>
                        <a:rPr sz="800" b="1" spc="-5" dirty="0">
                          <a:latin typeface="Times New Roman" panose="02020603050405020304" pitchFamily="18" charset="0"/>
                          <a:cs typeface="Times New Roman" panose="02020603050405020304" pitchFamily="18" charset="0"/>
                        </a:rPr>
                        <a:t>Gösterge</a:t>
                      </a:r>
                      <a:r>
                        <a:rPr sz="800" b="1" spc="10"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Aylığı</a:t>
                      </a:r>
                      <a:endParaRPr sz="800" dirty="0">
                        <a:latin typeface="Times New Roman" panose="02020603050405020304" pitchFamily="18" charset="0"/>
                        <a:cs typeface="Times New Roman" panose="02020603050405020304" pitchFamily="18" charset="0"/>
                      </a:endParaRPr>
                    </a:p>
                  </a:txBody>
                  <a:tcPr marL="0" marR="0" marT="200660" marB="0"/>
                </a:tc>
                <a:tc>
                  <a:txBody>
                    <a:bodyPr/>
                    <a:lstStyle/>
                    <a:p>
                      <a:pPr marL="88265" marR="0" indent="0" defTabSz="914400" eaLnBrk="1" fontAlgn="auto" latinLnBrk="0" hangingPunct="1">
                        <a:lnSpc>
                          <a:spcPct val="100000"/>
                        </a:lnSpc>
                        <a:spcBef>
                          <a:spcPts val="1580"/>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Gösterge</a:t>
                      </a:r>
                      <a:r>
                        <a:rPr lang="tr-TR" sz="800" b="1" spc="10" dirty="0" smtClean="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Aylığı</a:t>
                      </a:r>
                      <a:endParaRPr lang="tr-TR" sz="800" dirty="0" smtClean="0">
                        <a:latin typeface="Times New Roman" panose="02020603050405020304" pitchFamily="18" charset="0"/>
                        <a:cs typeface="Times New Roman" panose="02020603050405020304" pitchFamily="18" charset="0"/>
                      </a:endParaRPr>
                    </a:p>
                  </a:txBody>
                  <a:tcPr marL="0" marR="0" marT="200660" marB="0"/>
                </a:tc>
                <a:tc>
                  <a:txBody>
                    <a:bodyPr/>
                    <a:lstStyle/>
                    <a:p>
                      <a:pPr marL="92075">
                        <a:lnSpc>
                          <a:spcPct val="100000"/>
                        </a:lnSpc>
                        <a:spcBef>
                          <a:spcPts val="1580"/>
                        </a:spcBef>
                      </a:pPr>
                      <a:r>
                        <a:rPr sz="800" b="1" spc="-5" dirty="0">
                          <a:latin typeface="Times New Roman" panose="02020603050405020304" pitchFamily="18" charset="0"/>
                          <a:cs typeface="Times New Roman" panose="02020603050405020304" pitchFamily="18" charset="0"/>
                        </a:rPr>
                        <a:t>Aylık Gösterge x Aylık</a:t>
                      </a:r>
                      <a:r>
                        <a:rPr sz="800" b="1" spc="5"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Katsayı</a:t>
                      </a:r>
                      <a:endParaRPr sz="800" dirty="0">
                        <a:latin typeface="Times New Roman" panose="02020603050405020304" pitchFamily="18" charset="0"/>
                        <a:cs typeface="Times New Roman" panose="02020603050405020304" pitchFamily="18" charset="0"/>
                      </a:endParaRPr>
                    </a:p>
                  </a:txBody>
                  <a:tcPr marL="0" marR="0" marT="200660" marB="0"/>
                </a:tc>
              </a:tr>
              <a:tr h="312032">
                <a:tc>
                  <a:txBody>
                    <a:bodyPr/>
                    <a:lstStyle/>
                    <a:p>
                      <a:pPr marL="88265">
                        <a:lnSpc>
                          <a:spcPct val="100000"/>
                        </a:lnSpc>
                        <a:spcBef>
                          <a:spcPts val="1580"/>
                        </a:spcBef>
                      </a:pPr>
                      <a:r>
                        <a:rPr lang="tr-TR" sz="800" b="1" dirty="0" smtClean="0">
                          <a:latin typeface="Times New Roman" panose="02020603050405020304" pitchFamily="18" charset="0"/>
                          <a:cs typeface="Times New Roman" panose="02020603050405020304" pitchFamily="18" charset="0"/>
                        </a:rPr>
                        <a:t>Ek Gösterge Aylığı</a:t>
                      </a:r>
                      <a:endParaRPr sz="800" b="1" dirty="0">
                        <a:latin typeface="Times New Roman" panose="02020603050405020304" pitchFamily="18" charset="0"/>
                        <a:cs typeface="Times New Roman" panose="02020603050405020304" pitchFamily="18" charset="0"/>
                      </a:endParaRPr>
                    </a:p>
                  </a:txBody>
                  <a:tcPr marL="0" marR="0" marT="200660" marB="0"/>
                </a:tc>
                <a:tc>
                  <a:txBody>
                    <a:bodyPr/>
                    <a:lstStyle/>
                    <a:p>
                      <a:pPr marL="88265" marR="0" indent="0" defTabSz="914400" eaLnBrk="1" fontAlgn="auto" latinLnBrk="0" hangingPunct="1">
                        <a:lnSpc>
                          <a:spcPct val="100000"/>
                        </a:lnSpc>
                        <a:spcBef>
                          <a:spcPts val="1580"/>
                        </a:spcBef>
                        <a:spcAft>
                          <a:spcPts val="0"/>
                        </a:spcAft>
                        <a:buClrTx/>
                        <a:buSzTx/>
                        <a:buFontTx/>
                        <a:buNone/>
                        <a:tabLst/>
                        <a:defRPr/>
                      </a:pPr>
                      <a:r>
                        <a:rPr lang="tr-TR" sz="800" b="1" dirty="0" smtClean="0">
                          <a:latin typeface="Times New Roman" panose="02020603050405020304" pitchFamily="18" charset="0"/>
                          <a:cs typeface="Times New Roman" panose="02020603050405020304" pitchFamily="18" charset="0"/>
                        </a:rPr>
                        <a:t>Ek Gösterge Aylığı</a:t>
                      </a:r>
                    </a:p>
                  </a:txBody>
                  <a:tcPr marL="0" marR="0" marT="200660" marB="0"/>
                </a:tc>
                <a:tc>
                  <a:txBody>
                    <a:bodyPr/>
                    <a:lstStyle/>
                    <a:p>
                      <a:pPr marL="92075">
                        <a:lnSpc>
                          <a:spcPct val="100000"/>
                        </a:lnSpc>
                        <a:spcBef>
                          <a:spcPts val="1580"/>
                        </a:spcBef>
                      </a:pPr>
                      <a:r>
                        <a:rPr lang="tr-TR" sz="800" b="1" dirty="0" smtClean="0">
                          <a:latin typeface="Times New Roman" panose="02020603050405020304" pitchFamily="18" charset="0"/>
                          <a:cs typeface="Times New Roman" panose="02020603050405020304" pitchFamily="18" charset="0"/>
                        </a:rPr>
                        <a:t>Ek Gösterge x Aylık Katsayı</a:t>
                      </a:r>
                      <a:endParaRPr sz="800" b="1" dirty="0">
                        <a:latin typeface="Times New Roman" panose="02020603050405020304" pitchFamily="18" charset="0"/>
                        <a:cs typeface="Times New Roman" panose="02020603050405020304" pitchFamily="18" charset="0"/>
                      </a:endParaRPr>
                    </a:p>
                  </a:txBody>
                  <a:tcPr marL="0" marR="0" marT="200660" marB="0"/>
                </a:tc>
              </a:tr>
              <a:tr h="312032">
                <a:tc>
                  <a:txBody>
                    <a:bodyPr/>
                    <a:lstStyle/>
                    <a:p>
                      <a:pPr marL="88265">
                        <a:lnSpc>
                          <a:spcPct val="100000"/>
                        </a:lnSpc>
                        <a:spcBef>
                          <a:spcPts val="1580"/>
                        </a:spcBef>
                      </a:pPr>
                      <a:r>
                        <a:rPr lang="tr-TR" sz="800" b="1" spc="-5" dirty="0" smtClean="0">
                          <a:latin typeface="Times New Roman" panose="02020603050405020304" pitchFamily="18" charset="0"/>
                          <a:cs typeface="Times New Roman" panose="02020603050405020304" pitchFamily="18" charset="0"/>
                        </a:rPr>
                        <a:t>Yan ödeme</a:t>
                      </a:r>
                      <a:endParaRPr sz="800" dirty="0">
                        <a:latin typeface="Times New Roman" panose="02020603050405020304" pitchFamily="18" charset="0"/>
                        <a:cs typeface="Times New Roman" panose="02020603050405020304" pitchFamily="18" charset="0"/>
                      </a:endParaRPr>
                    </a:p>
                  </a:txBody>
                  <a:tcPr marL="0" marR="0" marT="200660" marB="0"/>
                </a:tc>
                <a:tc>
                  <a:txBody>
                    <a:bodyPr/>
                    <a:lstStyle/>
                    <a:p>
                      <a:pPr marL="88265">
                        <a:lnSpc>
                          <a:spcPct val="100000"/>
                        </a:lnSpc>
                        <a:spcBef>
                          <a:spcPts val="1580"/>
                        </a:spcBef>
                      </a:pPr>
                      <a:endParaRPr sz="800" dirty="0">
                        <a:latin typeface="Times New Roman" panose="02020603050405020304" pitchFamily="18" charset="0"/>
                        <a:cs typeface="Times New Roman" panose="02020603050405020304" pitchFamily="18" charset="0"/>
                      </a:endParaRPr>
                    </a:p>
                  </a:txBody>
                  <a:tcPr marL="0" marR="0" marT="200660" marB="0"/>
                </a:tc>
                <a:tc>
                  <a:txBody>
                    <a:bodyPr/>
                    <a:lstStyle/>
                    <a:p>
                      <a:pPr marL="92075">
                        <a:lnSpc>
                          <a:spcPct val="100000"/>
                        </a:lnSpc>
                        <a:spcBef>
                          <a:spcPts val="1580"/>
                        </a:spcBef>
                      </a:pPr>
                      <a:r>
                        <a:rPr sz="800" b="1" spc="-10" dirty="0">
                          <a:latin typeface="Times New Roman" panose="02020603050405020304" pitchFamily="18" charset="0"/>
                          <a:cs typeface="Times New Roman" panose="02020603050405020304" pitchFamily="18" charset="0"/>
                        </a:rPr>
                        <a:t>Yan </a:t>
                      </a:r>
                      <a:r>
                        <a:rPr sz="800" b="1" spc="-5" dirty="0">
                          <a:latin typeface="Times New Roman" panose="02020603050405020304" pitchFamily="18" charset="0"/>
                          <a:cs typeface="Times New Roman" panose="02020603050405020304" pitchFamily="18" charset="0"/>
                        </a:rPr>
                        <a:t>Ödeme </a:t>
                      </a:r>
                      <a:r>
                        <a:rPr sz="800" b="1" spc="-10" dirty="0">
                          <a:latin typeface="Times New Roman" panose="02020603050405020304" pitchFamily="18" charset="0"/>
                          <a:cs typeface="Times New Roman" panose="02020603050405020304" pitchFamily="18" charset="0"/>
                        </a:rPr>
                        <a:t>Puanı </a:t>
                      </a:r>
                      <a:r>
                        <a:rPr sz="800" b="1" spc="-5" dirty="0">
                          <a:latin typeface="Times New Roman" panose="02020603050405020304" pitchFamily="18" charset="0"/>
                          <a:cs typeface="Times New Roman" panose="02020603050405020304" pitchFamily="18" charset="0"/>
                        </a:rPr>
                        <a:t>x </a:t>
                      </a:r>
                      <a:r>
                        <a:rPr sz="800" b="1" spc="-10" dirty="0">
                          <a:latin typeface="Times New Roman" panose="02020603050405020304" pitchFamily="18" charset="0"/>
                          <a:cs typeface="Times New Roman" panose="02020603050405020304" pitchFamily="18" charset="0"/>
                        </a:rPr>
                        <a:t>Yan </a:t>
                      </a:r>
                      <a:r>
                        <a:rPr sz="800" b="1" spc="-5" dirty="0">
                          <a:latin typeface="Times New Roman" panose="02020603050405020304" pitchFamily="18" charset="0"/>
                          <a:cs typeface="Times New Roman" panose="02020603050405020304" pitchFamily="18" charset="0"/>
                        </a:rPr>
                        <a:t>Ödeme</a:t>
                      </a:r>
                      <a:r>
                        <a:rPr sz="800" b="1" spc="65"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Katsayısı</a:t>
                      </a:r>
                      <a:endParaRPr sz="800" dirty="0">
                        <a:latin typeface="Times New Roman" panose="02020603050405020304" pitchFamily="18" charset="0"/>
                        <a:cs typeface="Times New Roman" panose="02020603050405020304" pitchFamily="18" charset="0"/>
                      </a:endParaRPr>
                    </a:p>
                  </a:txBody>
                  <a:tcPr marL="0" marR="0" marT="200660" marB="0"/>
                </a:tc>
              </a:tr>
              <a:tr h="251837">
                <a:tc>
                  <a:txBody>
                    <a:bodyPr/>
                    <a:lstStyle/>
                    <a:p>
                      <a:pPr marL="88265">
                        <a:lnSpc>
                          <a:spcPct val="100000"/>
                        </a:lnSpc>
                        <a:spcBef>
                          <a:spcPts val="1090"/>
                        </a:spcBef>
                      </a:pPr>
                      <a:r>
                        <a:rPr sz="800" b="1" spc="-5" dirty="0">
                          <a:latin typeface="Times New Roman" panose="02020603050405020304" pitchFamily="18" charset="0"/>
                          <a:cs typeface="Times New Roman" panose="02020603050405020304" pitchFamily="18" charset="0"/>
                        </a:rPr>
                        <a:t>Özel Hizmet</a:t>
                      </a:r>
                      <a:r>
                        <a:rPr sz="800" b="1"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Tazminatı</a:t>
                      </a:r>
                      <a:endParaRPr sz="800" dirty="0">
                        <a:latin typeface="Times New Roman" panose="02020603050405020304" pitchFamily="18" charset="0"/>
                        <a:cs typeface="Times New Roman" panose="02020603050405020304" pitchFamily="18" charset="0"/>
                      </a:endParaRPr>
                    </a:p>
                  </a:txBody>
                  <a:tcPr marL="0" marR="0" marT="138430" marB="0"/>
                </a:tc>
                <a:tc>
                  <a:txBody>
                    <a:bodyPr/>
                    <a:lstStyle/>
                    <a:p>
                      <a:pPr marL="88265">
                        <a:lnSpc>
                          <a:spcPct val="100000"/>
                        </a:lnSpc>
                        <a:spcBef>
                          <a:spcPts val="1090"/>
                        </a:spcBef>
                      </a:pPr>
                      <a:endParaRPr sz="800" dirty="0">
                        <a:latin typeface="Times New Roman" panose="02020603050405020304" pitchFamily="18" charset="0"/>
                        <a:cs typeface="Times New Roman" panose="02020603050405020304" pitchFamily="18" charset="0"/>
                      </a:endParaRPr>
                    </a:p>
                  </a:txBody>
                  <a:tcPr marL="0" marR="0" marT="138430" marB="0"/>
                </a:tc>
                <a:tc>
                  <a:txBody>
                    <a:bodyPr/>
                    <a:lstStyle/>
                    <a:p>
                      <a:pPr marL="92075">
                        <a:lnSpc>
                          <a:spcPct val="100000"/>
                        </a:lnSpc>
                        <a:spcBef>
                          <a:spcPts val="1090"/>
                        </a:spcBef>
                      </a:pPr>
                      <a:r>
                        <a:rPr sz="800" b="1" spc="-5" dirty="0">
                          <a:latin typeface="Times New Roman" panose="02020603050405020304" pitchFamily="18" charset="0"/>
                          <a:cs typeface="Times New Roman" panose="02020603050405020304" pitchFamily="18" charset="0"/>
                        </a:rPr>
                        <a:t>En Yüksek Devlet Memuru </a:t>
                      </a:r>
                      <a:r>
                        <a:rPr sz="800" b="1" spc="-5" dirty="0" err="1">
                          <a:latin typeface="Times New Roman" panose="02020603050405020304" pitchFamily="18" charset="0"/>
                          <a:cs typeface="Times New Roman" panose="02020603050405020304" pitchFamily="18" charset="0"/>
                        </a:rPr>
                        <a:t>Aylığı</a:t>
                      </a:r>
                      <a:r>
                        <a:rPr sz="800" b="1" spc="-5" dirty="0">
                          <a:latin typeface="Times New Roman" panose="02020603050405020304" pitchFamily="18" charset="0"/>
                          <a:cs typeface="Times New Roman" panose="02020603050405020304" pitchFamily="18" charset="0"/>
                        </a:rPr>
                        <a:t> </a:t>
                      </a:r>
                      <a:r>
                        <a:rPr sz="800" b="1" spc="-5" dirty="0" smtClean="0">
                          <a:latin typeface="Times New Roman" panose="02020603050405020304" pitchFamily="18" charset="0"/>
                          <a:cs typeface="Times New Roman" panose="02020603050405020304" pitchFamily="18" charset="0"/>
                        </a:rPr>
                        <a:t>x</a:t>
                      </a:r>
                      <a:r>
                        <a:rPr lang="tr-TR" sz="800" b="1" spc="-5" baseline="0" dirty="0" smtClean="0">
                          <a:latin typeface="Times New Roman" panose="02020603050405020304" pitchFamily="18" charset="0"/>
                          <a:cs typeface="Times New Roman" panose="02020603050405020304" pitchFamily="18" charset="0"/>
                        </a:rPr>
                        <a:t> </a:t>
                      </a:r>
                      <a:r>
                        <a:rPr sz="800" b="1" spc="-5" dirty="0" err="1" smtClean="0">
                          <a:latin typeface="Times New Roman" panose="02020603050405020304" pitchFamily="18" charset="0"/>
                          <a:cs typeface="Times New Roman" panose="02020603050405020304" pitchFamily="18" charset="0"/>
                        </a:rPr>
                        <a:t>Tazminat</a:t>
                      </a:r>
                      <a:r>
                        <a:rPr sz="800" b="1" spc="10" dirty="0" smtClean="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Oranı</a:t>
                      </a:r>
                      <a:endParaRPr sz="800" dirty="0">
                        <a:latin typeface="Times New Roman" panose="02020603050405020304" pitchFamily="18" charset="0"/>
                        <a:cs typeface="Times New Roman" panose="02020603050405020304" pitchFamily="18" charset="0"/>
                      </a:endParaRPr>
                    </a:p>
                  </a:txBody>
                  <a:tcPr marL="0" marR="0" marT="138430" marB="0"/>
                </a:tc>
              </a:tr>
              <a:tr h="316330">
                <a:tc>
                  <a:txBody>
                    <a:bodyPr/>
                    <a:lstStyle/>
                    <a:p>
                      <a:pPr marL="88265">
                        <a:lnSpc>
                          <a:spcPct val="100000"/>
                        </a:lnSpc>
                        <a:spcBef>
                          <a:spcPts val="475"/>
                        </a:spcBef>
                      </a:pPr>
                      <a:r>
                        <a:rPr sz="800" b="1" spc="-10" dirty="0">
                          <a:latin typeface="Times New Roman" panose="02020603050405020304" pitchFamily="18" charset="0"/>
                          <a:cs typeface="Times New Roman" panose="02020603050405020304" pitchFamily="18" charset="0"/>
                        </a:rPr>
                        <a:t>Yabancı </a:t>
                      </a:r>
                      <a:r>
                        <a:rPr sz="800" b="1" spc="-5" dirty="0">
                          <a:latin typeface="Times New Roman" panose="02020603050405020304" pitchFamily="18" charset="0"/>
                          <a:cs typeface="Times New Roman" panose="02020603050405020304" pitchFamily="18" charset="0"/>
                        </a:rPr>
                        <a:t>Dil</a:t>
                      </a:r>
                      <a:r>
                        <a:rPr sz="800" b="1" spc="-10"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Tazminatı</a:t>
                      </a:r>
                      <a:endParaRPr sz="800" dirty="0">
                        <a:latin typeface="Times New Roman" panose="02020603050405020304" pitchFamily="18" charset="0"/>
                        <a:cs typeface="Times New Roman" panose="02020603050405020304" pitchFamily="18" charset="0"/>
                      </a:endParaRPr>
                    </a:p>
                  </a:txBody>
                  <a:tcPr marL="0" marR="0" marT="60325" marB="0"/>
                </a:tc>
                <a:tc>
                  <a:txBody>
                    <a:bodyPr/>
                    <a:lstStyle/>
                    <a:p>
                      <a:pPr marL="88265" marR="0" indent="0" defTabSz="914400" eaLnBrk="1" fontAlgn="auto" latinLnBrk="0" hangingPunct="1">
                        <a:lnSpc>
                          <a:spcPct val="100000"/>
                        </a:lnSpc>
                        <a:spcBef>
                          <a:spcPts val="475"/>
                        </a:spcBef>
                        <a:spcAft>
                          <a:spcPts val="0"/>
                        </a:spcAft>
                        <a:buClrTx/>
                        <a:buSzTx/>
                        <a:buFontTx/>
                        <a:buNone/>
                        <a:tabLst/>
                        <a:defRPr/>
                      </a:pPr>
                      <a:r>
                        <a:rPr lang="tr-TR" sz="800" b="1" spc="-10" dirty="0" smtClean="0">
                          <a:latin typeface="Times New Roman" panose="02020603050405020304" pitchFamily="18" charset="0"/>
                          <a:cs typeface="Times New Roman" panose="02020603050405020304" pitchFamily="18" charset="0"/>
                        </a:rPr>
                        <a:t>Yabancı </a:t>
                      </a:r>
                      <a:r>
                        <a:rPr lang="tr-TR" sz="800" b="1" spc="-5" dirty="0" smtClean="0">
                          <a:latin typeface="Times New Roman" panose="02020603050405020304" pitchFamily="18" charset="0"/>
                          <a:cs typeface="Times New Roman" panose="02020603050405020304" pitchFamily="18" charset="0"/>
                        </a:rPr>
                        <a:t>Dil</a:t>
                      </a:r>
                      <a:r>
                        <a:rPr lang="tr-TR" sz="800" b="1" spc="-10" dirty="0" smtClean="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Tazminatı</a:t>
                      </a:r>
                      <a:endParaRPr lang="tr-TR" sz="800" dirty="0" smtClean="0">
                        <a:latin typeface="Times New Roman" panose="02020603050405020304" pitchFamily="18" charset="0"/>
                        <a:cs typeface="Times New Roman" panose="02020603050405020304" pitchFamily="18" charset="0"/>
                      </a:endParaRPr>
                    </a:p>
                  </a:txBody>
                  <a:tcPr marL="0" marR="0" marT="60325" marB="0"/>
                </a:tc>
                <a:tc>
                  <a:txBody>
                    <a:bodyPr/>
                    <a:lstStyle/>
                    <a:p>
                      <a:pPr marL="92075">
                        <a:lnSpc>
                          <a:spcPct val="100000"/>
                        </a:lnSpc>
                        <a:spcBef>
                          <a:spcPts val="1614"/>
                        </a:spcBef>
                      </a:pPr>
                      <a:r>
                        <a:rPr sz="800" b="1" spc="-10" dirty="0">
                          <a:latin typeface="Times New Roman" panose="02020603050405020304" pitchFamily="18" charset="0"/>
                          <a:cs typeface="Times New Roman" panose="02020603050405020304" pitchFamily="18" charset="0"/>
                        </a:rPr>
                        <a:t>Yabancı </a:t>
                      </a:r>
                      <a:r>
                        <a:rPr sz="800" b="1" spc="-5" dirty="0">
                          <a:latin typeface="Times New Roman" panose="02020603050405020304" pitchFamily="18" charset="0"/>
                          <a:cs typeface="Times New Roman" panose="02020603050405020304" pitchFamily="18" charset="0"/>
                        </a:rPr>
                        <a:t>Dil Tazminat Göstergesi x Aylık</a:t>
                      </a:r>
                      <a:r>
                        <a:rPr sz="800" b="1" spc="25"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Katsayı</a:t>
                      </a:r>
                      <a:endParaRPr sz="800" dirty="0">
                        <a:latin typeface="Times New Roman" panose="02020603050405020304" pitchFamily="18" charset="0"/>
                        <a:cs typeface="Times New Roman" panose="02020603050405020304" pitchFamily="18" charset="0"/>
                      </a:endParaRPr>
                    </a:p>
                  </a:txBody>
                  <a:tcPr marL="0" marR="0" marT="205104" marB="0"/>
                </a:tc>
              </a:tr>
              <a:tr h="312646">
                <a:tc>
                  <a:txBody>
                    <a:bodyPr/>
                    <a:lstStyle/>
                    <a:p>
                      <a:pPr marL="88265">
                        <a:lnSpc>
                          <a:spcPct val="100000"/>
                        </a:lnSpc>
                        <a:spcBef>
                          <a:spcPts val="1585"/>
                        </a:spcBef>
                      </a:pPr>
                      <a:r>
                        <a:rPr sz="800" b="1" spc="-5" dirty="0">
                          <a:latin typeface="Times New Roman" panose="02020603050405020304" pitchFamily="18" charset="0"/>
                          <a:cs typeface="Times New Roman" panose="02020603050405020304" pitchFamily="18" charset="0"/>
                        </a:rPr>
                        <a:t>Eş (Aile) Yardımı</a:t>
                      </a:r>
                      <a:endParaRPr sz="800" dirty="0">
                        <a:latin typeface="Times New Roman" panose="02020603050405020304" pitchFamily="18" charset="0"/>
                        <a:cs typeface="Times New Roman" panose="02020603050405020304" pitchFamily="18" charset="0"/>
                      </a:endParaRPr>
                    </a:p>
                  </a:txBody>
                  <a:tcPr marL="0" marR="0" marT="201295" marB="0"/>
                </a:tc>
                <a:tc>
                  <a:txBody>
                    <a:bodyPr/>
                    <a:lstStyle/>
                    <a:p>
                      <a:pPr marL="88265" marR="0" indent="0" defTabSz="914400" eaLnBrk="1" fontAlgn="auto" latinLnBrk="0" hangingPunct="1">
                        <a:lnSpc>
                          <a:spcPct val="100000"/>
                        </a:lnSpc>
                        <a:spcBef>
                          <a:spcPts val="1585"/>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Eş (Aile) Yardımı</a:t>
                      </a:r>
                      <a:endParaRPr lang="tr-TR" sz="800" dirty="0" smtClean="0">
                        <a:latin typeface="Times New Roman" panose="02020603050405020304" pitchFamily="18" charset="0"/>
                        <a:cs typeface="Times New Roman" panose="02020603050405020304" pitchFamily="18" charset="0"/>
                      </a:endParaRPr>
                    </a:p>
                  </a:txBody>
                  <a:tcPr marL="0" marR="0" marT="201295" marB="0"/>
                </a:tc>
                <a:tc>
                  <a:txBody>
                    <a:bodyPr/>
                    <a:lstStyle/>
                    <a:p>
                      <a:pPr marL="92075">
                        <a:lnSpc>
                          <a:spcPct val="100000"/>
                        </a:lnSpc>
                        <a:spcBef>
                          <a:spcPts val="1585"/>
                        </a:spcBef>
                      </a:pPr>
                      <a:r>
                        <a:rPr sz="800" b="1" spc="-10" dirty="0">
                          <a:latin typeface="Times New Roman" panose="02020603050405020304" pitchFamily="18" charset="0"/>
                          <a:cs typeface="Times New Roman" panose="02020603050405020304" pitchFamily="18" charset="0"/>
                        </a:rPr>
                        <a:t>2134 </a:t>
                      </a:r>
                      <a:r>
                        <a:rPr sz="800" b="1" spc="-5" dirty="0">
                          <a:latin typeface="Times New Roman" panose="02020603050405020304" pitchFamily="18" charset="0"/>
                          <a:cs typeface="Times New Roman" panose="02020603050405020304" pitchFamily="18" charset="0"/>
                        </a:rPr>
                        <a:t>x Aylık</a:t>
                      </a:r>
                      <a:r>
                        <a:rPr sz="800" b="1" spc="10"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Katsayı</a:t>
                      </a:r>
                      <a:endParaRPr sz="800" dirty="0">
                        <a:latin typeface="Times New Roman" panose="02020603050405020304" pitchFamily="18" charset="0"/>
                        <a:cs typeface="Times New Roman" panose="02020603050405020304" pitchFamily="18" charset="0"/>
                      </a:endParaRPr>
                    </a:p>
                  </a:txBody>
                  <a:tcPr marL="0" marR="0" marT="201295" marB="0"/>
                </a:tc>
              </a:tr>
              <a:tr h="316946">
                <a:tc>
                  <a:txBody>
                    <a:bodyPr/>
                    <a:lstStyle/>
                    <a:p>
                      <a:pPr marL="88265">
                        <a:lnSpc>
                          <a:spcPct val="100000"/>
                        </a:lnSpc>
                        <a:spcBef>
                          <a:spcPts val="1620"/>
                        </a:spcBef>
                      </a:pPr>
                      <a:r>
                        <a:rPr sz="800" b="1" spc="-10" dirty="0">
                          <a:latin typeface="Times New Roman" panose="02020603050405020304" pitchFamily="18" charset="0"/>
                          <a:cs typeface="Times New Roman" panose="02020603050405020304" pitchFamily="18" charset="0"/>
                        </a:rPr>
                        <a:t>Çocuk</a:t>
                      </a:r>
                      <a:r>
                        <a:rPr sz="800" b="1" spc="5"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Yardımı</a:t>
                      </a:r>
                      <a:endParaRPr sz="800" dirty="0">
                        <a:latin typeface="Times New Roman" panose="02020603050405020304" pitchFamily="18" charset="0"/>
                        <a:cs typeface="Times New Roman" panose="02020603050405020304" pitchFamily="18" charset="0"/>
                      </a:endParaRPr>
                    </a:p>
                  </a:txBody>
                  <a:tcPr marL="0" marR="0" marT="205740" marB="0"/>
                </a:tc>
                <a:tc>
                  <a:txBody>
                    <a:bodyPr/>
                    <a:lstStyle/>
                    <a:p>
                      <a:pPr marL="88265" marR="0" indent="0" defTabSz="914400" eaLnBrk="1" fontAlgn="auto" latinLnBrk="0" hangingPunct="1">
                        <a:lnSpc>
                          <a:spcPct val="100000"/>
                        </a:lnSpc>
                        <a:spcBef>
                          <a:spcPts val="1620"/>
                        </a:spcBef>
                        <a:spcAft>
                          <a:spcPts val="0"/>
                        </a:spcAft>
                        <a:buClrTx/>
                        <a:buSzTx/>
                        <a:buFontTx/>
                        <a:buNone/>
                        <a:tabLst/>
                        <a:defRPr/>
                      </a:pPr>
                      <a:r>
                        <a:rPr lang="tr-TR" sz="800" b="1" spc="-10" dirty="0" smtClean="0">
                          <a:latin typeface="Times New Roman" panose="02020603050405020304" pitchFamily="18" charset="0"/>
                          <a:cs typeface="Times New Roman" panose="02020603050405020304" pitchFamily="18" charset="0"/>
                        </a:rPr>
                        <a:t>Çocuk</a:t>
                      </a:r>
                      <a:r>
                        <a:rPr lang="tr-TR" sz="800" b="1" spc="5" dirty="0" smtClean="0">
                          <a:latin typeface="Times New Roman" panose="02020603050405020304" pitchFamily="18" charset="0"/>
                          <a:cs typeface="Times New Roman" panose="02020603050405020304" pitchFamily="18" charset="0"/>
                        </a:rPr>
                        <a:t> </a:t>
                      </a:r>
                      <a:r>
                        <a:rPr lang="tr-TR" sz="800" b="1" spc="-10" dirty="0" smtClean="0">
                          <a:latin typeface="Times New Roman" panose="02020603050405020304" pitchFamily="18" charset="0"/>
                          <a:cs typeface="Times New Roman" panose="02020603050405020304" pitchFamily="18" charset="0"/>
                        </a:rPr>
                        <a:t>Yardımı</a:t>
                      </a:r>
                      <a:endParaRPr lang="tr-TR" sz="800" dirty="0" smtClean="0">
                        <a:latin typeface="Times New Roman" panose="02020603050405020304" pitchFamily="18" charset="0"/>
                        <a:cs typeface="Times New Roman" panose="02020603050405020304" pitchFamily="18" charset="0"/>
                      </a:endParaRPr>
                    </a:p>
                  </a:txBody>
                  <a:tcPr marL="0" marR="0" marT="205740" marB="0"/>
                </a:tc>
                <a:tc>
                  <a:txBody>
                    <a:bodyPr/>
                    <a:lstStyle/>
                    <a:p>
                      <a:pPr marL="92075">
                        <a:lnSpc>
                          <a:spcPct val="100000"/>
                        </a:lnSpc>
                        <a:spcBef>
                          <a:spcPts val="480"/>
                        </a:spcBef>
                      </a:pPr>
                      <a:r>
                        <a:rPr sz="800" b="1" spc="-10" dirty="0">
                          <a:latin typeface="Times New Roman" panose="02020603050405020304" pitchFamily="18" charset="0"/>
                          <a:cs typeface="Times New Roman" panose="02020603050405020304" pitchFamily="18" charset="0"/>
                        </a:rPr>
                        <a:t>0-6 </a:t>
                      </a:r>
                      <a:r>
                        <a:rPr sz="800" b="1" spc="-5" dirty="0">
                          <a:latin typeface="Times New Roman" panose="02020603050405020304" pitchFamily="18" charset="0"/>
                          <a:cs typeface="Times New Roman" panose="02020603050405020304" pitchFamily="18" charset="0"/>
                        </a:rPr>
                        <a:t>yaşiçin;500 x Aylık</a:t>
                      </a:r>
                      <a:r>
                        <a:rPr sz="800" b="1" spc="20"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Katsayı,</a:t>
                      </a:r>
                      <a:endParaRPr sz="800" dirty="0">
                        <a:latin typeface="Times New Roman" panose="02020603050405020304" pitchFamily="18" charset="0"/>
                        <a:cs typeface="Times New Roman" panose="02020603050405020304" pitchFamily="18" charset="0"/>
                      </a:endParaRPr>
                    </a:p>
                    <a:p>
                      <a:pPr marL="92075">
                        <a:lnSpc>
                          <a:spcPct val="100000"/>
                        </a:lnSpc>
                      </a:pPr>
                      <a:r>
                        <a:rPr sz="800" b="1" spc="-5" dirty="0">
                          <a:latin typeface="Times New Roman" panose="02020603050405020304" pitchFamily="18" charset="0"/>
                          <a:cs typeface="Times New Roman" panose="02020603050405020304" pitchFamily="18" charset="0"/>
                        </a:rPr>
                        <a:t>6 yaşından </a:t>
                      </a:r>
                      <a:r>
                        <a:rPr sz="800" b="1" spc="-10" dirty="0">
                          <a:latin typeface="Times New Roman" panose="02020603050405020304" pitchFamily="18" charset="0"/>
                          <a:cs typeface="Times New Roman" panose="02020603050405020304" pitchFamily="18" charset="0"/>
                        </a:rPr>
                        <a:t>büyük </a:t>
                      </a:r>
                      <a:r>
                        <a:rPr sz="800" b="1" spc="-5" dirty="0">
                          <a:latin typeface="Times New Roman" panose="02020603050405020304" pitchFamily="18" charset="0"/>
                          <a:cs typeface="Times New Roman" panose="02020603050405020304" pitchFamily="18" charset="0"/>
                        </a:rPr>
                        <a:t>için ise;250 x </a:t>
                      </a:r>
                      <a:r>
                        <a:rPr sz="800" b="1" spc="-5" dirty="0" err="1">
                          <a:latin typeface="Times New Roman" panose="02020603050405020304" pitchFamily="18" charset="0"/>
                          <a:cs typeface="Times New Roman" panose="02020603050405020304" pitchFamily="18" charset="0"/>
                        </a:rPr>
                        <a:t>Aylık</a:t>
                      </a:r>
                      <a:r>
                        <a:rPr sz="800" b="1" spc="25" dirty="0">
                          <a:latin typeface="Times New Roman" panose="02020603050405020304" pitchFamily="18" charset="0"/>
                          <a:cs typeface="Times New Roman" panose="02020603050405020304" pitchFamily="18" charset="0"/>
                        </a:rPr>
                        <a:t> </a:t>
                      </a:r>
                      <a:r>
                        <a:rPr sz="800" b="1" spc="-10" dirty="0" err="1" smtClean="0">
                          <a:latin typeface="Times New Roman" panose="02020603050405020304" pitchFamily="18" charset="0"/>
                          <a:cs typeface="Times New Roman" panose="02020603050405020304" pitchFamily="18" charset="0"/>
                        </a:rPr>
                        <a:t>Katsayı</a:t>
                      </a:r>
                      <a:r>
                        <a:rPr lang="tr-TR" sz="800" b="1" spc="-10" dirty="0" smtClean="0">
                          <a:latin typeface="Times New Roman" panose="02020603050405020304" pitchFamily="18" charset="0"/>
                          <a:cs typeface="Times New Roman" panose="02020603050405020304" pitchFamily="18" charset="0"/>
                        </a:rPr>
                        <a:t>   </a:t>
                      </a:r>
                    </a:p>
                    <a:p>
                      <a:pPr marL="92075">
                        <a:lnSpc>
                          <a:spcPct val="100000"/>
                        </a:lnSpc>
                      </a:pPr>
                      <a:r>
                        <a:rPr lang="tr-TR" sz="800" b="1" spc="-10" dirty="0" smtClean="0">
                          <a:latin typeface="Times New Roman" panose="02020603050405020304" pitchFamily="18" charset="0"/>
                          <a:cs typeface="Times New Roman" panose="02020603050405020304" pitchFamily="18" charset="0"/>
                        </a:rPr>
                        <a:t> %40 ve üzeri</a:t>
                      </a:r>
                      <a:r>
                        <a:rPr lang="tr-TR" sz="800" b="1" spc="-10" baseline="0" dirty="0" smtClean="0">
                          <a:latin typeface="Times New Roman" panose="02020603050405020304" pitchFamily="18" charset="0"/>
                          <a:cs typeface="Times New Roman" panose="02020603050405020304" pitchFamily="18" charset="0"/>
                        </a:rPr>
                        <a:t> engelli çocuk  %50 artırımlı ödenir.</a:t>
                      </a:r>
                      <a:endParaRPr sz="800" dirty="0">
                        <a:latin typeface="Times New Roman" panose="02020603050405020304" pitchFamily="18" charset="0"/>
                        <a:cs typeface="Times New Roman" panose="02020603050405020304" pitchFamily="18" charset="0"/>
                      </a:endParaRPr>
                    </a:p>
                  </a:txBody>
                  <a:tcPr marL="0" marR="0" marT="60960" marB="0"/>
                </a:tc>
              </a:tr>
              <a:tr h="252451">
                <a:tc>
                  <a:txBody>
                    <a:bodyPr/>
                    <a:lstStyle/>
                    <a:p>
                      <a:pPr marL="88265">
                        <a:lnSpc>
                          <a:spcPct val="100000"/>
                        </a:lnSpc>
                        <a:spcBef>
                          <a:spcPts val="1095"/>
                        </a:spcBef>
                      </a:pPr>
                      <a:r>
                        <a:rPr lang="tr-TR" sz="800" b="1" spc="-5" dirty="0" smtClean="0">
                          <a:latin typeface="Times New Roman" panose="02020603050405020304" pitchFamily="18" charset="0"/>
                          <a:cs typeface="Times New Roman" panose="02020603050405020304" pitchFamily="18" charset="0"/>
                        </a:rPr>
                        <a:t>Toplu</a:t>
                      </a:r>
                      <a:r>
                        <a:rPr lang="tr-TR" sz="800" b="1" spc="-5" baseline="0" dirty="0" smtClean="0">
                          <a:latin typeface="Times New Roman" panose="02020603050405020304" pitchFamily="18" charset="0"/>
                          <a:cs typeface="Times New Roman" panose="02020603050405020304" pitchFamily="18" charset="0"/>
                        </a:rPr>
                        <a:t> Sözleşme İkramiyesi</a:t>
                      </a:r>
                      <a:r>
                        <a:rPr lang="tr-TR" sz="800" b="1" spc="-10" dirty="0" smtClean="0">
                          <a:latin typeface="Times New Roman" panose="02020603050405020304" pitchFamily="18" charset="0"/>
                          <a:cs typeface="Times New Roman" panose="02020603050405020304" pitchFamily="18" charset="0"/>
                        </a:rPr>
                        <a:t> (Sendika Ödeneği)</a:t>
                      </a:r>
                      <a:endParaRPr sz="800" dirty="0">
                        <a:latin typeface="Times New Roman" panose="02020603050405020304" pitchFamily="18" charset="0"/>
                        <a:cs typeface="Times New Roman" panose="02020603050405020304" pitchFamily="18" charset="0"/>
                      </a:endParaRPr>
                    </a:p>
                  </a:txBody>
                  <a:tcPr marL="0" marR="0" marT="139065" marB="0"/>
                </a:tc>
                <a:tc>
                  <a:txBody>
                    <a:bodyPr/>
                    <a:lstStyle/>
                    <a:p>
                      <a:pPr marL="88265" marR="0" indent="0" defTabSz="914400" eaLnBrk="1" fontAlgn="auto" latinLnBrk="0" hangingPunct="1">
                        <a:lnSpc>
                          <a:spcPct val="100000"/>
                        </a:lnSpc>
                        <a:spcBef>
                          <a:spcPts val="1095"/>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Toplu</a:t>
                      </a:r>
                      <a:r>
                        <a:rPr lang="tr-TR" sz="800" b="1" spc="-5" baseline="0" dirty="0" smtClean="0">
                          <a:latin typeface="Times New Roman" panose="02020603050405020304" pitchFamily="18" charset="0"/>
                          <a:cs typeface="Times New Roman" panose="02020603050405020304" pitchFamily="18" charset="0"/>
                        </a:rPr>
                        <a:t> Sözleşme İkramiyesi</a:t>
                      </a:r>
                      <a:r>
                        <a:rPr lang="tr-TR" sz="800" b="1" spc="-10" dirty="0" smtClean="0">
                          <a:latin typeface="Times New Roman" panose="02020603050405020304" pitchFamily="18" charset="0"/>
                          <a:cs typeface="Times New Roman" panose="02020603050405020304" pitchFamily="18" charset="0"/>
                        </a:rPr>
                        <a:t> </a:t>
                      </a:r>
                      <a:endParaRPr lang="tr-TR" sz="800" dirty="0" smtClean="0">
                        <a:latin typeface="Times New Roman" panose="02020603050405020304" pitchFamily="18" charset="0"/>
                        <a:cs typeface="Times New Roman" panose="02020603050405020304" pitchFamily="18" charset="0"/>
                      </a:endParaRPr>
                    </a:p>
                  </a:txBody>
                  <a:tcPr marL="0" marR="0" marT="139065" marB="0"/>
                </a:tc>
                <a:tc>
                  <a:txBody>
                    <a:bodyPr/>
                    <a:lstStyle/>
                    <a:p>
                      <a:pPr marL="92075" marR="0" indent="0" algn="l" defTabSz="914400" rtl="0" eaLnBrk="1" fontAlgn="auto" latinLnBrk="0" hangingPunct="1">
                        <a:lnSpc>
                          <a:spcPct val="100000"/>
                        </a:lnSpc>
                        <a:spcBef>
                          <a:spcPts val="1095"/>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750</a:t>
                      </a:r>
                      <a:r>
                        <a:rPr lang="tr-TR" sz="800" b="1" spc="-10" dirty="0" smtClean="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x Aylık</a:t>
                      </a:r>
                      <a:r>
                        <a:rPr lang="tr-TR" sz="800" b="1" spc="45" dirty="0" smtClean="0">
                          <a:latin typeface="Times New Roman" panose="02020603050405020304" pitchFamily="18" charset="0"/>
                          <a:cs typeface="Times New Roman" panose="02020603050405020304" pitchFamily="18" charset="0"/>
                        </a:rPr>
                        <a:t> </a:t>
                      </a:r>
                      <a:r>
                        <a:rPr lang="tr-TR" sz="800" b="1" spc="-10" dirty="0" smtClean="0">
                          <a:latin typeface="Times New Roman" panose="02020603050405020304" pitchFamily="18" charset="0"/>
                          <a:cs typeface="Times New Roman" panose="02020603050405020304" pitchFamily="18" charset="0"/>
                        </a:rPr>
                        <a:t>Katsayı  </a:t>
                      </a:r>
                      <a:r>
                        <a:rPr sz="800" b="1" spc="-5" dirty="0" smtClean="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(Üç </a:t>
                      </a:r>
                      <a:r>
                        <a:rPr sz="800" b="1" spc="-10" dirty="0">
                          <a:latin typeface="Times New Roman" panose="02020603050405020304" pitchFamily="18" charset="0"/>
                          <a:cs typeface="Times New Roman" panose="02020603050405020304" pitchFamily="18" charset="0"/>
                        </a:rPr>
                        <a:t>ayda</a:t>
                      </a:r>
                      <a:r>
                        <a:rPr sz="800" b="1" spc="10"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bir)</a:t>
                      </a:r>
                      <a:endParaRPr sz="800" dirty="0">
                        <a:latin typeface="Times New Roman" panose="02020603050405020304" pitchFamily="18" charset="0"/>
                        <a:cs typeface="Times New Roman" panose="02020603050405020304" pitchFamily="18" charset="0"/>
                      </a:endParaRPr>
                    </a:p>
                  </a:txBody>
                  <a:tcPr marL="0" marR="0" marT="139065" marB="0"/>
                </a:tc>
              </a:tr>
              <a:tr h="205240">
                <a:tc>
                  <a:txBody>
                    <a:bodyPr/>
                    <a:lstStyle/>
                    <a:p>
                      <a:pPr marL="88265">
                        <a:lnSpc>
                          <a:spcPct val="100000"/>
                        </a:lnSpc>
                        <a:spcBef>
                          <a:spcPts val="330"/>
                        </a:spcBef>
                      </a:pPr>
                      <a:endParaRPr sz="800" dirty="0">
                        <a:latin typeface="Times New Roman" panose="02020603050405020304" pitchFamily="18" charset="0"/>
                        <a:cs typeface="Times New Roman" panose="02020603050405020304" pitchFamily="18" charset="0"/>
                      </a:endParaRPr>
                    </a:p>
                  </a:txBody>
                  <a:tcPr marL="0" marR="0" marT="41910" marB="0"/>
                </a:tc>
                <a:tc>
                  <a:txBody>
                    <a:bodyPr/>
                    <a:lstStyle/>
                    <a:p>
                      <a:pPr marL="88265" marR="0" indent="0" defTabSz="914400" eaLnBrk="1" fontAlgn="auto" latinLnBrk="0" hangingPunct="1">
                        <a:lnSpc>
                          <a:spcPct val="100000"/>
                        </a:lnSpc>
                        <a:spcBef>
                          <a:spcPts val="330"/>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Üniversite </a:t>
                      </a:r>
                      <a:r>
                        <a:rPr lang="tr-TR" sz="800" b="1" spc="-10" dirty="0" smtClean="0">
                          <a:latin typeface="Times New Roman" panose="02020603050405020304" pitchFamily="18" charset="0"/>
                          <a:cs typeface="Times New Roman" panose="02020603050405020304" pitchFamily="18" charset="0"/>
                        </a:rPr>
                        <a:t>Ödeneği</a:t>
                      </a:r>
                      <a:endParaRPr lang="tr-TR" sz="800" dirty="0" smtClean="0">
                        <a:latin typeface="Times New Roman" panose="02020603050405020304" pitchFamily="18" charset="0"/>
                        <a:cs typeface="Times New Roman" panose="02020603050405020304" pitchFamily="18" charset="0"/>
                      </a:endParaRPr>
                    </a:p>
                  </a:txBody>
                  <a:tcPr marL="0" marR="0" marT="41910" marB="0"/>
                </a:tc>
                <a:tc>
                  <a:txBody>
                    <a:bodyPr/>
                    <a:lstStyle/>
                    <a:p>
                      <a:pPr marL="91440">
                        <a:lnSpc>
                          <a:spcPct val="100000"/>
                        </a:lnSpc>
                        <a:spcBef>
                          <a:spcPts val="330"/>
                        </a:spcBef>
                        <a:tabLst>
                          <a:tab pos="4159885" algn="l"/>
                        </a:tabLst>
                      </a:pPr>
                      <a:r>
                        <a:rPr sz="800" b="1" spc="-5" dirty="0">
                          <a:latin typeface="Times New Roman" panose="02020603050405020304" pitchFamily="18" charset="0"/>
                          <a:cs typeface="Times New Roman" panose="02020603050405020304" pitchFamily="18" charset="0"/>
                        </a:rPr>
                        <a:t>En Yüksek </a:t>
                      </a:r>
                      <a:r>
                        <a:rPr sz="800" b="1" spc="-10" dirty="0">
                          <a:latin typeface="Times New Roman" panose="02020603050405020304" pitchFamily="18" charset="0"/>
                          <a:cs typeface="Times New Roman" panose="02020603050405020304" pitchFamily="18" charset="0"/>
                        </a:rPr>
                        <a:t>Devlet </a:t>
                      </a:r>
                      <a:r>
                        <a:rPr sz="800" b="1" spc="-5" dirty="0">
                          <a:latin typeface="Times New Roman" panose="02020603050405020304" pitchFamily="18" charset="0"/>
                          <a:cs typeface="Times New Roman" panose="02020603050405020304" pitchFamily="18" charset="0"/>
                        </a:rPr>
                        <a:t>Memuru</a:t>
                      </a:r>
                      <a:r>
                        <a:rPr sz="800" b="1" spc="55" dirty="0">
                          <a:latin typeface="Times New Roman" panose="02020603050405020304" pitchFamily="18" charset="0"/>
                          <a:cs typeface="Times New Roman" panose="02020603050405020304" pitchFamily="18" charset="0"/>
                        </a:rPr>
                        <a:t> </a:t>
                      </a:r>
                      <a:r>
                        <a:rPr sz="800" b="1" spc="-5" dirty="0" err="1">
                          <a:latin typeface="Times New Roman" panose="02020603050405020304" pitchFamily="18" charset="0"/>
                          <a:cs typeface="Times New Roman" panose="02020603050405020304" pitchFamily="18" charset="0"/>
                        </a:rPr>
                        <a:t>Aylığı</a:t>
                      </a:r>
                      <a:r>
                        <a:rPr sz="800" b="1" spc="-10" dirty="0">
                          <a:latin typeface="Times New Roman" panose="02020603050405020304" pitchFamily="18" charset="0"/>
                          <a:cs typeface="Times New Roman" panose="02020603050405020304" pitchFamily="18" charset="0"/>
                        </a:rPr>
                        <a:t> </a:t>
                      </a:r>
                      <a:r>
                        <a:rPr sz="800" b="1" spc="-5" dirty="0" smtClean="0">
                          <a:latin typeface="Times New Roman" panose="02020603050405020304" pitchFamily="18" charset="0"/>
                          <a:cs typeface="Times New Roman" panose="02020603050405020304" pitchFamily="18" charset="0"/>
                        </a:rPr>
                        <a:t>x</a:t>
                      </a:r>
                      <a:r>
                        <a:rPr lang="tr-TR" sz="800" b="1" spc="-5" dirty="0" smtClean="0">
                          <a:latin typeface="Times New Roman" panose="02020603050405020304" pitchFamily="18" charset="0"/>
                          <a:cs typeface="Times New Roman" panose="02020603050405020304" pitchFamily="18" charset="0"/>
                        </a:rPr>
                        <a:t> </a:t>
                      </a:r>
                      <a:r>
                        <a:rPr sz="800" b="1" spc="-5" dirty="0" err="1" smtClean="0">
                          <a:latin typeface="Times New Roman" panose="02020603050405020304" pitchFamily="18" charset="0"/>
                          <a:cs typeface="Times New Roman" panose="02020603050405020304" pitchFamily="18" charset="0"/>
                        </a:rPr>
                        <a:t>Üniversite</a:t>
                      </a:r>
                      <a:r>
                        <a:rPr sz="800" b="1" spc="-5" dirty="0" smtClean="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Ödeneği</a:t>
                      </a:r>
                      <a:r>
                        <a:rPr sz="800" b="1" spc="5"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Oranı</a:t>
                      </a:r>
                      <a:endParaRPr sz="800" dirty="0">
                        <a:latin typeface="Times New Roman" panose="02020603050405020304" pitchFamily="18" charset="0"/>
                        <a:cs typeface="Times New Roman" panose="02020603050405020304" pitchFamily="18" charset="0"/>
                      </a:endParaRPr>
                    </a:p>
                  </a:txBody>
                  <a:tcPr marL="0" marR="0" marT="41910" marB="0"/>
                </a:tc>
              </a:tr>
              <a:tr h="190368">
                <a:tc>
                  <a:txBody>
                    <a:bodyPr/>
                    <a:lstStyle/>
                    <a:p>
                      <a:pPr marL="88265">
                        <a:lnSpc>
                          <a:spcPct val="100000"/>
                        </a:lnSpc>
                        <a:spcBef>
                          <a:spcPts val="335"/>
                        </a:spcBef>
                      </a:pPr>
                      <a:endParaRPr sz="800" dirty="0">
                        <a:latin typeface="Times New Roman" panose="02020603050405020304" pitchFamily="18" charset="0"/>
                        <a:cs typeface="Times New Roman" panose="02020603050405020304" pitchFamily="18" charset="0"/>
                      </a:endParaRPr>
                    </a:p>
                  </a:txBody>
                  <a:tcPr marL="0" marR="0" marT="42545" marB="0"/>
                </a:tc>
                <a:tc>
                  <a:txBody>
                    <a:bodyPr/>
                    <a:lstStyle/>
                    <a:p>
                      <a:pPr marL="88265" marR="0" indent="0" defTabSz="914400" eaLnBrk="1" fontAlgn="auto" latinLnBrk="0" hangingPunct="1">
                        <a:lnSpc>
                          <a:spcPct val="100000"/>
                        </a:lnSpc>
                        <a:spcBef>
                          <a:spcPts val="335"/>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Geliştirme</a:t>
                      </a:r>
                      <a:r>
                        <a:rPr lang="tr-TR" sz="800" b="1" spc="-10" dirty="0" smtClean="0">
                          <a:latin typeface="Times New Roman" panose="02020603050405020304" pitchFamily="18" charset="0"/>
                          <a:cs typeface="Times New Roman" panose="02020603050405020304" pitchFamily="18" charset="0"/>
                        </a:rPr>
                        <a:t> Ödeneği</a:t>
                      </a:r>
                      <a:endParaRPr lang="tr-TR" sz="800" dirty="0" smtClean="0">
                        <a:latin typeface="Times New Roman" panose="02020603050405020304" pitchFamily="18" charset="0"/>
                        <a:cs typeface="Times New Roman" panose="02020603050405020304" pitchFamily="18" charset="0"/>
                      </a:endParaRPr>
                    </a:p>
                  </a:txBody>
                  <a:tcPr marL="0" marR="0" marT="42545" marB="0"/>
                </a:tc>
                <a:tc>
                  <a:txBody>
                    <a:bodyPr/>
                    <a:lstStyle/>
                    <a:p>
                      <a:pPr marL="91440">
                        <a:lnSpc>
                          <a:spcPct val="100000"/>
                        </a:lnSpc>
                        <a:spcBef>
                          <a:spcPts val="335"/>
                        </a:spcBef>
                      </a:pPr>
                      <a:r>
                        <a:rPr sz="800" b="1" spc="-5" dirty="0">
                          <a:latin typeface="Times New Roman" panose="02020603050405020304" pitchFamily="18" charset="0"/>
                          <a:cs typeface="Times New Roman" panose="02020603050405020304" pitchFamily="18" charset="0"/>
                        </a:rPr>
                        <a:t>(Aylık+ Ek Gösterge) x Aylık </a:t>
                      </a:r>
                      <a:r>
                        <a:rPr sz="800" b="1" spc="-10" dirty="0">
                          <a:latin typeface="Times New Roman" panose="02020603050405020304" pitchFamily="18" charset="0"/>
                          <a:cs typeface="Times New Roman" panose="02020603050405020304" pitchFamily="18" charset="0"/>
                        </a:rPr>
                        <a:t>Katsayı </a:t>
                      </a:r>
                      <a:r>
                        <a:rPr sz="800" b="1" spc="-5" dirty="0">
                          <a:latin typeface="Times New Roman" panose="02020603050405020304" pitchFamily="18" charset="0"/>
                          <a:cs typeface="Times New Roman" panose="02020603050405020304" pitchFamily="18" charset="0"/>
                        </a:rPr>
                        <a:t>x Geliştirme </a:t>
                      </a:r>
                      <a:r>
                        <a:rPr sz="800" b="1" spc="-10" dirty="0">
                          <a:latin typeface="Times New Roman" panose="02020603050405020304" pitchFamily="18" charset="0"/>
                          <a:cs typeface="Times New Roman" panose="02020603050405020304" pitchFamily="18" charset="0"/>
                        </a:rPr>
                        <a:t>Ödeneği</a:t>
                      </a:r>
                      <a:r>
                        <a:rPr sz="800" b="1" spc="80"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Oranı</a:t>
                      </a:r>
                      <a:endParaRPr sz="800" dirty="0">
                        <a:latin typeface="Times New Roman" panose="02020603050405020304" pitchFamily="18" charset="0"/>
                        <a:cs typeface="Times New Roman" panose="02020603050405020304" pitchFamily="18" charset="0"/>
                      </a:endParaRPr>
                    </a:p>
                  </a:txBody>
                  <a:tcPr marL="0" marR="0" marT="42545" marB="0"/>
                </a:tc>
              </a:tr>
              <a:tr h="190368">
                <a:tc>
                  <a:txBody>
                    <a:bodyPr/>
                    <a:lstStyle/>
                    <a:p>
                      <a:pPr marL="88265">
                        <a:lnSpc>
                          <a:spcPct val="100000"/>
                        </a:lnSpc>
                        <a:spcBef>
                          <a:spcPts val="335"/>
                        </a:spcBef>
                      </a:pPr>
                      <a:endParaRPr sz="800" dirty="0">
                        <a:latin typeface="Times New Roman" panose="02020603050405020304" pitchFamily="18" charset="0"/>
                        <a:cs typeface="Times New Roman" panose="02020603050405020304" pitchFamily="18" charset="0"/>
                      </a:endParaRPr>
                    </a:p>
                  </a:txBody>
                  <a:tcPr marL="0" marR="0" marT="42545" marB="0"/>
                </a:tc>
                <a:tc>
                  <a:txBody>
                    <a:bodyPr/>
                    <a:lstStyle/>
                    <a:p>
                      <a:pPr marL="88265" marR="0" indent="0" defTabSz="914400" eaLnBrk="1" fontAlgn="auto" latinLnBrk="0" hangingPunct="1">
                        <a:lnSpc>
                          <a:spcPct val="100000"/>
                        </a:lnSpc>
                        <a:spcBef>
                          <a:spcPts val="335"/>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Eğitim Öğretim</a:t>
                      </a:r>
                      <a:r>
                        <a:rPr lang="tr-TR" sz="800" b="1" spc="25" dirty="0" smtClean="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Ödeneği</a:t>
                      </a:r>
                      <a:endParaRPr lang="tr-TR" sz="800" dirty="0" smtClean="0">
                        <a:latin typeface="Times New Roman" panose="02020603050405020304" pitchFamily="18" charset="0"/>
                        <a:cs typeface="Times New Roman" panose="02020603050405020304" pitchFamily="18" charset="0"/>
                      </a:endParaRPr>
                    </a:p>
                  </a:txBody>
                  <a:tcPr marL="0" marR="0" marT="42545" marB="0"/>
                </a:tc>
                <a:tc>
                  <a:txBody>
                    <a:bodyPr/>
                    <a:lstStyle/>
                    <a:p>
                      <a:pPr marL="91440">
                        <a:lnSpc>
                          <a:spcPct val="100000"/>
                        </a:lnSpc>
                        <a:spcBef>
                          <a:spcPts val="335"/>
                        </a:spcBef>
                      </a:pPr>
                      <a:r>
                        <a:rPr sz="800" b="1" spc="-5" dirty="0">
                          <a:latin typeface="Times New Roman" panose="02020603050405020304" pitchFamily="18" charset="0"/>
                          <a:cs typeface="Times New Roman" panose="02020603050405020304" pitchFamily="18" charset="0"/>
                        </a:rPr>
                        <a:t>En Yüksek </a:t>
                      </a:r>
                      <a:r>
                        <a:rPr sz="800" b="1" spc="-10" dirty="0">
                          <a:latin typeface="Times New Roman" panose="02020603050405020304" pitchFamily="18" charset="0"/>
                          <a:cs typeface="Times New Roman" panose="02020603050405020304" pitchFamily="18" charset="0"/>
                        </a:rPr>
                        <a:t>Devlet </a:t>
                      </a:r>
                      <a:r>
                        <a:rPr sz="800" b="1" spc="-5" dirty="0">
                          <a:latin typeface="Times New Roman" panose="02020603050405020304" pitchFamily="18" charset="0"/>
                          <a:cs typeface="Times New Roman" panose="02020603050405020304" pitchFamily="18" charset="0"/>
                        </a:rPr>
                        <a:t>Memuru Aylığı /</a:t>
                      </a:r>
                      <a:r>
                        <a:rPr sz="800" b="1"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12</a:t>
                      </a:r>
                      <a:endParaRPr sz="800" dirty="0">
                        <a:latin typeface="Times New Roman" panose="02020603050405020304" pitchFamily="18" charset="0"/>
                        <a:cs typeface="Times New Roman" panose="02020603050405020304" pitchFamily="18" charset="0"/>
                      </a:endParaRPr>
                    </a:p>
                  </a:txBody>
                  <a:tcPr marL="0" marR="0" marT="42545" marB="0"/>
                </a:tc>
              </a:tr>
              <a:tr h="190368">
                <a:tc>
                  <a:txBody>
                    <a:bodyPr/>
                    <a:lstStyle/>
                    <a:p>
                      <a:pPr marL="88265">
                        <a:lnSpc>
                          <a:spcPct val="100000"/>
                        </a:lnSpc>
                        <a:spcBef>
                          <a:spcPts val="335"/>
                        </a:spcBef>
                      </a:pPr>
                      <a:endParaRPr sz="800" dirty="0">
                        <a:latin typeface="Times New Roman" panose="02020603050405020304" pitchFamily="18" charset="0"/>
                        <a:cs typeface="Times New Roman" panose="02020603050405020304" pitchFamily="18" charset="0"/>
                      </a:endParaRPr>
                    </a:p>
                  </a:txBody>
                  <a:tcPr marL="0" marR="0" marT="42545" marB="0"/>
                </a:tc>
                <a:tc>
                  <a:txBody>
                    <a:bodyPr/>
                    <a:lstStyle/>
                    <a:p>
                      <a:pPr marL="88265">
                        <a:lnSpc>
                          <a:spcPct val="100000"/>
                        </a:lnSpc>
                        <a:spcBef>
                          <a:spcPts val="335"/>
                        </a:spcBef>
                      </a:pPr>
                      <a:r>
                        <a:rPr lang="tr-TR" sz="800" b="1" spc="-10" dirty="0" smtClean="0">
                          <a:latin typeface="Times New Roman" panose="02020603050405020304" pitchFamily="18" charset="0"/>
                          <a:cs typeface="Times New Roman" panose="02020603050405020304" pitchFamily="18" charset="0"/>
                        </a:rPr>
                        <a:t>İdari </a:t>
                      </a:r>
                      <a:r>
                        <a:rPr lang="tr-TR" sz="800" b="1" spc="-5" dirty="0" smtClean="0">
                          <a:latin typeface="Times New Roman" panose="02020603050405020304" pitchFamily="18" charset="0"/>
                          <a:cs typeface="Times New Roman" panose="02020603050405020304" pitchFamily="18" charset="0"/>
                        </a:rPr>
                        <a:t>Görev</a:t>
                      </a:r>
                      <a:r>
                        <a:rPr lang="tr-TR" sz="800" b="1" spc="20" dirty="0" smtClean="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Ödeneği</a:t>
                      </a:r>
                      <a:endParaRPr lang="tr-TR" sz="800" dirty="0">
                        <a:latin typeface="Times New Roman" panose="02020603050405020304" pitchFamily="18" charset="0"/>
                        <a:cs typeface="Times New Roman" panose="02020603050405020304" pitchFamily="18" charset="0"/>
                      </a:endParaRPr>
                    </a:p>
                  </a:txBody>
                  <a:tcPr marL="0" marR="0" marT="42545" marB="0"/>
                </a:tc>
                <a:tc>
                  <a:txBody>
                    <a:bodyPr/>
                    <a:lstStyle/>
                    <a:p>
                      <a:pPr marL="91440">
                        <a:lnSpc>
                          <a:spcPct val="100000"/>
                        </a:lnSpc>
                        <a:spcBef>
                          <a:spcPts val="335"/>
                        </a:spcBef>
                      </a:pPr>
                      <a:r>
                        <a:rPr sz="800" b="1" spc="-5" dirty="0">
                          <a:latin typeface="Times New Roman" panose="02020603050405020304" pitchFamily="18" charset="0"/>
                          <a:cs typeface="Times New Roman" panose="02020603050405020304" pitchFamily="18" charset="0"/>
                        </a:rPr>
                        <a:t>(Aylık + Ek Gösterge) x </a:t>
                      </a:r>
                      <a:r>
                        <a:rPr sz="800" b="1" spc="-5" dirty="0" err="1">
                          <a:latin typeface="Times New Roman" panose="02020603050405020304" pitchFamily="18" charset="0"/>
                          <a:cs typeface="Times New Roman" panose="02020603050405020304" pitchFamily="18" charset="0"/>
                        </a:rPr>
                        <a:t>Aylık</a:t>
                      </a:r>
                      <a:r>
                        <a:rPr sz="800" b="1" spc="-5" dirty="0">
                          <a:latin typeface="Times New Roman" panose="02020603050405020304" pitchFamily="18" charset="0"/>
                          <a:cs typeface="Times New Roman" panose="02020603050405020304" pitchFamily="18" charset="0"/>
                        </a:rPr>
                        <a:t> </a:t>
                      </a:r>
                      <a:r>
                        <a:rPr sz="800" b="1" spc="-10" dirty="0" err="1" smtClean="0">
                          <a:latin typeface="Times New Roman" panose="02020603050405020304" pitchFamily="18" charset="0"/>
                          <a:cs typeface="Times New Roman" panose="02020603050405020304" pitchFamily="18" charset="0"/>
                        </a:rPr>
                        <a:t>Katsayı</a:t>
                      </a:r>
                      <a:r>
                        <a:rPr sz="800" b="1" spc="-10" dirty="0" smtClean="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x </a:t>
                      </a:r>
                      <a:r>
                        <a:rPr sz="800" b="1" spc="-10" dirty="0">
                          <a:latin typeface="Times New Roman" panose="02020603050405020304" pitchFamily="18" charset="0"/>
                          <a:cs typeface="Times New Roman" panose="02020603050405020304" pitchFamily="18" charset="0"/>
                        </a:rPr>
                        <a:t>İdari </a:t>
                      </a:r>
                      <a:r>
                        <a:rPr sz="800" b="1" spc="-5" dirty="0">
                          <a:latin typeface="Times New Roman" panose="02020603050405020304" pitchFamily="18" charset="0"/>
                          <a:cs typeface="Times New Roman" panose="02020603050405020304" pitchFamily="18" charset="0"/>
                        </a:rPr>
                        <a:t>Görev Ödeneği</a:t>
                      </a:r>
                      <a:r>
                        <a:rPr sz="800" b="1" spc="120"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Oranı</a:t>
                      </a:r>
                      <a:endParaRPr sz="800" dirty="0">
                        <a:latin typeface="Times New Roman" panose="02020603050405020304" pitchFamily="18" charset="0"/>
                        <a:cs typeface="Times New Roman" panose="02020603050405020304" pitchFamily="18" charset="0"/>
                      </a:endParaRPr>
                    </a:p>
                  </a:txBody>
                  <a:tcPr marL="0" marR="0" marT="42545" marB="0"/>
                </a:tc>
              </a:tr>
              <a:tr h="190368">
                <a:tc>
                  <a:txBody>
                    <a:bodyPr/>
                    <a:lstStyle/>
                    <a:p>
                      <a:pPr marL="88265">
                        <a:lnSpc>
                          <a:spcPct val="100000"/>
                        </a:lnSpc>
                        <a:spcBef>
                          <a:spcPts val="335"/>
                        </a:spcBef>
                      </a:pPr>
                      <a:r>
                        <a:rPr sz="800" b="1" spc="-10" dirty="0">
                          <a:latin typeface="Times New Roman" panose="02020603050405020304" pitchFamily="18" charset="0"/>
                          <a:cs typeface="Times New Roman" panose="02020603050405020304" pitchFamily="18" charset="0"/>
                        </a:rPr>
                        <a:t>Makam</a:t>
                      </a:r>
                      <a:r>
                        <a:rPr sz="800" b="1" spc="5"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Tazminatı</a:t>
                      </a:r>
                      <a:endParaRPr sz="800" dirty="0">
                        <a:latin typeface="Times New Roman" panose="02020603050405020304" pitchFamily="18" charset="0"/>
                        <a:cs typeface="Times New Roman" panose="02020603050405020304" pitchFamily="18" charset="0"/>
                      </a:endParaRPr>
                    </a:p>
                  </a:txBody>
                  <a:tcPr marL="0" marR="0" marT="42545" marB="0"/>
                </a:tc>
                <a:tc>
                  <a:txBody>
                    <a:bodyPr/>
                    <a:lstStyle/>
                    <a:p>
                      <a:pPr marL="88265" marR="0" indent="0" defTabSz="914400" eaLnBrk="1" fontAlgn="auto" latinLnBrk="0" hangingPunct="1">
                        <a:lnSpc>
                          <a:spcPct val="100000"/>
                        </a:lnSpc>
                        <a:spcBef>
                          <a:spcPts val="335"/>
                        </a:spcBef>
                        <a:spcAft>
                          <a:spcPts val="0"/>
                        </a:spcAft>
                        <a:buClrTx/>
                        <a:buSzTx/>
                        <a:buFontTx/>
                        <a:buNone/>
                        <a:tabLst/>
                        <a:defRPr/>
                      </a:pPr>
                      <a:r>
                        <a:rPr lang="tr-TR" sz="800" b="1" spc="-10" dirty="0" smtClean="0">
                          <a:latin typeface="Times New Roman" panose="02020603050405020304" pitchFamily="18" charset="0"/>
                          <a:cs typeface="Times New Roman" panose="02020603050405020304" pitchFamily="18" charset="0"/>
                        </a:rPr>
                        <a:t>Makam</a:t>
                      </a:r>
                      <a:r>
                        <a:rPr lang="tr-TR" sz="800" b="1" spc="5" dirty="0" smtClean="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Tazminatı</a:t>
                      </a:r>
                      <a:endParaRPr lang="tr-TR" sz="800" dirty="0" smtClean="0">
                        <a:latin typeface="Times New Roman" panose="02020603050405020304" pitchFamily="18" charset="0"/>
                        <a:cs typeface="Times New Roman" panose="02020603050405020304" pitchFamily="18" charset="0"/>
                      </a:endParaRPr>
                    </a:p>
                  </a:txBody>
                  <a:tcPr marL="0" marR="0" marT="42545" marB="0"/>
                </a:tc>
                <a:tc>
                  <a:txBody>
                    <a:bodyPr/>
                    <a:lstStyle/>
                    <a:p>
                      <a:pPr marL="91440">
                        <a:lnSpc>
                          <a:spcPct val="100000"/>
                        </a:lnSpc>
                        <a:spcBef>
                          <a:spcPts val="335"/>
                        </a:spcBef>
                      </a:pPr>
                      <a:r>
                        <a:rPr sz="800" b="1" spc="-10" dirty="0">
                          <a:latin typeface="Times New Roman" panose="02020603050405020304" pitchFamily="18" charset="0"/>
                          <a:cs typeface="Times New Roman" panose="02020603050405020304" pitchFamily="18" charset="0"/>
                        </a:rPr>
                        <a:t>Makam </a:t>
                      </a:r>
                      <a:r>
                        <a:rPr sz="800" b="1" spc="-5" dirty="0">
                          <a:latin typeface="Times New Roman" panose="02020603050405020304" pitchFamily="18" charset="0"/>
                          <a:cs typeface="Times New Roman" panose="02020603050405020304" pitchFamily="18" charset="0"/>
                        </a:rPr>
                        <a:t>Tazminatı Göstergesi x Aylık</a:t>
                      </a:r>
                      <a:r>
                        <a:rPr sz="800" b="1" spc="40"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Katsayı</a:t>
                      </a:r>
                      <a:endParaRPr sz="800" dirty="0">
                        <a:latin typeface="Times New Roman" panose="02020603050405020304" pitchFamily="18" charset="0"/>
                        <a:cs typeface="Times New Roman" panose="02020603050405020304" pitchFamily="18" charset="0"/>
                      </a:endParaRPr>
                    </a:p>
                  </a:txBody>
                  <a:tcPr marL="0" marR="0" marT="42545" marB="0"/>
                </a:tc>
              </a:tr>
              <a:tr h="190368">
                <a:tc>
                  <a:txBody>
                    <a:bodyPr/>
                    <a:lstStyle/>
                    <a:p>
                      <a:pPr marL="88265">
                        <a:lnSpc>
                          <a:spcPct val="100000"/>
                        </a:lnSpc>
                        <a:spcBef>
                          <a:spcPts val="340"/>
                        </a:spcBef>
                      </a:pPr>
                      <a:r>
                        <a:rPr sz="800" b="1" spc="-5" dirty="0" err="1">
                          <a:latin typeface="Times New Roman" panose="02020603050405020304" pitchFamily="18" charset="0"/>
                          <a:cs typeface="Times New Roman" panose="02020603050405020304" pitchFamily="18" charset="0"/>
                        </a:rPr>
                        <a:t>Görev</a:t>
                      </a:r>
                      <a:r>
                        <a:rPr sz="800" b="1" spc="5" dirty="0">
                          <a:latin typeface="Times New Roman" panose="02020603050405020304" pitchFamily="18" charset="0"/>
                          <a:cs typeface="Times New Roman" panose="02020603050405020304" pitchFamily="18" charset="0"/>
                        </a:rPr>
                        <a:t> </a:t>
                      </a:r>
                      <a:r>
                        <a:rPr sz="800" b="1" spc="-5" dirty="0" err="1" smtClean="0">
                          <a:latin typeface="Times New Roman" panose="02020603050405020304" pitchFamily="18" charset="0"/>
                          <a:cs typeface="Times New Roman" panose="02020603050405020304" pitchFamily="18" charset="0"/>
                        </a:rPr>
                        <a:t>Tazminatı</a:t>
                      </a:r>
                      <a:endParaRPr sz="800" dirty="0">
                        <a:latin typeface="Times New Roman" panose="02020603050405020304" pitchFamily="18" charset="0"/>
                        <a:cs typeface="Times New Roman" panose="02020603050405020304" pitchFamily="18" charset="0"/>
                      </a:endParaRPr>
                    </a:p>
                  </a:txBody>
                  <a:tcPr marL="0" marR="0" marT="43180" marB="0"/>
                </a:tc>
                <a:tc>
                  <a:txBody>
                    <a:bodyPr/>
                    <a:lstStyle/>
                    <a:p>
                      <a:pPr marL="88265" marR="0" indent="0" defTabSz="914400" eaLnBrk="1" fontAlgn="auto" latinLnBrk="0" hangingPunct="1">
                        <a:lnSpc>
                          <a:spcPct val="100000"/>
                        </a:lnSpc>
                        <a:spcBef>
                          <a:spcPts val="340"/>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Görev</a:t>
                      </a:r>
                      <a:r>
                        <a:rPr lang="tr-TR" sz="800" b="1" spc="5" dirty="0" smtClean="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Tazminatı</a:t>
                      </a:r>
                      <a:endParaRPr lang="tr-TR" sz="800" dirty="0" smtClean="0">
                        <a:latin typeface="Times New Roman" panose="02020603050405020304" pitchFamily="18" charset="0"/>
                        <a:cs typeface="Times New Roman" panose="02020603050405020304" pitchFamily="18" charset="0"/>
                      </a:endParaRPr>
                    </a:p>
                  </a:txBody>
                  <a:tcPr marL="0" marR="0" marT="43180" marB="0"/>
                </a:tc>
                <a:tc>
                  <a:txBody>
                    <a:bodyPr/>
                    <a:lstStyle/>
                    <a:p>
                      <a:pPr marL="91440">
                        <a:lnSpc>
                          <a:spcPct val="100000"/>
                        </a:lnSpc>
                        <a:spcBef>
                          <a:spcPts val="340"/>
                        </a:spcBef>
                      </a:pPr>
                      <a:r>
                        <a:rPr sz="800" b="1" spc="-5" dirty="0">
                          <a:latin typeface="Times New Roman" panose="02020603050405020304" pitchFamily="18" charset="0"/>
                          <a:cs typeface="Times New Roman" panose="02020603050405020304" pitchFamily="18" charset="0"/>
                        </a:rPr>
                        <a:t>Görev Tazminatı </a:t>
                      </a:r>
                      <a:r>
                        <a:rPr sz="800" b="1" spc="-10" dirty="0">
                          <a:latin typeface="Times New Roman" panose="02020603050405020304" pitchFamily="18" charset="0"/>
                          <a:cs typeface="Times New Roman" panose="02020603050405020304" pitchFamily="18" charset="0"/>
                        </a:rPr>
                        <a:t>Göstergesi </a:t>
                      </a:r>
                      <a:r>
                        <a:rPr sz="800" b="1" spc="-5" dirty="0">
                          <a:latin typeface="Times New Roman" panose="02020603050405020304" pitchFamily="18" charset="0"/>
                          <a:cs typeface="Times New Roman" panose="02020603050405020304" pitchFamily="18" charset="0"/>
                        </a:rPr>
                        <a:t>x Aylık</a:t>
                      </a:r>
                      <a:r>
                        <a:rPr sz="800" b="1" spc="45"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Katsayı</a:t>
                      </a:r>
                      <a:endParaRPr sz="800" dirty="0">
                        <a:latin typeface="Times New Roman" panose="02020603050405020304" pitchFamily="18" charset="0"/>
                        <a:cs typeface="Times New Roman" panose="02020603050405020304" pitchFamily="18" charset="0"/>
                      </a:endParaRPr>
                    </a:p>
                  </a:txBody>
                  <a:tcPr marL="0" marR="0" marT="43180" marB="0"/>
                </a:tc>
              </a:tr>
              <a:tr h="190368">
                <a:tc>
                  <a:txBody>
                    <a:bodyPr/>
                    <a:lstStyle/>
                    <a:p>
                      <a:pPr marL="88265">
                        <a:lnSpc>
                          <a:spcPct val="100000"/>
                        </a:lnSpc>
                        <a:spcBef>
                          <a:spcPts val="340"/>
                        </a:spcBef>
                      </a:pPr>
                      <a:r>
                        <a:rPr lang="tr-TR" sz="800" b="1" spc="-5" dirty="0" smtClean="0">
                          <a:latin typeface="Times New Roman" panose="02020603050405020304" pitchFamily="18" charset="0"/>
                          <a:cs typeface="Times New Roman" panose="02020603050405020304" pitchFamily="18" charset="0"/>
                        </a:rPr>
                        <a:t>Temsil </a:t>
                      </a:r>
                      <a:r>
                        <a:rPr lang="tr-TR" sz="800" b="1" spc="-10" dirty="0" smtClean="0">
                          <a:latin typeface="Times New Roman" panose="02020603050405020304" pitchFamily="18" charset="0"/>
                          <a:cs typeface="Times New Roman" panose="02020603050405020304" pitchFamily="18" charset="0"/>
                        </a:rPr>
                        <a:t>Tazminatı</a:t>
                      </a:r>
                      <a:endParaRPr lang="tr-TR" sz="800" dirty="0">
                        <a:latin typeface="Times New Roman" panose="02020603050405020304" pitchFamily="18" charset="0"/>
                        <a:cs typeface="Times New Roman" panose="02020603050405020304" pitchFamily="18" charset="0"/>
                      </a:endParaRPr>
                    </a:p>
                  </a:txBody>
                  <a:tcPr marL="0" marR="0" marT="43180" marB="0"/>
                </a:tc>
                <a:tc>
                  <a:txBody>
                    <a:bodyPr/>
                    <a:lstStyle/>
                    <a:p>
                      <a:pPr marL="88265" marR="0" indent="0" defTabSz="914400" eaLnBrk="1" fontAlgn="auto" latinLnBrk="0" hangingPunct="1">
                        <a:lnSpc>
                          <a:spcPct val="100000"/>
                        </a:lnSpc>
                        <a:spcBef>
                          <a:spcPts val="340"/>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Temsil </a:t>
                      </a:r>
                      <a:r>
                        <a:rPr lang="tr-TR" sz="800" b="1" spc="-10" dirty="0" smtClean="0">
                          <a:latin typeface="Times New Roman" panose="02020603050405020304" pitchFamily="18" charset="0"/>
                          <a:cs typeface="Times New Roman" panose="02020603050405020304" pitchFamily="18" charset="0"/>
                        </a:rPr>
                        <a:t>Tazminatı</a:t>
                      </a:r>
                      <a:endParaRPr lang="tr-TR" sz="800" dirty="0" smtClean="0">
                        <a:latin typeface="Times New Roman" panose="02020603050405020304" pitchFamily="18" charset="0"/>
                        <a:cs typeface="Times New Roman" panose="02020603050405020304" pitchFamily="18" charset="0"/>
                      </a:endParaRPr>
                    </a:p>
                  </a:txBody>
                  <a:tcPr marL="0" marR="0" marT="43180" marB="0"/>
                </a:tc>
                <a:tc>
                  <a:txBody>
                    <a:bodyPr/>
                    <a:lstStyle/>
                    <a:p>
                      <a:pPr marL="91440">
                        <a:lnSpc>
                          <a:spcPct val="100000"/>
                        </a:lnSpc>
                        <a:spcBef>
                          <a:spcPts val="340"/>
                        </a:spcBef>
                      </a:pPr>
                      <a:r>
                        <a:rPr sz="800" b="1" spc="-5" dirty="0">
                          <a:latin typeface="Times New Roman" panose="02020603050405020304" pitchFamily="18" charset="0"/>
                          <a:cs typeface="Times New Roman" panose="02020603050405020304" pitchFamily="18" charset="0"/>
                        </a:rPr>
                        <a:t>Temsil </a:t>
                      </a:r>
                      <a:r>
                        <a:rPr sz="800" b="1" spc="-10" dirty="0">
                          <a:latin typeface="Times New Roman" panose="02020603050405020304" pitchFamily="18" charset="0"/>
                          <a:cs typeface="Times New Roman" panose="02020603050405020304" pitchFamily="18" charset="0"/>
                        </a:rPr>
                        <a:t>Tazminatı </a:t>
                      </a:r>
                      <a:r>
                        <a:rPr sz="800" b="1" spc="-5" dirty="0">
                          <a:latin typeface="Times New Roman" panose="02020603050405020304" pitchFamily="18" charset="0"/>
                          <a:cs typeface="Times New Roman" panose="02020603050405020304" pitchFamily="18" charset="0"/>
                        </a:rPr>
                        <a:t>Göstergesi x </a:t>
                      </a:r>
                      <a:r>
                        <a:rPr sz="800" b="1" spc="-5" dirty="0" err="1" smtClean="0">
                          <a:latin typeface="Times New Roman" panose="02020603050405020304" pitchFamily="18" charset="0"/>
                          <a:cs typeface="Times New Roman" panose="02020603050405020304" pitchFamily="18" charset="0"/>
                        </a:rPr>
                        <a:t>Aylık</a:t>
                      </a:r>
                      <a:r>
                        <a:rPr sz="800" b="1" spc="25" dirty="0" smtClean="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Katsayı</a:t>
                      </a:r>
                      <a:endParaRPr sz="800" dirty="0">
                        <a:latin typeface="Times New Roman" panose="02020603050405020304" pitchFamily="18" charset="0"/>
                        <a:cs typeface="Times New Roman" panose="02020603050405020304" pitchFamily="18" charset="0"/>
                      </a:endParaRPr>
                    </a:p>
                  </a:txBody>
                  <a:tcPr marL="0" marR="0" marT="43180" marB="0"/>
                </a:tc>
              </a:tr>
              <a:tr h="190368">
                <a:tc>
                  <a:txBody>
                    <a:bodyPr/>
                    <a:lstStyle/>
                    <a:p>
                      <a:pPr marL="88265">
                        <a:lnSpc>
                          <a:spcPct val="100000"/>
                        </a:lnSpc>
                        <a:spcBef>
                          <a:spcPts val="340"/>
                        </a:spcBef>
                      </a:pPr>
                      <a:endParaRPr sz="800" dirty="0">
                        <a:latin typeface="Times New Roman" panose="02020603050405020304" pitchFamily="18" charset="0"/>
                        <a:cs typeface="Times New Roman" panose="02020603050405020304" pitchFamily="18" charset="0"/>
                      </a:endParaRPr>
                    </a:p>
                  </a:txBody>
                  <a:tcPr marL="0" marR="0" marT="43180" marB="0"/>
                </a:tc>
                <a:tc>
                  <a:txBody>
                    <a:bodyPr/>
                    <a:lstStyle/>
                    <a:p>
                      <a:pPr marL="88265">
                        <a:lnSpc>
                          <a:spcPct val="100000"/>
                        </a:lnSpc>
                        <a:spcBef>
                          <a:spcPts val="340"/>
                        </a:spcBef>
                      </a:pPr>
                      <a:r>
                        <a:rPr lang="tr-TR" sz="800" b="1" dirty="0" err="1" smtClean="0">
                          <a:latin typeface="Times New Roman" panose="02020603050405020304" pitchFamily="18" charset="0"/>
                          <a:cs typeface="Times New Roman" panose="02020603050405020304" pitchFamily="18" charset="0"/>
                        </a:rPr>
                        <a:t>Yükseköğrim</a:t>
                      </a:r>
                      <a:r>
                        <a:rPr lang="tr-TR" sz="800" b="1" baseline="0" dirty="0" smtClean="0">
                          <a:latin typeface="Times New Roman" panose="02020603050405020304" pitchFamily="18" charset="0"/>
                          <a:cs typeface="Times New Roman" panose="02020603050405020304" pitchFamily="18" charset="0"/>
                        </a:rPr>
                        <a:t> Tazminatı</a:t>
                      </a:r>
                      <a:endParaRPr sz="800" b="1" dirty="0">
                        <a:latin typeface="Times New Roman" panose="02020603050405020304" pitchFamily="18" charset="0"/>
                        <a:cs typeface="Times New Roman" panose="02020603050405020304" pitchFamily="18" charset="0"/>
                      </a:endParaRPr>
                    </a:p>
                  </a:txBody>
                  <a:tcPr marL="0" marR="0" marT="43180" marB="0"/>
                </a:tc>
                <a:tc>
                  <a:txBody>
                    <a:bodyPr/>
                    <a:lstStyle/>
                    <a:p>
                      <a:pPr marL="91440" marR="0" indent="0" defTabSz="914400" eaLnBrk="1" fontAlgn="auto" latinLnBrk="0" hangingPunct="1">
                        <a:lnSpc>
                          <a:spcPct val="100000"/>
                        </a:lnSpc>
                        <a:spcBef>
                          <a:spcPts val="340"/>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En Yüksek </a:t>
                      </a:r>
                      <a:r>
                        <a:rPr lang="tr-TR" sz="800" b="1" spc="-10" dirty="0" smtClean="0">
                          <a:latin typeface="Times New Roman" panose="02020603050405020304" pitchFamily="18" charset="0"/>
                          <a:cs typeface="Times New Roman" panose="02020603050405020304" pitchFamily="18" charset="0"/>
                        </a:rPr>
                        <a:t>Devlet </a:t>
                      </a:r>
                      <a:r>
                        <a:rPr lang="tr-TR" sz="800" b="1" spc="-5" dirty="0" smtClean="0">
                          <a:latin typeface="Times New Roman" panose="02020603050405020304" pitchFamily="18" charset="0"/>
                          <a:cs typeface="Times New Roman" panose="02020603050405020304" pitchFamily="18" charset="0"/>
                        </a:rPr>
                        <a:t>Memuru Aylığı </a:t>
                      </a:r>
                      <a:r>
                        <a:rPr lang="tr-TR" sz="800" b="1" spc="-5" dirty="0" err="1" smtClean="0">
                          <a:latin typeface="Times New Roman" panose="02020603050405020304" pitchFamily="18" charset="0"/>
                          <a:cs typeface="Times New Roman" panose="02020603050405020304" pitchFamily="18" charset="0"/>
                        </a:rPr>
                        <a:t>xYükseköğretim</a:t>
                      </a:r>
                      <a:r>
                        <a:rPr lang="tr-TR" sz="800" b="1" spc="-5" baseline="0" dirty="0" smtClean="0">
                          <a:latin typeface="Times New Roman" panose="02020603050405020304" pitchFamily="18" charset="0"/>
                          <a:cs typeface="Times New Roman" panose="02020603050405020304" pitchFamily="18" charset="0"/>
                        </a:rPr>
                        <a:t> tazminatı</a:t>
                      </a:r>
                      <a:r>
                        <a:rPr lang="tr-TR" sz="800" b="1" spc="35" dirty="0" smtClean="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Oranı</a:t>
                      </a:r>
                      <a:endParaRPr lang="tr-TR" sz="800" dirty="0" smtClean="0">
                        <a:latin typeface="Times New Roman" panose="02020603050405020304" pitchFamily="18" charset="0"/>
                        <a:cs typeface="Times New Roman" panose="02020603050405020304" pitchFamily="18" charset="0"/>
                      </a:endParaRPr>
                    </a:p>
                  </a:txBody>
                  <a:tcPr marL="0" marR="0" marT="43180" marB="0"/>
                </a:tc>
              </a:tr>
              <a:tr h="190368">
                <a:tc>
                  <a:txBody>
                    <a:bodyPr/>
                    <a:lstStyle/>
                    <a:p>
                      <a:pPr marL="88265">
                        <a:lnSpc>
                          <a:spcPct val="100000"/>
                        </a:lnSpc>
                        <a:spcBef>
                          <a:spcPts val="340"/>
                        </a:spcBef>
                      </a:pPr>
                      <a:endParaRPr sz="800" dirty="0">
                        <a:latin typeface="Times New Roman" panose="02020603050405020304" pitchFamily="18" charset="0"/>
                        <a:cs typeface="Times New Roman" panose="02020603050405020304" pitchFamily="18" charset="0"/>
                      </a:endParaRPr>
                    </a:p>
                  </a:txBody>
                  <a:tcPr marL="0" marR="0" marT="43180" marB="0"/>
                </a:tc>
                <a:tc>
                  <a:txBody>
                    <a:bodyPr/>
                    <a:lstStyle/>
                    <a:p>
                      <a:pPr marL="88265">
                        <a:lnSpc>
                          <a:spcPct val="100000"/>
                        </a:lnSpc>
                        <a:spcBef>
                          <a:spcPts val="340"/>
                        </a:spcBef>
                      </a:pPr>
                      <a:r>
                        <a:rPr lang="tr-TR" sz="800" b="1" dirty="0" smtClean="0">
                          <a:latin typeface="Times New Roman" panose="02020603050405020304" pitchFamily="18" charset="0"/>
                          <a:cs typeface="Times New Roman" panose="02020603050405020304" pitchFamily="18" charset="0"/>
                        </a:rPr>
                        <a:t>Akademik Teşvik Ödeneği</a:t>
                      </a:r>
                      <a:endParaRPr sz="800" b="1" dirty="0">
                        <a:latin typeface="Times New Roman" panose="02020603050405020304" pitchFamily="18" charset="0"/>
                        <a:cs typeface="Times New Roman" panose="02020603050405020304" pitchFamily="18" charset="0"/>
                      </a:endParaRPr>
                    </a:p>
                  </a:txBody>
                  <a:tcPr marL="0" marR="0" marT="43180" marB="0"/>
                </a:tc>
                <a:tc>
                  <a:txBody>
                    <a:bodyPr/>
                    <a:lstStyle/>
                    <a:p>
                      <a:pPr marL="91440" marR="0" indent="0" defTabSz="914400" eaLnBrk="1" fontAlgn="auto" latinLnBrk="0" hangingPunct="1">
                        <a:lnSpc>
                          <a:spcPct val="100000"/>
                        </a:lnSpc>
                        <a:spcBef>
                          <a:spcPts val="340"/>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En Yüksek </a:t>
                      </a:r>
                      <a:r>
                        <a:rPr lang="tr-TR" sz="800" b="1" spc="-10" dirty="0" smtClean="0">
                          <a:latin typeface="Times New Roman" panose="02020603050405020304" pitchFamily="18" charset="0"/>
                          <a:cs typeface="Times New Roman" panose="02020603050405020304" pitchFamily="18" charset="0"/>
                        </a:rPr>
                        <a:t>Devlet </a:t>
                      </a:r>
                      <a:r>
                        <a:rPr lang="tr-TR" sz="800" b="1" spc="-5" dirty="0" smtClean="0">
                          <a:latin typeface="Times New Roman" panose="02020603050405020304" pitchFamily="18" charset="0"/>
                          <a:cs typeface="Times New Roman" panose="02020603050405020304" pitchFamily="18" charset="0"/>
                        </a:rPr>
                        <a:t>Memuru Aylığı x </a:t>
                      </a:r>
                      <a:r>
                        <a:rPr lang="tr-TR" sz="800" b="1" i="0" dirty="0" smtClean="0">
                          <a:solidFill>
                            <a:schemeClr val="tx1"/>
                          </a:solidFill>
                          <a:effectLst/>
                          <a:latin typeface="Times New Roman" panose="02020603050405020304" pitchFamily="18" charset="0"/>
                          <a:ea typeface="+mn-ea"/>
                          <a:cs typeface="Times New Roman" panose="02020603050405020304" pitchFamily="18" charset="0"/>
                        </a:rPr>
                        <a:t>Akademik unvanlara göre belirlenen oran</a:t>
                      </a:r>
                      <a:r>
                        <a:rPr lang="tr-TR" sz="800" b="1" i="0" baseline="0" dirty="0" smtClean="0">
                          <a:solidFill>
                            <a:schemeClr val="tx1"/>
                          </a:solidFill>
                          <a:effectLst/>
                          <a:latin typeface="Times New Roman" panose="02020603050405020304" pitchFamily="18" charset="0"/>
                          <a:ea typeface="+mn-ea"/>
                          <a:cs typeface="Times New Roman" panose="02020603050405020304" pitchFamily="18" charset="0"/>
                        </a:rPr>
                        <a:t> x </a:t>
                      </a:r>
                      <a:r>
                        <a:rPr lang="tr-TR" sz="800" b="1" i="0" dirty="0" smtClean="0">
                          <a:solidFill>
                            <a:schemeClr val="tx1"/>
                          </a:solidFill>
                          <a:effectLst/>
                          <a:latin typeface="Times New Roman" panose="02020603050405020304" pitchFamily="18" charset="0"/>
                          <a:ea typeface="+mn-ea"/>
                          <a:cs typeface="Times New Roman" panose="02020603050405020304" pitchFamily="18" charset="0"/>
                        </a:rPr>
                        <a:t>(Akademik Teşvik puanı/100)</a:t>
                      </a:r>
                      <a:endParaRPr lang="tr-TR" sz="800" b="1" dirty="0" smtClean="0">
                        <a:latin typeface="Times New Roman" panose="02020603050405020304" pitchFamily="18" charset="0"/>
                        <a:cs typeface="Times New Roman" panose="02020603050405020304" pitchFamily="18" charset="0"/>
                      </a:endParaRPr>
                    </a:p>
                  </a:txBody>
                  <a:tcPr marL="0" marR="0" marT="43180" marB="0"/>
                </a:tc>
              </a:tr>
              <a:tr h="190368">
                <a:tc>
                  <a:txBody>
                    <a:bodyPr/>
                    <a:lstStyle/>
                    <a:p>
                      <a:pPr marL="88265">
                        <a:lnSpc>
                          <a:spcPct val="100000"/>
                        </a:lnSpc>
                        <a:spcBef>
                          <a:spcPts val="340"/>
                        </a:spcBef>
                      </a:pPr>
                      <a:r>
                        <a:rPr sz="800" b="1" spc="-5" dirty="0">
                          <a:latin typeface="Times New Roman" panose="02020603050405020304" pitchFamily="18" charset="0"/>
                          <a:cs typeface="Times New Roman" panose="02020603050405020304" pitchFamily="18" charset="0"/>
                        </a:rPr>
                        <a:t>Ek</a:t>
                      </a:r>
                      <a:r>
                        <a:rPr sz="800" b="1"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Ödeme</a:t>
                      </a:r>
                      <a:endParaRPr sz="800" dirty="0">
                        <a:latin typeface="Times New Roman" panose="02020603050405020304" pitchFamily="18" charset="0"/>
                        <a:cs typeface="Times New Roman" panose="02020603050405020304" pitchFamily="18" charset="0"/>
                      </a:endParaRPr>
                    </a:p>
                  </a:txBody>
                  <a:tcPr marL="0" marR="0" marT="43180" marB="0"/>
                </a:tc>
                <a:tc>
                  <a:txBody>
                    <a:bodyPr/>
                    <a:lstStyle/>
                    <a:p>
                      <a:pPr marL="88265" marR="0" indent="0" defTabSz="914400" eaLnBrk="1" fontAlgn="auto" latinLnBrk="0" hangingPunct="1">
                        <a:lnSpc>
                          <a:spcPct val="100000"/>
                        </a:lnSpc>
                        <a:spcBef>
                          <a:spcPts val="340"/>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Ek</a:t>
                      </a:r>
                      <a:r>
                        <a:rPr lang="tr-TR" sz="800" b="1" dirty="0" smtClean="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Ödeme</a:t>
                      </a:r>
                      <a:endParaRPr lang="tr-TR" sz="800" dirty="0" smtClean="0">
                        <a:latin typeface="Times New Roman" panose="02020603050405020304" pitchFamily="18" charset="0"/>
                        <a:cs typeface="Times New Roman" panose="02020603050405020304" pitchFamily="18" charset="0"/>
                      </a:endParaRPr>
                    </a:p>
                  </a:txBody>
                  <a:tcPr marL="0" marR="0" marT="43180" marB="0"/>
                </a:tc>
                <a:tc>
                  <a:txBody>
                    <a:bodyPr/>
                    <a:lstStyle/>
                    <a:p>
                      <a:pPr marL="91440">
                        <a:lnSpc>
                          <a:spcPct val="100000"/>
                        </a:lnSpc>
                        <a:spcBef>
                          <a:spcPts val="340"/>
                        </a:spcBef>
                      </a:pPr>
                      <a:r>
                        <a:rPr sz="800" b="1" spc="-5" dirty="0">
                          <a:latin typeface="Times New Roman" panose="02020603050405020304" pitchFamily="18" charset="0"/>
                          <a:cs typeface="Times New Roman" panose="02020603050405020304" pitchFamily="18" charset="0"/>
                        </a:rPr>
                        <a:t>En Yüksek </a:t>
                      </a:r>
                      <a:r>
                        <a:rPr sz="800" b="1" spc="-10" dirty="0">
                          <a:latin typeface="Times New Roman" panose="02020603050405020304" pitchFamily="18" charset="0"/>
                          <a:cs typeface="Times New Roman" panose="02020603050405020304" pitchFamily="18" charset="0"/>
                        </a:rPr>
                        <a:t>Devlet </a:t>
                      </a:r>
                      <a:r>
                        <a:rPr sz="800" b="1" spc="-5" dirty="0">
                          <a:latin typeface="Times New Roman" panose="02020603050405020304" pitchFamily="18" charset="0"/>
                          <a:cs typeface="Times New Roman" panose="02020603050405020304" pitchFamily="18" charset="0"/>
                        </a:rPr>
                        <a:t>Memuru </a:t>
                      </a:r>
                      <a:r>
                        <a:rPr sz="800" b="1" spc="-5" dirty="0" err="1">
                          <a:latin typeface="Times New Roman" panose="02020603050405020304" pitchFamily="18" charset="0"/>
                          <a:cs typeface="Times New Roman" panose="02020603050405020304" pitchFamily="18" charset="0"/>
                        </a:rPr>
                        <a:t>Aylığı</a:t>
                      </a:r>
                      <a:r>
                        <a:rPr sz="800" b="1" spc="-5" dirty="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x</a:t>
                      </a:r>
                      <a:r>
                        <a:rPr sz="800" b="1" spc="-5" dirty="0" smtClean="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Ek Ödeme</a:t>
                      </a:r>
                      <a:r>
                        <a:rPr sz="800" b="1" spc="35"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Oranı</a:t>
                      </a:r>
                      <a:endParaRPr sz="800" dirty="0">
                        <a:latin typeface="Times New Roman" panose="02020603050405020304" pitchFamily="18" charset="0"/>
                        <a:cs typeface="Times New Roman" panose="02020603050405020304" pitchFamily="18" charset="0"/>
                      </a:endParaRPr>
                    </a:p>
                  </a:txBody>
                  <a:tcPr marL="0" marR="0" marT="43180" marB="0"/>
                </a:tc>
              </a:tr>
              <a:tr h="293721">
                <a:tc>
                  <a:txBody>
                    <a:bodyPr/>
                    <a:lstStyle/>
                    <a:p>
                      <a:pPr marL="88265">
                        <a:lnSpc>
                          <a:spcPct val="100000"/>
                        </a:lnSpc>
                        <a:spcBef>
                          <a:spcPts val="340"/>
                        </a:spcBef>
                      </a:pPr>
                      <a:r>
                        <a:rPr sz="800" b="1" spc="-5" dirty="0">
                          <a:latin typeface="Times New Roman" panose="02020603050405020304" pitchFamily="18" charset="0"/>
                          <a:cs typeface="Times New Roman" panose="02020603050405020304" pitchFamily="18" charset="0"/>
                        </a:rPr>
                        <a:t>Asgari Geçim</a:t>
                      </a:r>
                      <a:r>
                        <a:rPr sz="800" b="1" spc="5"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İndirimi</a:t>
                      </a:r>
                      <a:endParaRPr sz="800" dirty="0">
                        <a:latin typeface="Times New Roman" panose="02020603050405020304" pitchFamily="18" charset="0"/>
                        <a:cs typeface="Times New Roman" panose="02020603050405020304" pitchFamily="18" charset="0"/>
                      </a:endParaRPr>
                    </a:p>
                  </a:txBody>
                  <a:tcPr marL="0" marR="0" marT="43180" marB="0"/>
                </a:tc>
                <a:tc>
                  <a:txBody>
                    <a:bodyPr/>
                    <a:lstStyle/>
                    <a:p>
                      <a:pPr marL="88265" marR="0" indent="0" defTabSz="914400" eaLnBrk="1" fontAlgn="auto" latinLnBrk="0" hangingPunct="1">
                        <a:lnSpc>
                          <a:spcPct val="100000"/>
                        </a:lnSpc>
                        <a:spcBef>
                          <a:spcPts val="340"/>
                        </a:spcBef>
                        <a:spcAft>
                          <a:spcPts val="0"/>
                        </a:spcAft>
                        <a:buClrTx/>
                        <a:buSzTx/>
                        <a:buFontTx/>
                        <a:buNone/>
                        <a:tabLst/>
                        <a:defRPr/>
                      </a:pPr>
                      <a:r>
                        <a:rPr lang="tr-TR" sz="800" b="1" spc="-5" dirty="0" smtClean="0">
                          <a:latin typeface="Times New Roman" panose="02020603050405020304" pitchFamily="18" charset="0"/>
                          <a:cs typeface="Times New Roman" panose="02020603050405020304" pitchFamily="18" charset="0"/>
                        </a:rPr>
                        <a:t>Asgari Geçim</a:t>
                      </a:r>
                      <a:r>
                        <a:rPr lang="tr-TR" sz="800" b="1" spc="5" dirty="0" smtClean="0">
                          <a:latin typeface="Times New Roman" panose="02020603050405020304" pitchFamily="18" charset="0"/>
                          <a:cs typeface="Times New Roman" panose="02020603050405020304" pitchFamily="18" charset="0"/>
                        </a:rPr>
                        <a:t> </a:t>
                      </a:r>
                      <a:r>
                        <a:rPr lang="tr-TR" sz="800" b="1" spc="-5" dirty="0" smtClean="0">
                          <a:latin typeface="Times New Roman" panose="02020603050405020304" pitchFamily="18" charset="0"/>
                          <a:cs typeface="Times New Roman" panose="02020603050405020304" pitchFamily="18" charset="0"/>
                        </a:rPr>
                        <a:t>İndirimi</a:t>
                      </a:r>
                      <a:endParaRPr lang="tr-TR" sz="800" dirty="0" smtClean="0">
                        <a:latin typeface="Times New Roman" panose="02020603050405020304" pitchFamily="18" charset="0"/>
                        <a:cs typeface="Times New Roman" panose="02020603050405020304" pitchFamily="18" charset="0"/>
                      </a:endParaRPr>
                    </a:p>
                  </a:txBody>
                  <a:tcPr marL="0" marR="0" marT="43180" marB="0"/>
                </a:tc>
                <a:tc>
                  <a:txBody>
                    <a:bodyPr/>
                    <a:lstStyle/>
                    <a:p>
                      <a:pPr marL="91440">
                        <a:lnSpc>
                          <a:spcPct val="100000"/>
                        </a:lnSpc>
                        <a:spcBef>
                          <a:spcPts val="340"/>
                        </a:spcBef>
                        <a:tabLst>
                          <a:tab pos="3784600" algn="l"/>
                        </a:tabLst>
                      </a:pPr>
                      <a:r>
                        <a:rPr sz="800" b="1" spc="-5" dirty="0">
                          <a:latin typeface="Times New Roman" panose="02020603050405020304" pitchFamily="18" charset="0"/>
                          <a:cs typeface="Times New Roman" panose="02020603050405020304" pitchFamily="18" charset="0"/>
                        </a:rPr>
                        <a:t>(Yıllık Asgari Ücret </a:t>
                      </a:r>
                      <a:r>
                        <a:rPr sz="800" b="1" spc="-10" dirty="0">
                          <a:latin typeface="Times New Roman" panose="02020603050405020304" pitchFamily="18" charset="0"/>
                          <a:cs typeface="Times New Roman" panose="02020603050405020304" pitchFamily="18" charset="0"/>
                        </a:rPr>
                        <a:t>Toplamı</a:t>
                      </a:r>
                      <a:r>
                        <a:rPr sz="800" b="1" spc="55" dirty="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x</a:t>
                      </a:r>
                      <a:r>
                        <a:rPr sz="800" b="1" spc="10" dirty="0">
                          <a:latin typeface="Times New Roman" panose="02020603050405020304" pitchFamily="18" charset="0"/>
                          <a:cs typeface="Times New Roman" panose="02020603050405020304" pitchFamily="18" charset="0"/>
                        </a:rPr>
                        <a:t> </a:t>
                      </a:r>
                      <a:r>
                        <a:rPr lang="tr-TR" sz="800" b="1" spc="-5" baseline="0" dirty="0" smtClean="0">
                          <a:latin typeface="Times New Roman" panose="02020603050405020304" pitchFamily="18" charset="0"/>
                          <a:cs typeface="Times New Roman" panose="02020603050405020304" pitchFamily="18" charset="0"/>
                        </a:rPr>
                        <a:t> AGİ </a:t>
                      </a:r>
                      <a:r>
                        <a:rPr sz="800" b="1" spc="-5" dirty="0" err="1" smtClean="0">
                          <a:latin typeface="Times New Roman" panose="02020603050405020304" pitchFamily="18" charset="0"/>
                          <a:cs typeface="Times New Roman" panose="02020603050405020304" pitchFamily="18" charset="0"/>
                        </a:rPr>
                        <a:t>Oranı</a:t>
                      </a:r>
                      <a:r>
                        <a:rPr sz="800" b="1" spc="-5" dirty="0" smtClean="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x </a:t>
                      </a:r>
                      <a:r>
                        <a:rPr sz="800" b="1" spc="-10" dirty="0">
                          <a:latin typeface="Times New Roman" panose="02020603050405020304" pitchFamily="18" charset="0"/>
                          <a:cs typeface="Times New Roman" panose="02020603050405020304" pitchFamily="18" charset="0"/>
                        </a:rPr>
                        <a:t>15) </a:t>
                      </a:r>
                      <a:r>
                        <a:rPr sz="800" b="1" spc="-5"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12</a:t>
                      </a:r>
                      <a:r>
                        <a:rPr sz="800" b="1" spc="60" dirty="0">
                          <a:latin typeface="Times New Roman" panose="02020603050405020304" pitchFamily="18" charset="0"/>
                          <a:cs typeface="Times New Roman" panose="02020603050405020304" pitchFamily="18" charset="0"/>
                        </a:rPr>
                        <a:t> </a:t>
                      </a:r>
                      <a:r>
                        <a:rPr sz="800" b="1" spc="-5" dirty="0" smtClean="0">
                          <a:latin typeface="Times New Roman" panose="02020603050405020304" pitchFamily="18" charset="0"/>
                          <a:cs typeface="Times New Roman" panose="02020603050405020304" pitchFamily="18" charset="0"/>
                        </a:rPr>
                        <a:t>=</a:t>
                      </a:r>
                      <a:r>
                        <a:rPr lang="tr-TR" sz="800" b="1" spc="-5" dirty="0" smtClean="0">
                          <a:latin typeface="Times New Roman" panose="02020603050405020304" pitchFamily="18" charset="0"/>
                          <a:cs typeface="Times New Roman" panose="02020603050405020304" pitchFamily="18" charset="0"/>
                        </a:rPr>
                        <a:t> </a:t>
                      </a:r>
                      <a:r>
                        <a:rPr sz="800" b="1" spc="-5" dirty="0" err="1" smtClean="0">
                          <a:latin typeface="Times New Roman" panose="02020603050405020304" pitchFamily="18" charset="0"/>
                          <a:cs typeface="Times New Roman" panose="02020603050405020304" pitchFamily="18" charset="0"/>
                        </a:rPr>
                        <a:t>Asgari</a:t>
                      </a:r>
                      <a:r>
                        <a:rPr sz="800" b="1" spc="-5" dirty="0" smtClean="0">
                          <a:latin typeface="Times New Roman" panose="02020603050405020304" pitchFamily="18" charset="0"/>
                          <a:cs typeface="Times New Roman" panose="02020603050405020304" pitchFamily="18" charset="0"/>
                        </a:rPr>
                        <a:t> </a:t>
                      </a:r>
                      <a:r>
                        <a:rPr sz="800" b="1" spc="-5" dirty="0">
                          <a:latin typeface="Times New Roman" panose="02020603050405020304" pitchFamily="18" charset="0"/>
                          <a:cs typeface="Times New Roman" panose="02020603050405020304" pitchFamily="18" charset="0"/>
                        </a:rPr>
                        <a:t>Geçim</a:t>
                      </a:r>
                      <a:r>
                        <a:rPr sz="800" b="1" spc="10" dirty="0">
                          <a:latin typeface="Times New Roman" panose="02020603050405020304" pitchFamily="18" charset="0"/>
                          <a:cs typeface="Times New Roman" panose="02020603050405020304" pitchFamily="18" charset="0"/>
                        </a:rPr>
                        <a:t> </a:t>
                      </a:r>
                      <a:r>
                        <a:rPr sz="800" b="1" spc="-10" dirty="0">
                          <a:latin typeface="Times New Roman" panose="02020603050405020304" pitchFamily="18" charset="0"/>
                          <a:cs typeface="Times New Roman" panose="02020603050405020304" pitchFamily="18" charset="0"/>
                        </a:rPr>
                        <a:t>Tutarı</a:t>
                      </a:r>
                      <a:endParaRPr sz="800" dirty="0">
                        <a:latin typeface="Times New Roman" panose="02020603050405020304" pitchFamily="18" charset="0"/>
                        <a:cs typeface="Times New Roman" panose="02020603050405020304" pitchFamily="18" charset="0"/>
                      </a:endParaRPr>
                    </a:p>
                  </a:txBody>
                  <a:tcPr marL="0" marR="0" marT="43180" marB="0"/>
                </a:tc>
              </a:tr>
            </a:tbl>
          </a:graphicData>
        </a:graphic>
      </p:graphicFrame>
    </p:spTree>
    <p:extLst>
      <p:ext uri="{BB962C8B-B14F-4D97-AF65-F5344CB8AC3E}">
        <p14:creationId xmlns:p14="http://schemas.microsoft.com/office/powerpoint/2010/main" val="2714789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63116" y="227649"/>
            <a:ext cx="6052084" cy="473848"/>
          </a:xfrm>
          <a:prstGeom prst="rect">
            <a:avLst/>
          </a:prstGeom>
        </p:spPr>
        <p:txBody>
          <a:bodyPr vert="horz" wrap="square" lIns="0" tIns="12065" rIns="0" bIns="0" rtlCol="0">
            <a:spAutoFit/>
          </a:bodyPr>
          <a:lstStyle/>
          <a:p>
            <a:pPr marL="12700" algn="ctr">
              <a:lnSpc>
                <a:spcPct val="100000"/>
              </a:lnSpc>
              <a:spcBef>
                <a:spcPts val="95"/>
              </a:spcBef>
            </a:pPr>
            <a:r>
              <a:rPr b="1" spc="-5" dirty="0">
                <a:solidFill>
                  <a:schemeClr val="accent2">
                    <a:lumMod val="50000"/>
                  </a:schemeClr>
                </a:solidFill>
              </a:rPr>
              <a:t>Asgari </a:t>
            </a:r>
            <a:r>
              <a:rPr b="1" spc="-5" dirty="0" err="1">
                <a:solidFill>
                  <a:schemeClr val="accent2">
                    <a:lumMod val="50000"/>
                  </a:schemeClr>
                </a:solidFill>
              </a:rPr>
              <a:t>Geçim</a:t>
            </a:r>
            <a:r>
              <a:rPr b="1" spc="-35" dirty="0">
                <a:solidFill>
                  <a:schemeClr val="accent2">
                    <a:lumMod val="50000"/>
                  </a:schemeClr>
                </a:solidFill>
              </a:rPr>
              <a:t> </a:t>
            </a:r>
            <a:r>
              <a:rPr lang="tr-TR" b="1" spc="-140" dirty="0">
                <a:solidFill>
                  <a:schemeClr val="accent2">
                    <a:lumMod val="50000"/>
                  </a:schemeClr>
                </a:solidFill>
              </a:rPr>
              <a:t>i</a:t>
            </a:r>
            <a:r>
              <a:rPr b="1" spc="-140" dirty="0" err="1" smtClean="0">
                <a:solidFill>
                  <a:schemeClr val="accent2">
                    <a:lumMod val="50000"/>
                  </a:schemeClr>
                </a:solidFill>
              </a:rPr>
              <a:t>ndirimi</a:t>
            </a:r>
            <a:endParaRPr b="1" spc="-140" dirty="0">
              <a:solidFill>
                <a:schemeClr val="accent2">
                  <a:lumMod val="50000"/>
                </a:schemeClr>
              </a:solidFill>
            </a:endParaRPr>
          </a:p>
        </p:txBody>
      </p:sp>
      <p:sp>
        <p:nvSpPr>
          <p:cNvPr id="3" name="object 3"/>
          <p:cNvSpPr/>
          <p:nvPr/>
        </p:nvSpPr>
        <p:spPr>
          <a:xfrm>
            <a:off x="292100" y="2407666"/>
            <a:ext cx="1092200" cy="1854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92101" y="2903601"/>
            <a:ext cx="1092200" cy="843821"/>
          </a:xfrm>
          <a:prstGeom prst="rect">
            <a:avLst/>
          </a:prstGeom>
        </p:spPr>
        <p:txBody>
          <a:bodyPr vert="horz" wrap="square" lIns="0" tIns="12700" rIns="0" bIns="0" rtlCol="0">
            <a:spAutoFit/>
          </a:bodyPr>
          <a:lstStyle/>
          <a:p>
            <a:pPr algn="ctr">
              <a:lnSpc>
                <a:spcPct val="100000"/>
              </a:lnSpc>
            </a:pPr>
            <a:r>
              <a:rPr lang="tr-TR" sz="1800" b="1" dirty="0" smtClean="0">
                <a:solidFill>
                  <a:srgbClr val="FF0000"/>
                </a:solidFill>
                <a:latin typeface="Times New Roman"/>
                <a:cs typeface="Times New Roman"/>
              </a:rPr>
              <a:t>Asgari</a:t>
            </a:r>
          </a:p>
          <a:p>
            <a:pPr algn="ctr">
              <a:lnSpc>
                <a:spcPct val="100000"/>
              </a:lnSpc>
            </a:pPr>
            <a:r>
              <a:rPr lang="tr-TR" b="1" dirty="0" smtClean="0">
                <a:solidFill>
                  <a:srgbClr val="FF0000"/>
                </a:solidFill>
                <a:latin typeface="Times New Roman"/>
                <a:cs typeface="Times New Roman"/>
              </a:rPr>
              <a:t>Geçim</a:t>
            </a:r>
          </a:p>
          <a:p>
            <a:pPr algn="ctr">
              <a:lnSpc>
                <a:spcPct val="100000"/>
              </a:lnSpc>
            </a:pPr>
            <a:r>
              <a:rPr lang="tr-TR" sz="1800" b="1" dirty="0" smtClean="0">
                <a:solidFill>
                  <a:srgbClr val="FF0000"/>
                </a:solidFill>
                <a:latin typeface="Times New Roman"/>
                <a:cs typeface="Times New Roman"/>
              </a:rPr>
              <a:t>İndirimi</a:t>
            </a:r>
            <a:endParaRPr sz="1800" b="1" dirty="0">
              <a:solidFill>
                <a:srgbClr val="FF0000"/>
              </a:solidFill>
              <a:latin typeface="Times New Roman"/>
              <a:cs typeface="Times New Roman"/>
            </a:endParaRPr>
          </a:p>
        </p:txBody>
      </p:sp>
      <p:sp>
        <p:nvSpPr>
          <p:cNvPr id="5" name="object 5"/>
          <p:cNvSpPr/>
          <p:nvPr/>
        </p:nvSpPr>
        <p:spPr>
          <a:xfrm>
            <a:off x="1524000" y="2389123"/>
            <a:ext cx="668655" cy="1892300"/>
          </a:xfrm>
          <a:custGeom>
            <a:avLst/>
            <a:gdLst/>
            <a:ahLst/>
            <a:cxnLst/>
            <a:rect l="l" t="t" r="r" b="b"/>
            <a:pathLst>
              <a:path w="668655" h="1892300">
                <a:moveTo>
                  <a:pt x="334137" y="0"/>
                </a:moveTo>
                <a:lnTo>
                  <a:pt x="334137" y="473075"/>
                </a:lnTo>
                <a:lnTo>
                  <a:pt x="0" y="473075"/>
                </a:lnTo>
                <a:lnTo>
                  <a:pt x="0" y="1419225"/>
                </a:lnTo>
                <a:lnTo>
                  <a:pt x="334137" y="1419225"/>
                </a:lnTo>
                <a:lnTo>
                  <a:pt x="334137" y="1892300"/>
                </a:lnTo>
                <a:lnTo>
                  <a:pt x="668401" y="946150"/>
                </a:lnTo>
                <a:lnTo>
                  <a:pt x="334137"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6" name="object 6"/>
          <p:cNvSpPr/>
          <p:nvPr/>
        </p:nvSpPr>
        <p:spPr>
          <a:xfrm>
            <a:off x="1524000" y="2389123"/>
            <a:ext cx="668655" cy="1892300"/>
          </a:xfrm>
          <a:custGeom>
            <a:avLst/>
            <a:gdLst/>
            <a:ahLst/>
            <a:cxnLst/>
            <a:rect l="l" t="t" r="r" b="b"/>
            <a:pathLst>
              <a:path w="668655" h="1892300">
                <a:moveTo>
                  <a:pt x="0" y="473075"/>
                </a:moveTo>
                <a:lnTo>
                  <a:pt x="334137" y="473075"/>
                </a:lnTo>
                <a:lnTo>
                  <a:pt x="334137" y="0"/>
                </a:lnTo>
                <a:lnTo>
                  <a:pt x="668401" y="946150"/>
                </a:lnTo>
                <a:lnTo>
                  <a:pt x="334137" y="1892300"/>
                </a:lnTo>
                <a:lnTo>
                  <a:pt x="334137" y="1419225"/>
                </a:lnTo>
                <a:lnTo>
                  <a:pt x="0" y="1419225"/>
                </a:lnTo>
                <a:lnTo>
                  <a:pt x="0" y="473075"/>
                </a:lnTo>
                <a:close/>
              </a:path>
            </a:pathLst>
          </a:custGeom>
          <a:ln w="25400">
            <a:solidFill>
              <a:srgbClr val="946E00"/>
            </a:solidFill>
          </a:ln>
        </p:spPr>
        <p:txBody>
          <a:bodyPr wrap="square" lIns="0" tIns="0" rIns="0" bIns="0" rtlCol="0"/>
          <a:lstStyle/>
          <a:p>
            <a:endParaRPr/>
          </a:p>
        </p:txBody>
      </p:sp>
      <p:sp>
        <p:nvSpPr>
          <p:cNvPr id="7" name="object 7"/>
          <p:cNvSpPr/>
          <p:nvPr/>
        </p:nvSpPr>
        <p:spPr>
          <a:xfrm>
            <a:off x="1511300" y="901700"/>
            <a:ext cx="7151751" cy="6350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250567" y="2502280"/>
            <a:ext cx="6384162" cy="106642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342514" y="2502789"/>
            <a:ext cx="6203315" cy="1120820"/>
          </a:xfrm>
          <a:prstGeom prst="rect">
            <a:avLst/>
          </a:prstGeom>
        </p:spPr>
        <p:txBody>
          <a:bodyPr vert="horz" wrap="square" lIns="0" tIns="12700" rIns="0" bIns="0" rtlCol="0">
            <a:spAutoFit/>
          </a:bodyPr>
          <a:lstStyle/>
          <a:p>
            <a:pPr marL="12700">
              <a:lnSpc>
                <a:spcPct val="100000"/>
              </a:lnSpc>
              <a:spcBef>
                <a:spcPts val="100"/>
              </a:spcBef>
            </a:pPr>
            <a:r>
              <a:rPr sz="1800" spc="-70" dirty="0" err="1" smtClean="0">
                <a:solidFill>
                  <a:srgbClr val="006FC0"/>
                </a:solidFill>
                <a:latin typeface="Times New Roman"/>
                <a:cs typeface="Times New Roman"/>
              </a:rPr>
              <a:t>Çalı</a:t>
            </a:r>
            <a:r>
              <a:rPr lang="tr-TR" sz="1800" spc="-70" dirty="0" smtClean="0">
                <a:solidFill>
                  <a:srgbClr val="006FC0"/>
                </a:solidFill>
                <a:latin typeface="Times New Roman"/>
                <a:cs typeface="Times New Roman"/>
              </a:rPr>
              <a:t>ş</a:t>
            </a:r>
            <a:r>
              <a:rPr sz="1800" spc="-70" dirty="0" err="1" smtClean="0">
                <a:solidFill>
                  <a:srgbClr val="006FC0"/>
                </a:solidFill>
                <a:latin typeface="Times New Roman"/>
                <a:cs typeface="Times New Roman"/>
              </a:rPr>
              <a:t>anın</a:t>
            </a:r>
            <a:r>
              <a:rPr sz="1800" spc="-70" dirty="0" smtClean="0">
                <a:solidFill>
                  <a:srgbClr val="006FC0"/>
                </a:solidFill>
                <a:latin typeface="Times New Roman"/>
                <a:cs typeface="Times New Roman"/>
              </a:rPr>
              <a:t> </a:t>
            </a:r>
            <a:r>
              <a:rPr sz="1800" spc="-5" dirty="0">
                <a:solidFill>
                  <a:srgbClr val="006FC0"/>
                </a:solidFill>
                <a:latin typeface="Times New Roman"/>
                <a:cs typeface="Times New Roman"/>
              </a:rPr>
              <a:t>kendisi </a:t>
            </a:r>
            <a:r>
              <a:rPr sz="1800" dirty="0">
                <a:solidFill>
                  <a:srgbClr val="006FC0"/>
                </a:solidFill>
                <a:latin typeface="Times New Roman"/>
                <a:cs typeface="Times New Roman"/>
              </a:rPr>
              <a:t>için </a:t>
            </a:r>
            <a:r>
              <a:rPr sz="1800" spc="-5" dirty="0">
                <a:solidFill>
                  <a:srgbClr val="006FC0"/>
                </a:solidFill>
                <a:latin typeface="Times New Roman"/>
                <a:cs typeface="Times New Roman"/>
              </a:rPr>
              <a:t>%50, </a:t>
            </a:r>
            <a:r>
              <a:rPr sz="1800" spc="-65" dirty="0" err="1" smtClean="0">
                <a:solidFill>
                  <a:srgbClr val="006FC0"/>
                </a:solidFill>
                <a:latin typeface="Times New Roman"/>
                <a:cs typeface="Times New Roman"/>
              </a:rPr>
              <a:t>çalı</a:t>
            </a:r>
            <a:r>
              <a:rPr lang="tr-TR" sz="1800" spc="-65" dirty="0" smtClean="0">
                <a:solidFill>
                  <a:srgbClr val="006FC0"/>
                </a:solidFill>
                <a:latin typeface="Times New Roman"/>
                <a:cs typeface="Times New Roman"/>
              </a:rPr>
              <a:t>ş</a:t>
            </a:r>
            <a:r>
              <a:rPr sz="1800" spc="-65" dirty="0" err="1" smtClean="0">
                <a:solidFill>
                  <a:srgbClr val="006FC0"/>
                </a:solidFill>
                <a:latin typeface="Times New Roman"/>
                <a:cs typeface="Times New Roman"/>
              </a:rPr>
              <a:t>mayan</a:t>
            </a:r>
            <a:r>
              <a:rPr sz="1800" spc="-65" dirty="0" smtClean="0">
                <a:solidFill>
                  <a:srgbClr val="006FC0"/>
                </a:solidFill>
                <a:latin typeface="Times New Roman"/>
                <a:cs typeface="Times New Roman"/>
              </a:rPr>
              <a:t> </a:t>
            </a:r>
            <a:r>
              <a:rPr sz="1800" spc="-10" dirty="0">
                <a:solidFill>
                  <a:srgbClr val="006FC0"/>
                </a:solidFill>
                <a:latin typeface="Times New Roman"/>
                <a:cs typeface="Times New Roman"/>
              </a:rPr>
              <a:t>ve </a:t>
            </a:r>
            <a:r>
              <a:rPr sz="1800" spc="-5" dirty="0">
                <a:solidFill>
                  <a:srgbClr val="006FC0"/>
                </a:solidFill>
                <a:latin typeface="Times New Roman"/>
                <a:cs typeface="Times New Roman"/>
              </a:rPr>
              <a:t>geliri </a:t>
            </a:r>
            <a:r>
              <a:rPr sz="1800" dirty="0" err="1">
                <a:solidFill>
                  <a:srgbClr val="006FC0"/>
                </a:solidFill>
                <a:latin typeface="Times New Roman"/>
                <a:cs typeface="Times New Roman"/>
              </a:rPr>
              <a:t>olmayan</a:t>
            </a:r>
            <a:r>
              <a:rPr sz="1800" dirty="0">
                <a:solidFill>
                  <a:srgbClr val="006FC0"/>
                </a:solidFill>
                <a:latin typeface="Times New Roman"/>
                <a:cs typeface="Times New Roman"/>
              </a:rPr>
              <a:t> </a:t>
            </a:r>
            <a:r>
              <a:rPr sz="1800" spc="-200" dirty="0" smtClean="0">
                <a:solidFill>
                  <a:srgbClr val="006FC0"/>
                </a:solidFill>
                <a:latin typeface="Times New Roman"/>
                <a:cs typeface="Times New Roman"/>
              </a:rPr>
              <a:t>e</a:t>
            </a:r>
            <a:r>
              <a:rPr lang="tr-TR" sz="1800" spc="-200" dirty="0" smtClean="0">
                <a:solidFill>
                  <a:srgbClr val="006FC0"/>
                </a:solidFill>
                <a:latin typeface="Times New Roman"/>
                <a:cs typeface="Times New Roman"/>
              </a:rPr>
              <a:t>ş</a:t>
            </a:r>
            <a:r>
              <a:rPr sz="1800" spc="-200" dirty="0" err="1" smtClean="0">
                <a:solidFill>
                  <a:srgbClr val="006FC0"/>
                </a:solidFill>
                <a:latin typeface="Times New Roman"/>
                <a:cs typeface="Times New Roman"/>
              </a:rPr>
              <a:t>i</a:t>
            </a:r>
            <a:r>
              <a:rPr sz="1800" spc="-65" dirty="0" smtClean="0">
                <a:solidFill>
                  <a:srgbClr val="006FC0"/>
                </a:solidFill>
                <a:latin typeface="Times New Roman"/>
                <a:cs typeface="Times New Roman"/>
              </a:rPr>
              <a:t> </a:t>
            </a:r>
            <a:r>
              <a:rPr sz="1800" dirty="0">
                <a:solidFill>
                  <a:srgbClr val="006FC0"/>
                </a:solidFill>
                <a:latin typeface="Times New Roman"/>
                <a:cs typeface="Times New Roman"/>
              </a:rPr>
              <a:t>için</a:t>
            </a:r>
            <a:endParaRPr sz="1800" dirty="0">
              <a:latin typeface="Times New Roman"/>
              <a:cs typeface="Times New Roman"/>
            </a:endParaRPr>
          </a:p>
          <a:p>
            <a:pPr marL="12700" marR="7620">
              <a:lnSpc>
                <a:spcPct val="100000"/>
              </a:lnSpc>
            </a:pPr>
            <a:r>
              <a:rPr sz="1800" spc="-35" dirty="0">
                <a:solidFill>
                  <a:srgbClr val="006FC0"/>
                </a:solidFill>
                <a:latin typeface="Times New Roman"/>
                <a:cs typeface="Times New Roman"/>
              </a:rPr>
              <a:t>%10‟u, </a:t>
            </a:r>
            <a:r>
              <a:rPr sz="1800" spc="-5" dirty="0">
                <a:solidFill>
                  <a:srgbClr val="006FC0"/>
                </a:solidFill>
                <a:latin typeface="Times New Roman"/>
                <a:cs typeface="Times New Roman"/>
              </a:rPr>
              <a:t>çocukların </a:t>
            </a:r>
            <a:r>
              <a:rPr sz="1800" dirty="0">
                <a:solidFill>
                  <a:srgbClr val="006FC0"/>
                </a:solidFill>
                <a:latin typeface="Times New Roman"/>
                <a:cs typeface="Times New Roman"/>
              </a:rPr>
              <a:t>her </a:t>
            </a:r>
            <a:r>
              <a:rPr sz="1800" spc="-5" dirty="0">
                <a:solidFill>
                  <a:srgbClr val="006FC0"/>
                </a:solidFill>
                <a:latin typeface="Times New Roman"/>
                <a:cs typeface="Times New Roman"/>
              </a:rPr>
              <a:t>biri için </a:t>
            </a:r>
            <a:r>
              <a:rPr sz="1800" dirty="0">
                <a:solidFill>
                  <a:srgbClr val="006FC0"/>
                </a:solidFill>
                <a:latin typeface="Times New Roman"/>
                <a:cs typeface="Times New Roman"/>
              </a:rPr>
              <a:t>ayrı ayrı </a:t>
            </a:r>
            <a:r>
              <a:rPr sz="1800" spc="-5" dirty="0">
                <a:solidFill>
                  <a:srgbClr val="006FC0"/>
                </a:solidFill>
                <a:latin typeface="Times New Roman"/>
                <a:cs typeface="Times New Roman"/>
              </a:rPr>
              <a:t>olmak üzere </a:t>
            </a:r>
            <a:r>
              <a:rPr sz="1800" dirty="0">
                <a:solidFill>
                  <a:srgbClr val="006FC0"/>
                </a:solidFill>
                <a:latin typeface="Times New Roman"/>
                <a:cs typeface="Times New Roman"/>
              </a:rPr>
              <a:t>ilk </a:t>
            </a:r>
            <a:r>
              <a:rPr sz="1800" spc="-5" dirty="0">
                <a:solidFill>
                  <a:srgbClr val="006FC0"/>
                </a:solidFill>
                <a:latin typeface="Times New Roman"/>
                <a:cs typeface="Times New Roman"/>
              </a:rPr>
              <a:t>iki çocuk  </a:t>
            </a:r>
            <a:r>
              <a:rPr sz="1800" dirty="0">
                <a:solidFill>
                  <a:srgbClr val="006FC0"/>
                </a:solidFill>
                <a:latin typeface="Times New Roman"/>
                <a:cs typeface="Times New Roman"/>
              </a:rPr>
              <a:t>için </a:t>
            </a:r>
            <a:r>
              <a:rPr sz="1800" spc="-35" dirty="0">
                <a:solidFill>
                  <a:srgbClr val="006FC0"/>
                </a:solidFill>
                <a:latin typeface="Times New Roman"/>
                <a:cs typeface="Times New Roman"/>
              </a:rPr>
              <a:t>%</a:t>
            </a:r>
            <a:r>
              <a:rPr sz="1800" spc="-35" dirty="0" smtClean="0">
                <a:solidFill>
                  <a:srgbClr val="006FC0"/>
                </a:solidFill>
                <a:latin typeface="Times New Roman"/>
                <a:cs typeface="Times New Roman"/>
              </a:rPr>
              <a:t>7.5‟i</a:t>
            </a:r>
            <a:r>
              <a:rPr lang="tr-TR" sz="1800" spc="-35" dirty="0" smtClean="0">
                <a:solidFill>
                  <a:srgbClr val="006FC0"/>
                </a:solidFill>
                <a:latin typeface="Times New Roman"/>
                <a:cs typeface="Times New Roman"/>
              </a:rPr>
              <a:t>,</a:t>
            </a:r>
            <a:r>
              <a:rPr lang="tr-TR" sz="1800" dirty="0" smtClean="0">
                <a:solidFill>
                  <a:srgbClr val="006FC0"/>
                </a:solidFill>
                <a:latin typeface="Times New Roman"/>
                <a:cs typeface="Times New Roman"/>
              </a:rPr>
              <a:t> üçüncü çocuk için 10</a:t>
            </a:r>
            <a:r>
              <a:rPr sz="1800" dirty="0" smtClean="0">
                <a:solidFill>
                  <a:srgbClr val="006FC0"/>
                </a:solidFill>
                <a:latin typeface="Times New Roman"/>
                <a:cs typeface="Times New Roman"/>
              </a:rPr>
              <a:t> </a:t>
            </a:r>
            <a:r>
              <a:rPr sz="1800" dirty="0">
                <a:solidFill>
                  <a:srgbClr val="006FC0"/>
                </a:solidFill>
                <a:latin typeface="Times New Roman"/>
                <a:cs typeface="Times New Roman"/>
              </a:rPr>
              <a:t>diğer çocuklar için </a:t>
            </a:r>
            <a:r>
              <a:rPr sz="1800" spc="-5" dirty="0" err="1">
                <a:solidFill>
                  <a:srgbClr val="006FC0"/>
                </a:solidFill>
                <a:latin typeface="Times New Roman"/>
                <a:cs typeface="Times New Roman"/>
              </a:rPr>
              <a:t>ise</a:t>
            </a:r>
            <a:r>
              <a:rPr sz="1800" spc="-5" dirty="0">
                <a:solidFill>
                  <a:srgbClr val="006FC0"/>
                </a:solidFill>
                <a:latin typeface="Times New Roman"/>
                <a:cs typeface="Times New Roman"/>
              </a:rPr>
              <a:t> </a:t>
            </a:r>
            <a:r>
              <a:rPr sz="1800" dirty="0" smtClean="0">
                <a:solidFill>
                  <a:srgbClr val="006FC0"/>
                </a:solidFill>
                <a:latin typeface="Times New Roman"/>
                <a:cs typeface="Times New Roman"/>
              </a:rPr>
              <a:t>%</a:t>
            </a:r>
            <a:r>
              <a:rPr lang="tr-TR" sz="1800" dirty="0" smtClean="0">
                <a:solidFill>
                  <a:srgbClr val="006FC0"/>
                </a:solidFill>
                <a:latin typeface="Times New Roman"/>
                <a:cs typeface="Times New Roman"/>
              </a:rPr>
              <a:t>5</a:t>
            </a:r>
            <a:r>
              <a:rPr sz="1800" dirty="0" smtClean="0">
                <a:solidFill>
                  <a:srgbClr val="006FC0"/>
                </a:solidFill>
                <a:latin typeface="Times New Roman"/>
                <a:cs typeface="Times New Roman"/>
              </a:rPr>
              <a:t> </a:t>
            </a:r>
            <a:r>
              <a:rPr sz="1800" spc="-100" dirty="0">
                <a:solidFill>
                  <a:srgbClr val="006FC0"/>
                </a:solidFill>
                <a:latin typeface="Times New Roman"/>
                <a:cs typeface="Times New Roman"/>
              </a:rPr>
              <a:t>‟i </a:t>
            </a:r>
            <a:r>
              <a:rPr sz="1800" dirty="0">
                <a:solidFill>
                  <a:srgbClr val="006FC0"/>
                </a:solidFill>
                <a:latin typeface="Times New Roman"/>
                <a:cs typeface="Times New Roman"/>
              </a:rPr>
              <a:t>dikkate</a:t>
            </a:r>
            <a:r>
              <a:rPr sz="1800" spc="85" dirty="0">
                <a:solidFill>
                  <a:srgbClr val="006FC0"/>
                </a:solidFill>
                <a:latin typeface="Times New Roman"/>
                <a:cs typeface="Times New Roman"/>
              </a:rPr>
              <a:t> </a:t>
            </a:r>
            <a:r>
              <a:rPr sz="1800" spc="-10" dirty="0">
                <a:solidFill>
                  <a:srgbClr val="006FC0"/>
                </a:solidFill>
                <a:latin typeface="Times New Roman"/>
                <a:cs typeface="Times New Roman"/>
              </a:rPr>
              <a:t>alınmaktadır.</a:t>
            </a:r>
            <a:endParaRPr sz="1800" dirty="0">
              <a:latin typeface="Times New Roman"/>
              <a:cs typeface="Times New Roman"/>
            </a:endParaRPr>
          </a:p>
        </p:txBody>
      </p:sp>
      <p:sp>
        <p:nvSpPr>
          <p:cNvPr id="10" name="object 10"/>
          <p:cNvSpPr/>
          <p:nvPr/>
        </p:nvSpPr>
        <p:spPr>
          <a:xfrm>
            <a:off x="2250567" y="3702351"/>
            <a:ext cx="6426200" cy="1320800"/>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2342514" y="3657120"/>
            <a:ext cx="6243955" cy="1245235"/>
          </a:xfrm>
          <a:prstGeom prst="rect">
            <a:avLst/>
          </a:prstGeom>
        </p:spPr>
        <p:txBody>
          <a:bodyPr vert="horz" wrap="square" lIns="0" tIns="12065" rIns="0" bIns="0" rtlCol="0">
            <a:spAutoFit/>
          </a:bodyPr>
          <a:lstStyle/>
          <a:p>
            <a:pPr marL="12700" marR="5080" algn="just">
              <a:lnSpc>
                <a:spcPct val="111200"/>
              </a:lnSpc>
              <a:spcBef>
                <a:spcPts val="95"/>
              </a:spcBef>
            </a:pPr>
            <a:r>
              <a:rPr sz="1800" spc="-170" dirty="0" smtClean="0">
                <a:solidFill>
                  <a:srgbClr val="006FC0"/>
                </a:solidFill>
                <a:latin typeface="Times New Roman"/>
                <a:cs typeface="Times New Roman"/>
              </a:rPr>
              <a:t>AG</a:t>
            </a:r>
            <a:r>
              <a:rPr lang="tr-TR" sz="1800" spc="-170" dirty="0" smtClean="0">
                <a:solidFill>
                  <a:srgbClr val="006FC0"/>
                </a:solidFill>
                <a:latin typeface="Times New Roman"/>
                <a:cs typeface="Times New Roman"/>
              </a:rPr>
              <a:t>İ</a:t>
            </a:r>
            <a:r>
              <a:rPr sz="1800" spc="-170" dirty="0" smtClean="0">
                <a:solidFill>
                  <a:srgbClr val="006FC0"/>
                </a:solidFill>
                <a:latin typeface="Times New Roman"/>
                <a:cs typeface="Times New Roman"/>
              </a:rPr>
              <a:t>T</a:t>
            </a:r>
            <a:r>
              <a:rPr sz="1800" spc="-170" dirty="0">
                <a:solidFill>
                  <a:srgbClr val="006FC0"/>
                </a:solidFill>
                <a:latin typeface="Times New Roman"/>
                <a:cs typeface="Times New Roman"/>
              </a:rPr>
              <a:t>, </a:t>
            </a:r>
            <a:r>
              <a:rPr sz="1800" dirty="0">
                <a:solidFill>
                  <a:srgbClr val="006FC0"/>
                </a:solidFill>
                <a:latin typeface="Times New Roman"/>
                <a:cs typeface="Times New Roman"/>
              </a:rPr>
              <a:t>ilgilinin kendisi ve </a:t>
            </a:r>
            <a:r>
              <a:rPr sz="1800" spc="-5" dirty="0">
                <a:solidFill>
                  <a:srgbClr val="006FC0"/>
                </a:solidFill>
                <a:latin typeface="Times New Roman"/>
                <a:cs typeface="Times New Roman"/>
              </a:rPr>
              <a:t>medeni durumu esas alınarak </a:t>
            </a:r>
            <a:r>
              <a:rPr sz="1800" dirty="0">
                <a:solidFill>
                  <a:srgbClr val="006FC0"/>
                </a:solidFill>
                <a:latin typeface="Times New Roman"/>
                <a:cs typeface="Times New Roman"/>
              </a:rPr>
              <a:t>yukarıdaki  oranların brüt </a:t>
            </a:r>
            <a:r>
              <a:rPr sz="1800" spc="-5" dirty="0">
                <a:solidFill>
                  <a:srgbClr val="006FC0"/>
                </a:solidFill>
                <a:latin typeface="Times New Roman"/>
                <a:cs typeface="Times New Roman"/>
              </a:rPr>
              <a:t>asgari ücret uygulanmasıyla bulunan </a:t>
            </a:r>
            <a:r>
              <a:rPr sz="1800" dirty="0">
                <a:solidFill>
                  <a:srgbClr val="006FC0"/>
                </a:solidFill>
                <a:latin typeface="Times New Roman"/>
                <a:cs typeface="Times New Roman"/>
              </a:rPr>
              <a:t>tutara, </a:t>
            </a:r>
            <a:r>
              <a:rPr sz="1800" spc="-5" dirty="0">
                <a:solidFill>
                  <a:srgbClr val="006FC0"/>
                </a:solidFill>
                <a:latin typeface="Times New Roman"/>
                <a:cs typeface="Times New Roman"/>
              </a:rPr>
              <a:t>193  sayılı </a:t>
            </a:r>
            <a:r>
              <a:rPr sz="1800" spc="-10" dirty="0">
                <a:solidFill>
                  <a:srgbClr val="006FC0"/>
                </a:solidFill>
                <a:latin typeface="Times New Roman"/>
                <a:cs typeface="Times New Roman"/>
              </a:rPr>
              <a:t>GVK </a:t>
            </a:r>
            <a:r>
              <a:rPr sz="1800" spc="-5" dirty="0">
                <a:solidFill>
                  <a:srgbClr val="006FC0"/>
                </a:solidFill>
                <a:latin typeface="Times New Roman"/>
                <a:cs typeface="Times New Roman"/>
              </a:rPr>
              <a:t>103 </a:t>
            </a:r>
            <a:r>
              <a:rPr sz="1800" dirty="0">
                <a:solidFill>
                  <a:srgbClr val="006FC0"/>
                </a:solidFill>
                <a:latin typeface="Times New Roman"/>
                <a:cs typeface="Times New Roman"/>
              </a:rPr>
              <a:t>üncü </a:t>
            </a:r>
            <a:r>
              <a:rPr sz="1800" spc="-5" dirty="0">
                <a:solidFill>
                  <a:srgbClr val="006FC0"/>
                </a:solidFill>
                <a:latin typeface="Times New Roman"/>
                <a:cs typeface="Times New Roman"/>
              </a:rPr>
              <a:t>maddesindeki gelir </a:t>
            </a:r>
            <a:r>
              <a:rPr sz="1800" spc="-10" dirty="0">
                <a:solidFill>
                  <a:srgbClr val="006FC0"/>
                </a:solidFill>
                <a:latin typeface="Times New Roman"/>
                <a:cs typeface="Times New Roman"/>
              </a:rPr>
              <a:t>vergisi </a:t>
            </a:r>
            <a:r>
              <a:rPr sz="1800" dirty="0">
                <a:solidFill>
                  <a:srgbClr val="006FC0"/>
                </a:solidFill>
                <a:latin typeface="Times New Roman"/>
                <a:cs typeface="Times New Roman"/>
              </a:rPr>
              <a:t>tarifesinin </a:t>
            </a:r>
            <a:r>
              <a:rPr sz="1800" spc="-5" dirty="0">
                <a:solidFill>
                  <a:srgbClr val="006FC0"/>
                </a:solidFill>
                <a:latin typeface="Times New Roman"/>
                <a:cs typeface="Times New Roman"/>
              </a:rPr>
              <a:t>birinci  </a:t>
            </a:r>
            <a:r>
              <a:rPr sz="1800" dirty="0">
                <a:solidFill>
                  <a:srgbClr val="006FC0"/>
                </a:solidFill>
                <a:latin typeface="Times New Roman"/>
                <a:cs typeface="Times New Roman"/>
              </a:rPr>
              <a:t>gelir dilimine uygulanan oranın çarpılmasıyla bulunan</a:t>
            </a:r>
            <a:r>
              <a:rPr sz="1800" spc="-95" dirty="0">
                <a:solidFill>
                  <a:srgbClr val="006FC0"/>
                </a:solidFill>
                <a:latin typeface="Times New Roman"/>
                <a:cs typeface="Times New Roman"/>
              </a:rPr>
              <a:t> </a:t>
            </a:r>
            <a:r>
              <a:rPr sz="1800" spc="-10" dirty="0">
                <a:solidFill>
                  <a:srgbClr val="006FC0"/>
                </a:solidFill>
                <a:latin typeface="Times New Roman"/>
                <a:cs typeface="Times New Roman"/>
              </a:rPr>
              <a:t>tutardır.</a:t>
            </a:r>
            <a:endParaRPr sz="1800" dirty="0">
              <a:latin typeface="Times New Roman"/>
              <a:cs typeface="Times New Roman"/>
            </a:endParaRPr>
          </a:p>
        </p:txBody>
      </p:sp>
      <p:sp>
        <p:nvSpPr>
          <p:cNvPr id="12" name="object 12"/>
          <p:cNvSpPr/>
          <p:nvPr/>
        </p:nvSpPr>
        <p:spPr>
          <a:xfrm>
            <a:off x="1983232" y="1715135"/>
            <a:ext cx="6694678" cy="635000"/>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1602994" y="924814"/>
            <a:ext cx="6985000" cy="1388110"/>
          </a:xfrm>
          <a:prstGeom prst="rect">
            <a:avLst/>
          </a:prstGeom>
        </p:spPr>
        <p:txBody>
          <a:bodyPr vert="horz" wrap="square" lIns="0" tIns="12700" rIns="0" bIns="0" rtlCol="0">
            <a:spAutoFit/>
          </a:bodyPr>
          <a:lstStyle/>
          <a:p>
            <a:pPr marL="12700" marR="19685">
              <a:lnSpc>
                <a:spcPct val="100000"/>
              </a:lnSpc>
              <a:spcBef>
                <a:spcPts val="100"/>
              </a:spcBef>
              <a:tabLst>
                <a:tab pos="3033395" algn="l"/>
              </a:tabLst>
            </a:pPr>
            <a:r>
              <a:rPr sz="1800" spc="-180" dirty="0" smtClean="0">
                <a:solidFill>
                  <a:srgbClr val="006FC0"/>
                </a:solidFill>
                <a:latin typeface="Times New Roman"/>
                <a:cs typeface="Times New Roman"/>
              </a:rPr>
              <a:t>AG</a:t>
            </a:r>
            <a:r>
              <a:rPr lang="tr-TR" sz="1800" spc="-180" dirty="0" smtClean="0">
                <a:solidFill>
                  <a:srgbClr val="006FC0"/>
                </a:solidFill>
                <a:latin typeface="Times New Roman"/>
                <a:cs typeface="Times New Roman"/>
              </a:rPr>
              <a:t>İ</a:t>
            </a:r>
            <a:r>
              <a:rPr sz="1800" spc="-180" dirty="0" smtClean="0">
                <a:solidFill>
                  <a:srgbClr val="006FC0"/>
                </a:solidFill>
                <a:latin typeface="Times New Roman"/>
                <a:cs typeface="Times New Roman"/>
              </a:rPr>
              <a:t>T    </a:t>
            </a:r>
            <a:r>
              <a:rPr sz="1800" spc="-85" dirty="0" err="1" smtClean="0">
                <a:solidFill>
                  <a:srgbClr val="006FC0"/>
                </a:solidFill>
                <a:latin typeface="Times New Roman"/>
                <a:cs typeface="Times New Roman"/>
              </a:rPr>
              <a:t>ili</a:t>
            </a:r>
            <a:r>
              <a:rPr lang="tr-TR" sz="1800" spc="-85" dirty="0" smtClean="0">
                <a:solidFill>
                  <a:srgbClr val="006FC0"/>
                </a:solidFill>
                <a:latin typeface="Times New Roman"/>
                <a:cs typeface="Times New Roman"/>
              </a:rPr>
              <a:t>ş</a:t>
            </a:r>
            <a:r>
              <a:rPr sz="1800" spc="-85" dirty="0" smtClean="0">
                <a:solidFill>
                  <a:srgbClr val="006FC0"/>
                </a:solidFill>
                <a:latin typeface="Times New Roman"/>
                <a:cs typeface="Times New Roman"/>
              </a:rPr>
              <a:t>kin   </a:t>
            </a:r>
            <a:r>
              <a:rPr sz="1800" spc="-5" dirty="0">
                <a:solidFill>
                  <a:srgbClr val="006FC0"/>
                </a:solidFill>
                <a:latin typeface="Times New Roman"/>
                <a:cs typeface="Times New Roman"/>
              </a:rPr>
              <a:t>265</a:t>
            </a:r>
            <a:r>
              <a:rPr sz="1800" spc="260" dirty="0">
                <a:solidFill>
                  <a:srgbClr val="006FC0"/>
                </a:solidFill>
                <a:latin typeface="Times New Roman"/>
                <a:cs typeface="Times New Roman"/>
              </a:rPr>
              <a:t> </a:t>
            </a:r>
            <a:r>
              <a:rPr sz="1800" dirty="0">
                <a:solidFill>
                  <a:srgbClr val="006FC0"/>
                </a:solidFill>
                <a:latin typeface="Times New Roman"/>
                <a:cs typeface="Times New Roman"/>
              </a:rPr>
              <a:t>Seri </a:t>
            </a:r>
            <a:r>
              <a:rPr sz="1800" spc="75" dirty="0">
                <a:solidFill>
                  <a:srgbClr val="006FC0"/>
                </a:solidFill>
                <a:latin typeface="Times New Roman"/>
                <a:cs typeface="Times New Roman"/>
              </a:rPr>
              <a:t> </a:t>
            </a:r>
            <a:r>
              <a:rPr sz="1800" dirty="0" err="1" smtClean="0">
                <a:solidFill>
                  <a:srgbClr val="006FC0"/>
                </a:solidFill>
                <a:latin typeface="Times New Roman"/>
                <a:cs typeface="Times New Roman"/>
              </a:rPr>
              <a:t>Nolu</a:t>
            </a:r>
            <a:r>
              <a:rPr lang="tr-TR" sz="1800" dirty="0" smtClean="0">
                <a:solidFill>
                  <a:srgbClr val="006FC0"/>
                </a:solidFill>
                <a:latin typeface="Times New Roman"/>
                <a:cs typeface="Times New Roman"/>
              </a:rPr>
              <a:t> </a:t>
            </a:r>
            <a:r>
              <a:rPr sz="1800" spc="-5" dirty="0" smtClean="0">
                <a:solidFill>
                  <a:srgbClr val="006FC0"/>
                </a:solidFill>
                <a:latin typeface="Times New Roman"/>
                <a:cs typeface="Times New Roman"/>
              </a:rPr>
              <a:t>GV </a:t>
            </a:r>
            <a:r>
              <a:rPr sz="1800" dirty="0">
                <a:solidFill>
                  <a:srgbClr val="006FC0"/>
                </a:solidFill>
                <a:latin typeface="Times New Roman"/>
                <a:cs typeface="Times New Roman"/>
              </a:rPr>
              <a:t>Genel </a:t>
            </a:r>
            <a:r>
              <a:rPr sz="1800" spc="-20" dirty="0">
                <a:solidFill>
                  <a:srgbClr val="006FC0"/>
                </a:solidFill>
                <a:latin typeface="Times New Roman"/>
                <a:cs typeface="Times New Roman"/>
              </a:rPr>
              <a:t>Tebliği </a:t>
            </a:r>
            <a:r>
              <a:rPr sz="1800" spc="-5" dirty="0">
                <a:solidFill>
                  <a:srgbClr val="006FC0"/>
                </a:solidFill>
                <a:latin typeface="Times New Roman"/>
                <a:cs typeface="Times New Roman"/>
              </a:rPr>
              <a:t>4/12/2007 tarihli </a:t>
            </a:r>
            <a:r>
              <a:rPr sz="1800" spc="-10" dirty="0">
                <a:solidFill>
                  <a:srgbClr val="006FC0"/>
                </a:solidFill>
                <a:latin typeface="Times New Roman"/>
                <a:cs typeface="Times New Roman"/>
              </a:rPr>
              <a:t>RG  </a:t>
            </a:r>
            <a:r>
              <a:rPr sz="1800" dirty="0">
                <a:solidFill>
                  <a:srgbClr val="006FC0"/>
                </a:solidFill>
                <a:latin typeface="Times New Roman"/>
                <a:cs typeface="Times New Roman"/>
              </a:rPr>
              <a:t>yayımlandı.</a:t>
            </a:r>
            <a:endParaRPr sz="1800" dirty="0">
              <a:latin typeface="Times New Roman"/>
              <a:cs typeface="Times New Roman"/>
            </a:endParaRPr>
          </a:p>
          <a:p>
            <a:pPr>
              <a:lnSpc>
                <a:spcPct val="100000"/>
              </a:lnSpc>
              <a:spcBef>
                <a:spcPts val="15"/>
              </a:spcBef>
            </a:pPr>
            <a:endParaRPr sz="1800" dirty="0">
              <a:latin typeface="Times New Roman"/>
              <a:cs typeface="Times New Roman"/>
            </a:endParaRPr>
          </a:p>
          <a:p>
            <a:pPr marL="484505" marR="5080">
              <a:lnSpc>
                <a:spcPct val="100000"/>
              </a:lnSpc>
            </a:pPr>
            <a:r>
              <a:rPr sz="1800" dirty="0">
                <a:solidFill>
                  <a:srgbClr val="006FC0"/>
                </a:solidFill>
                <a:latin typeface="Times New Roman"/>
                <a:cs typeface="Times New Roman"/>
              </a:rPr>
              <a:t>Hesaplamada, </a:t>
            </a:r>
            <a:r>
              <a:rPr sz="1800" b="1" spc="-5" dirty="0">
                <a:solidFill>
                  <a:srgbClr val="006FC0"/>
                </a:solidFill>
                <a:latin typeface="Times New Roman"/>
                <a:cs typeface="Times New Roman"/>
              </a:rPr>
              <a:t>gelirin </a:t>
            </a:r>
            <a:r>
              <a:rPr sz="1800" b="1" dirty="0">
                <a:solidFill>
                  <a:srgbClr val="006FC0"/>
                </a:solidFill>
                <a:latin typeface="Times New Roman"/>
                <a:cs typeface="Times New Roman"/>
              </a:rPr>
              <a:t>elde </a:t>
            </a:r>
            <a:r>
              <a:rPr sz="1800" b="1" spc="-5" dirty="0">
                <a:solidFill>
                  <a:srgbClr val="006FC0"/>
                </a:solidFill>
                <a:latin typeface="Times New Roman"/>
                <a:cs typeface="Times New Roman"/>
              </a:rPr>
              <a:t>edildiği takvim </a:t>
            </a:r>
            <a:r>
              <a:rPr sz="1800" b="1" dirty="0" err="1">
                <a:solidFill>
                  <a:srgbClr val="006FC0"/>
                </a:solidFill>
                <a:latin typeface="Times New Roman"/>
                <a:cs typeface="Times New Roman"/>
              </a:rPr>
              <a:t>yılı</a:t>
            </a:r>
            <a:r>
              <a:rPr sz="1800" b="1" dirty="0">
                <a:solidFill>
                  <a:srgbClr val="006FC0"/>
                </a:solidFill>
                <a:latin typeface="Times New Roman"/>
                <a:cs typeface="Times New Roman"/>
              </a:rPr>
              <a:t> </a:t>
            </a:r>
            <a:r>
              <a:rPr sz="1800" b="1" spc="-90" dirty="0" err="1" smtClean="0">
                <a:solidFill>
                  <a:srgbClr val="006FC0"/>
                </a:solidFill>
                <a:latin typeface="Times New Roman"/>
                <a:cs typeface="Times New Roman"/>
              </a:rPr>
              <a:t>ba</a:t>
            </a:r>
            <a:r>
              <a:rPr lang="tr-TR" sz="1800" b="1" spc="-90" dirty="0" smtClean="0">
                <a:solidFill>
                  <a:srgbClr val="006FC0"/>
                </a:solidFill>
                <a:latin typeface="Times New Roman"/>
                <a:cs typeface="Times New Roman"/>
              </a:rPr>
              <a:t>ş</a:t>
            </a:r>
            <a:r>
              <a:rPr sz="1800" b="1" spc="-90" dirty="0" err="1" smtClean="0">
                <a:solidFill>
                  <a:srgbClr val="006FC0"/>
                </a:solidFill>
                <a:latin typeface="Times New Roman"/>
                <a:cs typeface="Times New Roman"/>
              </a:rPr>
              <a:t>ında</a:t>
            </a:r>
            <a:r>
              <a:rPr sz="1800" b="1" spc="-90" dirty="0" smtClean="0">
                <a:solidFill>
                  <a:srgbClr val="006FC0"/>
                </a:solidFill>
                <a:latin typeface="Times New Roman"/>
                <a:cs typeface="Times New Roman"/>
              </a:rPr>
              <a:t> </a:t>
            </a:r>
            <a:r>
              <a:rPr sz="1800" b="1" dirty="0">
                <a:solidFill>
                  <a:srgbClr val="006FC0"/>
                </a:solidFill>
                <a:latin typeface="Times New Roman"/>
                <a:cs typeface="Times New Roman"/>
              </a:rPr>
              <a:t>geçerli olan  brüt asgari ücre</a:t>
            </a:r>
            <a:r>
              <a:rPr sz="1800" dirty="0">
                <a:solidFill>
                  <a:srgbClr val="006FC0"/>
                </a:solidFill>
                <a:latin typeface="Times New Roman"/>
                <a:cs typeface="Times New Roman"/>
              </a:rPr>
              <a:t>t </a:t>
            </a:r>
            <a:r>
              <a:rPr sz="1800" spc="-5" dirty="0">
                <a:solidFill>
                  <a:srgbClr val="006FC0"/>
                </a:solidFill>
                <a:latin typeface="Times New Roman"/>
                <a:cs typeface="Times New Roman"/>
              </a:rPr>
              <a:t>esas</a:t>
            </a:r>
            <a:r>
              <a:rPr sz="1800" spc="-20" dirty="0">
                <a:solidFill>
                  <a:srgbClr val="006FC0"/>
                </a:solidFill>
                <a:latin typeface="Times New Roman"/>
                <a:cs typeface="Times New Roman"/>
              </a:rPr>
              <a:t> </a:t>
            </a:r>
            <a:r>
              <a:rPr sz="1800" spc="-10" dirty="0">
                <a:solidFill>
                  <a:srgbClr val="006FC0"/>
                </a:solidFill>
                <a:latin typeface="Times New Roman"/>
                <a:cs typeface="Times New Roman"/>
              </a:rPr>
              <a:t>alınmaktadır.</a:t>
            </a:r>
            <a:endParaRPr sz="1800" dirty="0">
              <a:latin typeface="Times New Roman"/>
              <a:cs typeface="Times New Roman"/>
            </a:endParaRPr>
          </a:p>
        </p:txBody>
      </p:sp>
      <p:sp>
        <p:nvSpPr>
          <p:cNvPr id="14" name="object 14"/>
          <p:cNvSpPr/>
          <p:nvPr/>
        </p:nvSpPr>
        <p:spPr>
          <a:xfrm>
            <a:off x="1502410" y="5166358"/>
            <a:ext cx="7264400" cy="658388"/>
          </a:xfrm>
          <a:prstGeom prst="rect">
            <a:avLst/>
          </a:prstGeom>
          <a:blipFill>
            <a:blip r:embed="rId7" cstate="print"/>
            <a:stretch>
              <a:fillRect/>
            </a:stretch>
          </a:blipFill>
        </p:spPr>
        <p:txBody>
          <a:bodyPr wrap="square" lIns="0" tIns="0" rIns="0" bIns="0" rtlCol="0"/>
          <a:lstStyle/>
          <a:p>
            <a:endParaRPr/>
          </a:p>
        </p:txBody>
      </p:sp>
      <p:sp>
        <p:nvSpPr>
          <p:cNvPr id="15" name="object 15"/>
          <p:cNvSpPr txBox="1"/>
          <p:nvPr/>
        </p:nvSpPr>
        <p:spPr>
          <a:xfrm>
            <a:off x="1602994" y="5245100"/>
            <a:ext cx="6974840" cy="869469"/>
          </a:xfrm>
          <a:prstGeom prst="rect">
            <a:avLst/>
          </a:prstGeom>
        </p:spPr>
        <p:txBody>
          <a:bodyPr vert="horz" wrap="square" lIns="0" tIns="12700" rIns="0" bIns="0" rtlCol="0">
            <a:spAutoFit/>
          </a:bodyPr>
          <a:lstStyle/>
          <a:p>
            <a:pPr marL="12700">
              <a:lnSpc>
                <a:spcPct val="100000"/>
              </a:lnSpc>
              <a:spcBef>
                <a:spcPts val="100"/>
              </a:spcBef>
            </a:pPr>
            <a:r>
              <a:rPr sz="1800" spc="-30" dirty="0">
                <a:solidFill>
                  <a:srgbClr val="FF0000"/>
                </a:solidFill>
                <a:latin typeface="Times New Roman"/>
                <a:cs typeface="Times New Roman"/>
              </a:rPr>
              <a:t>Aylık </a:t>
            </a:r>
            <a:r>
              <a:rPr sz="1800" spc="-5" dirty="0">
                <a:solidFill>
                  <a:srgbClr val="FF0000"/>
                </a:solidFill>
                <a:latin typeface="Times New Roman"/>
                <a:cs typeface="Times New Roman"/>
              </a:rPr>
              <a:t>Asgari </a:t>
            </a:r>
            <a:r>
              <a:rPr sz="1800" spc="-5" dirty="0" err="1">
                <a:solidFill>
                  <a:srgbClr val="FF0000"/>
                </a:solidFill>
                <a:latin typeface="Times New Roman"/>
                <a:cs typeface="Times New Roman"/>
              </a:rPr>
              <a:t>Geçim</a:t>
            </a:r>
            <a:r>
              <a:rPr sz="1800" spc="-5" dirty="0">
                <a:solidFill>
                  <a:srgbClr val="FF0000"/>
                </a:solidFill>
                <a:latin typeface="Times New Roman"/>
                <a:cs typeface="Times New Roman"/>
              </a:rPr>
              <a:t> </a:t>
            </a:r>
            <a:r>
              <a:rPr lang="tr-TR" spc="-90" dirty="0">
                <a:solidFill>
                  <a:srgbClr val="FF0000"/>
                </a:solidFill>
                <a:latin typeface="Times New Roman"/>
                <a:cs typeface="Times New Roman"/>
              </a:rPr>
              <a:t>İ</a:t>
            </a:r>
            <a:r>
              <a:rPr sz="1800" spc="-90" dirty="0" err="1" smtClean="0">
                <a:solidFill>
                  <a:srgbClr val="FF0000"/>
                </a:solidFill>
                <a:latin typeface="Times New Roman"/>
                <a:cs typeface="Times New Roman"/>
              </a:rPr>
              <a:t>ndirimi</a:t>
            </a:r>
            <a:r>
              <a:rPr sz="1800" spc="-90" dirty="0" smtClean="0">
                <a:solidFill>
                  <a:srgbClr val="FF0000"/>
                </a:solidFill>
                <a:latin typeface="Times New Roman"/>
                <a:cs typeface="Times New Roman"/>
              </a:rPr>
              <a:t> </a:t>
            </a:r>
            <a:r>
              <a:rPr sz="1800" spc="-10" dirty="0">
                <a:solidFill>
                  <a:srgbClr val="FF0000"/>
                </a:solidFill>
                <a:latin typeface="Times New Roman"/>
                <a:cs typeface="Times New Roman"/>
              </a:rPr>
              <a:t>Tutarı </a:t>
            </a:r>
            <a:r>
              <a:rPr sz="1800" dirty="0">
                <a:solidFill>
                  <a:srgbClr val="006FC0"/>
                </a:solidFill>
                <a:latin typeface="Times New Roman"/>
                <a:cs typeface="Times New Roman"/>
              </a:rPr>
              <a:t>= Brüt </a:t>
            </a:r>
            <a:r>
              <a:rPr sz="1800" spc="-5" dirty="0">
                <a:solidFill>
                  <a:srgbClr val="006FC0"/>
                </a:solidFill>
                <a:latin typeface="Times New Roman"/>
                <a:cs typeface="Times New Roman"/>
              </a:rPr>
              <a:t>Asgari </a:t>
            </a:r>
            <a:r>
              <a:rPr sz="1800" spc="-5" dirty="0" err="1">
                <a:solidFill>
                  <a:srgbClr val="006FC0"/>
                </a:solidFill>
                <a:latin typeface="Times New Roman"/>
                <a:cs typeface="Times New Roman"/>
              </a:rPr>
              <a:t>Ücret</a:t>
            </a:r>
            <a:r>
              <a:rPr sz="1800" spc="-5" dirty="0">
                <a:solidFill>
                  <a:srgbClr val="006FC0"/>
                </a:solidFill>
                <a:latin typeface="Times New Roman"/>
                <a:cs typeface="Times New Roman"/>
              </a:rPr>
              <a:t> </a:t>
            </a:r>
            <a:r>
              <a:rPr sz="1800" dirty="0" smtClean="0">
                <a:solidFill>
                  <a:srgbClr val="006FC0"/>
                </a:solidFill>
                <a:latin typeface="Times New Roman"/>
                <a:cs typeface="Times New Roman"/>
              </a:rPr>
              <a:t>x</a:t>
            </a:r>
            <a:r>
              <a:rPr lang="tr-TR" sz="1800" dirty="0" smtClean="0">
                <a:solidFill>
                  <a:srgbClr val="006FC0"/>
                </a:solidFill>
                <a:latin typeface="Times New Roman"/>
                <a:cs typeface="Times New Roman"/>
              </a:rPr>
              <a:t> %15x</a:t>
            </a:r>
            <a:r>
              <a:rPr sz="1800" dirty="0" smtClean="0">
                <a:solidFill>
                  <a:srgbClr val="006FC0"/>
                </a:solidFill>
                <a:latin typeface="Times New Roman"/>
                <a:cs typeface="Times New Roman"/>
              </a:rPr>
              <a:t> </a:t>
            </a:r>
            <a:r>
              <a:rPr sz="1800" spc="-240" dirty="0" smtClean="0">
                <a:solidFill>
                  <a:srgbClr val="006FC0"/>
                </a:solidFill>
                <a:latin typeface="Times New Roman"/>
                <a:cs typeface="Times New Roman"/>
              </a:rPr>
              <a:t>AG</a:t>
            </a:r>
            <a:r>
              <a:rPr lang="tr-TR" sz="1800" spc="-240" dirty="0" smtClean="0">
                <a:solidFill>
                  <a:srgbClr val="006FC0"/>
                </a:solidFill>
                <a:latin typeface="Times New Roman"/>
                <a:cs typeface="Times New Roman"/>
              </a:rPr>
              <a:t>İ</a:t>
            </a:r>
            <a:r>
              <a:rPr sz="1800" spc="-240" dirty="0" smtClean="0">
                <a:solidFill>
                  <a:srgbClr val="006FC0"/>
                </a:solidFill>
                <a:latin typeface="Times New Roman"/>
                <a:cs typeface="Times New Roman"/>
              </a:rPr>
              <a:t> </a:t>
            </a:r>
            <a:r>
              <a:rPr lang="tr-TR" spc="-5" dirty="0" smtClean="0">
                <a:solidFill>
                  <a:srgbClr val="006FC0"/>
                </a:solidFill>
                <a:latin typeface="Times New Roman"/>
                <a:cs typeface="Times New Roman"/>
              </a:rPr>
              <a:t> o</a:t>
            </a:r>
            <a:r>
              <a:rPr sz="1800" spc="-5" dirty="0" err="1" smtClean="0">
                <a:solidFill>
                  <a:srgbClr val="006FC0"/>
                </a:solidFill>
                <a:latin typeface="Times New Roman"/>
                <a:cs typeface="Times New Roman"/>
              </a:rPr>
              <a:t>ranı</a:t>
            </a:r>
            <a:endParaRPr lang="tr-TR" sz="1800" spc="-5" dirty="0" smtClean="0">
              <a:solidFill>
                <a:srgbClr val="006FC0"/>
              </a:solidFill>
              <a:latin typeface="Times New Roman"/>
              <a:cs typeface="Times New Roman"/>
            </a:endParaRPr>
          </a:p>
          <a:p>
            <a:pPr marL="12700" algn="ctr">
              <a:lnSpc>
                <a:spcPct val="100000"/>
              </a:lnSpc>
              <a:spcBef>
                <a:spcPts val="100"/>
              </a:spcBef>
            </a:pPr>
            <a:r>
              <a:rPr lang="tr-TR" spc="-5" dirty="0" smtClean="0">
                <a:solidFill>
                  <a:srgbClr val="006FC0"/>
                </a:solidFill>
                <a:latin typeface="Times New Roman"/>
                <a:cs typeface="Times New Roman"/>
              </a:rPr>
              <a:t>AGİ Matrahı </a:t>
            </a:r>
            <a:r>
              <a:rPr lang="tr-TR" spc="-5" dirty="0" smtClean="0">
                <a:solidFill>
                  <a:srgbClr val="006FC0"/>
                </a:solidFill>
                <a:latin typeface="Times New Roman"/>
                <a:cs typeface="Times New Roman"/>
              </a:rPr>
              <a:t>2021 </a:t>
            </a:r>
            <a:r>
              <a:rPr lang="tr-TR" spc="-5" dirty="0" smtClean="0">
                <a:solidFill>
                  <a:srgbClr val="006FC0"/>
                </a:solidFill>
                <a:latin typeface="Times New Roman"/>
                <a:cs typeface="Times New Roman"/>
              </a:rPr>
              <a:t>yılı: </a:t>
            </a:r>
            <a:r>
              <a:rPr lang="tr-TR" spc="-5" dirty="0" smtClean="0">
                <a:solidFill>
                  <a:srgbClr val="006FC0"/>
                </a:solidFill>
                <a:latin typeface="Times New Roman"/>
                <a:cs typeface="Times New Roman"/>
              </a:rPr>
              <a:t>3.577,50</a:t>
            </a:r>
            <a:r>
              <a:rPr lang="tr-TR" spc="-5" dirty="0" smtClean="0">
                <a:solidFill>
                  <a:srgbClr val="006FC0"/>
                </a:solidFill>
                <a:latin typeface="Times New Roman"/>
                <a:cs typeface="Times New Roman"/>
              </a:rPr>
              <a:t> </a:t>
            </a:r>
            <a:r>
              <a:rPr lang="tr-TR" spc="-5" dirty="0" smtClean="0">
                <a:solidFill>
                  <a:srgbClr val="006FC0"/>
                </a:solidFill>
                <a:latin typeface="Times New Roman"/>
                <a:cs typeface="Times New Roman"/>
              </a:rPr>
              <a:t>x %15 = </a:t>
            </a:r>
            <a:r>
              <a:rPr lang="tr-TR" spc="-5" dirty="0" smtClean="0">
                <a:solidFill>
                  <a:srgbClr val="006FC0"/>
                </a:solidFill>
                <a:latin typeface="Times New Roman"/>
                <a:cs typeface="Times New Roman"/>
              </a:rPr>
              <a:t>536,63</a:t>
            </a:r>
            <a:endParaRPr lang="tr-TR" sz="1800" spc="-5" dirty="0" smtClean="0">
              <a:solidFill>
                <a:srgbClr val="006FC0"/>
              </a:solidFill>
              <a:latin typeface="Times New Roman"/>
              <a:cs typeface="Times New Roman"/>
            </a:endParaRPr>
          </a:p>
          <a:p>
            <a:pPr marL="12700">
              <a:lnSpc>
                <a:spcPct val="100000"/>
              </a:lnSpc>
              <a:spcBef>
                <a:spcPts val="100"/>
              </a:spcBef>
            </a:pPr>
            <a:r>
              <a:rPr sz="1800" spc="-180" dirty="0" smtClean="0">
                <a:solidFill>
                  <a:srgbClr val="006FC0"/>
                </a:solidFill>
                <a:latin typeface="Times New Roman"/>
                <a:cs typeface="Times New Roman"/>
              </a:rPr>
              <a:t> </a:t>
            </a:r>
            <a:endParaRPr sz="1800" dirty="0">
              <a:latin typeface="Times New Roman"/>
              <a:cs typeface="Times New Roman"/>
            </a:endParaRPr>
          </a:p>
        </p:txBody>
      </p:sp>
      <p:sp>
        <p:nvSpPr>
          <p:cNvPr id="16" name="object 16"/>
          <p:cNvSpPr txBox="1">
            <a:spLocks noGrp="1"/>
          </p:cNvSpPr>
          <p:nvPr>
            <p:ph type="sldNum" sz="quarter" idx="4294967295"/>
          </p:nvPr>
        </p:nvSpPr>
        <p:spPr>
          <a:xfrm>
            <a:off x="444500" y="6057289"/>
            <a:ext cx="8267700" cy="610234"/>
          </a:xfrm>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70</a:t>
            </a:fld>
            <a:r>
              <a:rPr strike="sngStrike" spc="120" dirty="0"/>
              <a:t> </a:t>
            </a:r>
          </a:p>
        </p:txBody>
      </p:sp>
    </p:spTree>
    <p:extLst>
      <p:ext uri="{BB962C8B-B14F-4D97-AF65-F5344CB8AC3E}">
        <p14:creationId xmlns:p14="http://schemas.microsoft.com/office/powerpoint/2010/main" val="5169168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2506" y="227649"/>
            <a:ext cx="8180755" cy="473848"/>
          </a:xfrm>
          <a:prstGeom prst="rect">
            <a:avLst/>
          </a:prstGeom>
        </p:spPr>
        <p:txBody>
          <a:bodyPr vert="horz" wrap="square" lIns="0" tIns="12065" rIns="0" bIns="0" rtlCol="0">
            <a:spAutoFit/>
          </a:bodyPr>
          <a:lstStyle/>
          <a:p>
            <a:pPr marL="12700" algn="ctr">
              <a:lnSpc>
                <a:spcPct val="100000"/>
              </a:lnSpc>
              <a:spcBef>
                <a:spcPts val="95"/>
              </a:spcBef>
            </a:pPr>
            <a:r>
              <a:rPr b="1" dirty="0" smtClean="0">
                <a:solidFill>
                  <a:schemeClr val="accent2">
                    <a:lumMod val="50000"/>
                  </a:schemeClr>
                </a:solidFill>
              </a:rPr>
              <a:t>K</a:t>
            </a:r>
            <a:r>
              <a:rPr lang="tr-TR" b="1" dirty="0" smtClean="0">
                <a:solidFill>
                  <a:schemeClr val="accent2">
                    <a:lumMod val="50000"/>
                  </a:schemeClr>
                </a:solidFill>
              </a:rPr>
              <a:t>ESİNTİLER / damga vergisi</a:t>
            </a:r>
            <a:endParaRPr b="1" spc="-5" dirty="0"/>
          </a:p>
        </p:txBody>
      </p:sp>
      <p:sp>
        <p:nvSpPr>
          <p:cNvPr id="3" name="object 3"/>
          <p:cNvSpPr/>
          <p:nvPr/>
        </p:nvSpPr>
        <p:spPr>
          <a:xfrm>
            <a:off x="392506" y="2407666"/>
            <a:ext cx="915593" cy="1854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89000" y="3040837"/>
            <a:ext cx="723900" cy="57467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Times New Roman"/>
                <a:cs typeface="Times New Roman"/>
              </a:rPr>
              <a:t>D</a:t>
            </a:r>
            <a:r>
              <a:rPr sz="1800" b="1" spc="-10" dirty="0">
                <a:solidFill>
                  <a:srgbClr val="FF0000"/>
                </a:solidFill>
                <a:latin typeface="Times New Roman"/>
                <a:cs typeface="Times New Roman"/>
              </a:rPr>
              <a:t>a</a:t>
            </a:r>
            <a:r>
              <a:rPr sz="1800" b="1" dirty="0">
                <a:solidFill>
                  <a:srgbClr val="FF0000"/>
                </a:solidFill>
                <a:latin typeface="Times New Roman"/>
                <a:cs typeface="Times New Roman"/>
              </a:rPr>
              <a:t>mga</a:t>
            </a:r>
            <a:endParaRPr sz="1800">
              <a:latin typeface="Times New Roman"/>
              <a:cs typeface="Times New Roman"/>
            </a:endParaRPr>
          </a:p>
          <a:p>
            <a:pPr marL="21590">
              <a:lnSpc>
                <a:spcPct val="100000"/>
              </a:lnSpc>
            </a:pPr>
            <a:r>
              <a:rPr sz="1800" b="1" spc="-25" dirty="0">
                <a:solidFill>
                  <a:srgbClr val="FF0000"/>
                </a:solidFill>
                <a:latin typeface="Times New Roman"/>
                <a:cs typeface="Times New Roman"/>
              </a:rPr>
              <a:t>Vergisi</a:t>
            </a:r>
            <a:endParaRPr sz="1800">
              <a:latin typeface="Times New Roman"/>
              <a:cs typeface="Times New Roman"/>
            </a:endParaRPr>
          </a:p>
        </p:txBody>
      </p:sp>
      <p:sp>
        <p:nvSpPr>
          <p:cNvPr id="5" name="object 5"/>
          <p:cNvSpPr/>
          <p:nvPr/>
        </p:nvSpPr>
        <p:spPr>
          <a:xfrm>
            <a:off x="1371600" y="2389123"/>
            <a:ext cx="838200" cy="1892300"/>
          </a:xfrm>
          <a:custGeom>
            <a:avLst/>
            <a:gdLst/>
            <a:ahLst/>
            <a:cxnLst/>
            <a:rect l="l" t="t" r="r" b="b"/>
            <a:pathLst>
              <a:path w="838200" h="1892300">
                <a:moveTo>
                  <a:pt x="419100" y="0"/>
                </a:moveTo>
                <a:lnTo>
                  <a:pt x="419100" y="473075"/>
                </a:lnTo>
                <a:lnTo>
                  <a:pt x="0" y="473075"/>
                </a:lnTo>
                <a:lnTo>
                  <a:pt x="0" y="1419225"/>
                </a:lnTo>
                <a:lnTo>
                  <a:pt x="419100" y="1419225"/>
                </a:lnTo>
                <a:lnTo>
                  <a:pt x="419100" y="1892300"/>
                </a:lnTo>
                <a:lnTo>
                  <a:pt x="838200" y="946150"/>
                </a:lnTo>
                <a:lnTo>
                  <a:pt x="4191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6" name="object 6"/>
          <p:cNvSpPr/>
          <p:nvPr/>
        </p:nvSpPr>
        <p:spPr>
          <a:xfrm>
            <a:off x="1371600" y="2389123"/>
            <a:ext cx="838200" cy="1892300"/>
          </a:xfrm>
          <a:custGeom>
            <a:avLst/>
            <a:gdLst/>
            <a:ahLst/>
            <a:cxnLst/>
            <a:rect l="l" t="t" r="r" b="b"/>
            <a:pathLst>
              <a:path w="838200" h="1892300">
                <a:moveTo>
                  <a:pt x="0" y="473075"/>
                </a:moveTo>
                <a:lnTo>
                  <a:pt x="419100" y="473075"/>
                </a:lnTo>
                <a:lnTo>
                  <a:pt x="419100" y="0"/>
                </a:lnTo>
                <a:lnTo>
                  <a:pt x="838200" y="946150"/>
                </a:lnTo>
                <a:lnTo>
                  <a:pt x="419100" y="1892300"/>
                </a:lnTo>
                <a:lnTo>
                  <a:pt x="419100" y="1419225"/>
                </a:lnTo>
                <a:lnTo>
                  <a:pt x="0" y="1419225"/>
                </a:lnTo>
                <a:lnTo>
                  <a:pt x="0" y="473075"/>
                </a:lnTo>
                <a:close/>
              </a:path>
            </a:pathLst>
          </a:custGeom>
          <a:ln w="25400">
            <a:solidFill>
              <a:srgbClr val="946E00"/>
            </a:solidFill>
          </a:ln>
        </p:spPr>
        <p:txBody>
          <a:bodyPr wrap="square" lIns="0" tIns="0" rIns="0" bIns="0" rtlCol="0"/>
          <a:lstStyle/>
          <a:p>
            <a:endParaRPr/>
          </a:p>
        </p:txBody>
      </p:sp>
      <p:sp>
        <p:nvSpPr>
          <p:cNvPr id="7" name="object 7"/>
          <p:cNvSpPr/>
          <p:nvPr/>
        </p:nvSpPr>
        <p:spPr>
          <a:xfrm>
            <a:off x="1968500" y="1435100"/>
            <a:ext cx="6694551" cy="63982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060194" y="1597914"/>
            <a:ext cx="32670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6FC0"/>
                </a:solidFill>
                <a:latin typeface="Times New Roman"/>
                <a:cs typeface="Times New Roman"/>
              </a:rPr>
              <a:t>488 sayılı </a:t>
            </a:r>
            <a:r>
              <a:rPr sz="1800" dirty="0" err="1">
                <a:solidFill>
                  <a:srgbClr val="006FC0"/>
                </a:solidFill>
                <a:latin typeface="Times New Roman"/>
                <a:cs typeface="Times New Roman"/>
              </a:rPr>
              <a:t>Kanunda</a:t>
            </a:r>
            <a:r>
              <a:rPr sz="1800" spc="-50" dirty="0">
                <a:solidFill>
                  <a:srgbClr val="006FC0"/>
                </a:solidFill>
                <a:latin typeface="Times New Roman"/>
                <a:cs typeface="Times New Roman"/>
              </a:rPr>
              <a:t> </a:t>
            </a:r>
            <a:r>
              <a:rPr sz="1800" spc="-50" dirty="0" err="1" smtClean="0">
                <a:solidFill>
                  <a:srgbClr val="006FC0"/>
                </a:solidFill>
                <a:latin typeface="Times New Roman"/>
                <a:cs typeface="Times New Roman"/>
              </a:rPr>
              <a:t>düzenlenmi</a:t>
            </a:r>
            <a:r>
              <a:rPr lang="tr-TR" sz="1800" spc="-50" dirty="0" smtClean="0">
                <a:solidFill>
                  <a:srgbClr val="006FC0"/>
                </a:solidFill>
                <a:latin typeface="Times New Roman"/>
                <a:cs typeface="Times New Roman"/>
              </a:rPr>
              <a:t>ş</a:t>
            </a:r>
            <a:r>
              <a:rPr sz="1800" spc="-50" dirty="0" err="1" smtClean="0">
                <a:solidFill>
                  <a:srgbClr val="006FC0"/>
                </a:solidFill>
                <a:latin typeface="Times New Roman"/>
                <a:cs typeface="Times New Roman"/>
              </a:rPr>
              <a:t>tir</a:t>
            </a:r>
            <a:r>
              <a:rPr sz="1800" spc="-50" dirty="0">
                <a:solidFill>
                  <a:srgbClr val="006FC0"/>
                </a:solidFill>
                <a:latin typeface="Times New Roman"/>
                <a:cs typeface="Times New Roman"/>
              </a:rPr>
              <a:t>.</a:t>
            </a:r>
            <a:endParaRPr sz="1800" dirty="0">
              <a:latin typeface="Times New Roman"/>
              <a:cs typeface="Times New Roman"/>
            </a:endParaRPr>
          </a:p>
        </p:txBody>
      </p:sp>
      <p:sp>
        <p:nvSpPr>
          <p:cNvPr id="9" name="object 9"/>
          <p:cNvSpPr/>
          <p:nvPr/>
        </p:nvSpPr>
        <p:spPr>
          <a:xfrm>
            <a:off x="2347214" y="2357882"/>
            <a:ext cx="6315837" cy="1244600"/>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2439161" y="2548839"/>
            <a:ext cx="6134100" cy="848994"/>
          </a:xfrm>
          <a:prstGeom prst="rect">
            <a:avLst/>
          </a:prstGeom>
        </p:spPr>
        <p:txBody>
          <a:bodyPr vert="horz" wrap="square" lIns="0" tIns="12700" rIns="0" bIns="0" rtlCol="0">
            <a:spAutoFit/>
          </a:bodyPr>
          <a:lstStyle/>
          <a:p>
            <a:pPr marL="12700" marR="5080" algn="just">
              <a:lnSpc>
                <a:spcPct val="100000"/>
              </a:lnSpc>
              <a:spcBef>
                <a:spcPts val="100"/>
              </a:spcBef>
            </a:pPr>
            <a:r>
              <a:rPr sz="1800" b="1" dirty="0">
                <a:solidFill>
                  <a:srgbClr val="006FC0"/>
                </a:solidFill>
                <a:latin typeface="Times New Roman"/>
                <a:cs typeface="Times New Roman"/>
              </a:rPr>
              <a:t>Aile yardımı </a:t>
            </a:r>
            <a:r>
              <a:rPr sz="1800" b="1" spc="-5" dirty="0">
                <a:solidFill>
                  <a:srgbClr val="006FC0"/>
                </a:solidFill>
                <a:latin typeface="Times New Roman"/>
                <a:cs typeface="Times New Roman"/>
              </a:rPr>
              <a:t>ödeneği ile 375 sayılı </a:t>
            </a:r>
            <a:r>
              <a:rPr sz="1800" b="1" spc="-35" dirty="0">
                <a:solidFill>
                  <a:srgbClr val="006FC0"/>
                </a:solidFill>
                <a:latin typeface="Times New Roman"/>
                <a:cs typeface="Times New Roman"/>
              </a:rPr>
              <a:t>KHK‟nin </a:t>
            </a:r>
            <a:r>
              <a:rPr sz="1800" b="1" spc="-5" dirty="0">
                <a:solidFill>
                  <a:srgbClr val="006FC0"/>
                </a:solidFill>
                <a:latin typeface="Times New Roman"/>
                <a:cs typeface="Times New Roman"/>
              </a:rPr>
              <a:t>28 </a:t>
            </a:r>
            <a:r>
              <a:rPr sz="1800" b="1" dirty="0">
                <a:solidFill>
                  <a:srgbClr val="006FC0"/>
                </a:solidFill>
                <a:latin typeface="Times New Roman"/>
                <a:cs typeface="Times New Roman"/>
              </a:rPr>
              <a:t>inci </a:t>
            </a:r>
            <a:r>
              <a:rPr sz="1800" b="1" spc="-5" dirty="0">
                <a:solidFill>
                  <a:srgbClr val="006FC0"/>
                </a:solidFill>
                <a:latin typeface="Times New Roman"/>
                <a:cs typeface="Times New Roman"/>
              </a:rPr>
              <a:t>maddesi  </a:t>
            </a:r>
            <a:r>
              <a:rPr sz="1800" b="1" dirty="0">
                <a:solidFill>
                  <a:srgbClr val="006FC0"/>
                </a:solidFill>
                <a:latin typeface="Times New Roman"/>
                <a:cs typeface="Times New Roman"/>
              </a:rPr>
              <a:t>uyarınca </a:t>
            </a:r>
            <a:r>
              <a:rPr sz="1800" b="1" spc="-5" dirty="0">
                <a:solidFill>
                  <a:srgbClr val="006FC0"/>
                </a:solidFill>
                <a:latin typeface="Times New Roman"/>
                <a:cs typeface="Times New Roman"/>
              </a:rPr>
              <a:t>yapılan </a:t>
            </a:r>
            <a:r>
              <a:rPr sz="1800" b="1" dirty="0">
                <a:solidFill>
                  <a:srgbClr val="006FC0"/>
                </a:solidFill>
                <a:latin typeface="Times New Roman"/>
                <a:cs typeface="Times New Roman"/>
              </a:rPr>
              <a:t>ek </a:t>
            </a:r>
            <a:r>
              <a:rPr sz="1800" b="1" spc="-5" dirty="0">
                <a:solidFill>
                  <a:srgbClr val="006FC0"/>
                </a:solidFill>
                <a:latin typeface="Times New Roman"/>
                <a:cs typeface="Times New Roman"/>
              </a:rPr>
              <a:t>tazminat ödemeleri hariç, </a:t>
            </a:r>
            <a:r>
              <a:rPr sz="1800" b="1" dirty="0">
                <a:solidFill>
                  <a:srgbClr val="006FC0"/>
                </a:solidFill>
                <a:latin typeface="Times New Roman"/>
                <a:cs typeface="Times New Roman"/>
              </a:rPr>
              <a:t>yapılan </a:t>
            </a:r>
            <a:r>
              <a:rPr sz="1800" b="1" spc="-5" dirty="0">
                <a:solidFill>
                  <a:srgbClr val="006FC0"/>
                </a:solidFill>
                <a:latin typeface="Times New Roman"/>
                <a:cs typeface="Times New Roman"/>
              </a:rPr>
              <a:t>diğer  </a:t>
            </a:r>
            <a:r>
              <a:rPr sz="1800" b="1" dirty="0">
                <a:solidFill>
                  <a:srgbClr val="006FC0"/>
                </a:solidFill>
                <a:latin typeface="Times New Roman"/>
                <a:cs typeface="Times New Roman"/>
              </a:rPr>
              <a:t>ödemelerin </a:t>
            </a:r>
            <a:r>
              <a:rPr sz="1800" b="1" spc="-5" dirty="0">
                <a:solidFill>
                  <a:srgbClr val="006FC0"/>
                </a:solidFill>
                <a:latin typeface="Times New Roman"/>
                <a:cs typeface="Times New Roman"/>
              </a:rPr>
              <a:t>tamamı </a:t>
            </a:r>
            <a:r>
              <a:rPr sz="1800" b="1" dirty="0">
                <a:solidFill>
                  <a:srgbClr val="006FC0"/>
                </a:solidFill>
                <a:latin typeface="Times New Roman"/>
                <a:cs typeface="Times New Roman"/>
              </a:rPr>
              <a:t>damga </a:t>
            </a:r>
            <a:r>
              <a:rPr sz="1800" b="1" spc="-5" dirty="0">
                <a:solidFill>
                  <a:srgbClr val="006FC0"/>
                </a:solidFill>
                <a:latin typeface="Times New Roman"/>
                <a:cs typeface="Times New Roman"/>
              </a:rPr>
              <a:t>vergisine </a:t>
            </a:r>
            <a:r>
              <a:rPr sz="1800" b="1" spc="-15" dirty="0">
                <a:solidFill>
                  <a:srgbClr val="006FC0"/>
                </a:solidFill>
                <a:latin typeface="Times New Roman"/>
                <a:cs typeface="Times New Roman"/>
              </a:rPr>
              <a:t>tabidir.</a:t>
            </a:r>
            <a:endParaRPr sz="1800" b="1" dirty="0">
              <a:latin typeface="Times New Roman"/>
              <a:cs typeface="Times New Roman"/>
            </a:endParaRPr>
          </a:p>
        </p:txBody>
      </p:sp>
      <p:sp>
        <p:nvSpPr>
          <p:cNvPr id="11" name="object 11"/>
          <p:cNvSpPr/>
          <p:nvPr/>
        </p:nvSpPr>
        <p:spPr>
          <a:xfrm>
            <a:off x="2347214" y="3856609"/>
            <a:ext cx="6315837" cy="639826"/>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1992376" y="4787900"/>
            <a:ext cx="6694551" cy="639826"/>
          </a:xfrm>
          <a:prstGeom prst="rect">
            <a:avLst/>
          </a:prstGeom>
          <a:blipFill>
            <a:blip r:embed="rId6" cstate="print"/>
            <a:stretch>
              <a:fillRect/>
            </a:stretch>
          </a:blipFill>
        </p:spPr>
        <p:txBody>
          <a:bodyPr wrap="square" lIns="0" tIns="0" rIns="0" bIns="0" rtlCol="0"/>
          <a:lstStyle/>
          <a:p>
            <a:endParaRPr/>
          </a:p>
        </p:txBody>
      </p:sp>
      <p:sp>
        <p:nvSpPr>
          <p:cNvPr id="13" name="object 13"/>
          <p:cNvSpPr txBox="1"/>
          <p:nvPr/>
        </p:nvSpPr>
        <p:spPr>
          <a:xfrm>
            <a:off x="2084323" y="4012438"/>
            <a:ext cx="6503670" cy="1231265"/>
          </a:xfrm>
          <a:prstGeom prst="rect">
            <a:avLst/>
          </a:prstGeom>
        </p:spPr>
        <p:txBody>
          <a:bodyPr vert="horz" wrap="square" lIns="0" tIns="12700" rIns="0" bIns="0" rtlCol="0">
            <a:spAutoFit/>
          </a:bodyPr>
          <a:lstStyle/>
          <a:p>
            <a:pPr marL="367030">
              <a:lnSpc>
                <a:spcPct val="100000"/>
              </a:lnSpc>
              <a:spcBef>
                <a:spcPts val="100"/>
              </a:spcBef>
            </a:pPr>
            <a:r>
              <a:rPr sz="1800" spc="-5" dirty="0">
                <a:solidFill>
                  <a:srgbClr val="006FC0"/>
                </a:solidFill>
                <a:latin typeface="Times New Roman"/>
                <a:cs typeface="Times New Roman"/>
              </a:rPr>
              <a:t>Oranı </a:t>
            </a:r>
            <a:r>
              <a:rPr sz="1800" dirty="0">
                <a:solidFill>
                  <a:srgbClr val="006FC0"/>
                </a:solidFill>
                <a:latin typeface="Times New Roman"/>
                <a:cs typeface="Times New Roman"/>
              </a:rPr>
              <a:t>binde 7.59</a:t>
            </a:r>
            <a:r>
              <a:rPr sz="1800" spc="-5" dirty="0">
                <a:solidFill>
                  <a:srgbClr val="006FC0"/>
                </a:solidFill>
                <a:latin typeface="Times New Roman"/>
                <a:cs typeface="Times New Roman"/>
              </a:rPr>
              <a:t> </a:t>
            </a:r>
            <a:r>
              <a:rPr sz="1800" dirty="0">
                <a:solidFill>
                  <a:srgbClr val="006FC0"/>
                </a:solidFill>
                <a:latin typeface="Times New Roman"/>
                <a:cs typeface="Times New Roman"/>
              </a:rPr>
              <a:t>(%0.759)</a:t>
            </a:r>
            <a:endParaRPr sz="1800">
              <a:latin typeface="Times New Roman"/>
              <a:cs typeface="Times New Roman"/>
            </a:endParaRPr>
          </a:p>
          <a:p>
            <a:pPr>
              <a:lnSpc>
                <a:spcPct val="100000"/>
              </a:lnSpc>
            </a:pPr>
            <a:endParaRPr sz="2000">
              <a:latin typeface="Times New Roman"/>
              <a:cs typeface="Times New Roman"/>
            </a:endParaRPr>
          </a:p>
          <a:p>
            <a:pPr>
              <a:lnSpc>
                <a:spcPct val="100000"/>
              </a:lnSpc>
            </a:pPr>
            <a:endParaRPr sz="2500">
              <a:latin typeface="Times New Roman"/>
              <a:cs typeface="Times New Roman"/>
            </a:endParaRPr>
          </a:p>
          <a:p>
            <a:pPr marL="12700">
              <a:lnSpc>
                <a:spcPct val="100000"/>
              </a:lnSpc>
            </a:pPr>
            <a:r>
              <a:rPr sz="1800" spc="-5" dirty="0">
                <a:solidFill>
                  <a:srgbClr val="FF0000"/>
                </a:solidFill>
                <a:latin typeface="Times New Roman"/>
                <a:cs typeface="Times New Roman"/>
              </a:rPr>
              <a:t>Damga </a:t>
            </a:r>
            <a:r>
              <a:rPr sz="1800" spc="-10" dirty="0">
                <a:solidFill>
                  <a:srgbClr val="FF0000"/>
                </a:solidFill>
                <a:latin typeface="Times New Roman"/>
                <a:cs typeface="Times New Roman"/>
              </a:rPr>
              <a:t>vergisi </a:t>
            </a:r>
            <a:r>
              <a:rPr sz="1800" dirty="0">
                <a:solidFill>
                  <a:srgbClr val="FF0000"/>
                </a:solidFill>
                <a:latin typeface="Times New Roman"/>
                <a:cs typeface="Times New Roman"/>
              </a:rPr>
              <a:t>tutarı </a:t>
            </a:r>
            <a:r>
              <a:rPr sz="1800" spc="-5" dirty="0">
                <a:solidFill>
                  <a:srgbClr val="006FC0"/>
                </a:solidFill>
                <a:latin typeface="Times New Roman"/>
                <a:cs typeface="Times New Roman"/>
              </a:rPr>
              <a:t>= Damga vergisine </a:t>
            </a:r>
            <a:r>
              <a:rPr sz="1800" dirty="0">
                <a:solidFill>
                  <a:srgbClr val="006FC0"/>
                </a:solidFill>
                <a:latin typeface="Times New Roman"/>
                <a:cs typeface="Times New Roman"/>
              </a:rPr>
              <a:t>tabi gelirler toplamı </a:t>
            </a:r>
            <a:r>
              <a:rPr sz="1800" spc="-5" dirty="0">
                <a:solidFill>
                  <a:srgbClr val="006FC0"/>
                </a:solidFill>
                <a:latin typeface="Times New Roman"/>
                <a:cs typeface="Times New Roman"/>
              </a:rPr>
              <a:t>x</a:t>
            </a:r>
            <a:r>
              <a:rPr sz="1800" spc="5" dirty="0">
                <a:solidFill>
                  <a:srgbClr val="006FC0"/>
                </a:solidFill>
                <a:latin typeface="Times New Roman"/>
                <a:cs typeface="Times New Roman"/>
              </a:rPr>
              <a:t> </a:t>
            </a:r>
            <a:r>
              <a:rPr sz="1800" dirty="0">
                <a:solidFill>
                  <a:srgbClr val="006FC0"/>
                </a:solidFill>
                <a:latin typeface="Times New Roman"/>
                <a:cs typeface="Times New Roman"/>
              </a:rPr>
              <a:t>%0.759</a:t>
            </a:r>
            <a:endParaRPr sz="1800">
              <a:latin typeface="Times New Roman"/>
              <a:cs typeface="Times New Roman"/>
            </a:endParaRPr>
          </a:p>
        </p:txBody>
      </p:sp>
      <p:sp>
        <p:nvSpPr>
          <p:cNvPr id="14" name="object 14"/>
          <p:cNvSpPr txBox="1">
            <a:spLocks noGrp="1"/>
          </p:cNvSpPr>
          <p:nvPr>
            <p:ph type="sldNum" sz="quarter" idx="4294967295"/>
          </p:nvPr>
        </p:nvSpPr>
        <p:spPr>
          <a:xfrm>
            <a:off x="444500" y="6057289"/>
            <a:ext cx="8267700" cy="610234"/>
          </a:xfrm>
          <a:prstGeom prst="rect">
            <a:avLst/>
          </a:prstGeom>
        </p:spPr>
        <p:txBody>
          <a:bodyPr vert="horz" wrap="square" lIns="0" tIns="412829" rIns="0" bIns="0" rtlCol="0">
            <a:spAutoFit/>
          </a:bodyPr>
          <a:lstStyle/>
          <a:p>
            <a:pPr marL="12700">
              <a:lnSpc>
                <a:spcPts val="1375"/>
              </a:lnSpc>
              <a:tabLst>
                <a:tab pos="8007350" algn="l"/>
              </a:tabLst>
            </a:pPr>
            <a:r>
              <a:rPr strike="sngStrike" dirty="0"/>
              <a:t> 	</a:t>
            </a:r>
            <a:fld id="{81D60167-4931-47E6-BA6A-407CBD079E47}" type="slidenum">
              <a:rPr strike="sngStrike" dirty="0"/>
              <a:pPr marL="12700">
                <a:lnSpc>
                  <a:spcPts val="1375"/>
                </a:lnSpc>
                <a:tabLst>
                  <a:tab pos="8007350" algn="l"/>
                </a:tabLst>
              </a:pPr>
              <a:t>71</a:t>
            </a:fld>
            <a:r>
              <a:rPr strike="sngStrike" spc="120" dirty="0"/>
              <a:t> </a:t>
            </a:r>
          </a:p>
        </p:txBody>
      </p:sp>
    </p:spTree>
    <p:extLst>
      <p:ext uri="{BB962C8B-B14F-4D97-AF65-F5344CB8AC3E}">
        <p14:creationId xmlns:p14="http://schemas.microsoft.com/office/powerpoint/2010/main" val="18668963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585912008"/>
              </p:ext>
            </p:extLst>
          </p:nvPr>
        </p:nvGraphicFramePr>
        <p:xfrm>
          <a:off x="304800" y="152400"/>
          <a:ext cx="8382001" cy="7285928"/>
        </p:xfrm>
        <a:graphic>
          <a:graphicData uri="http://schemas.openxmlformats.org/drawingml/2006/table">
            <a:tbl>
              <a:tblPr firstRow="1" bandRow="1">
                <a:tableStyleId>{8799B23B-EC83-4686-B30A-512413B5E67A}</a:tableStyleId>
              </a:tblPr>
              <a:tblGrid>
                <a:gridCol w="3962400"/>
                <a:gridCol w="1545770"/>
                <a:gridCol w="1277257"/>
                <a:gridCol w="957943"/>
                <a:gridCol w="638631"/>
              </a:tblGrid>
              <a:tr h="221805">
                <a:tc rowSpan="2">
                  <a:txBody>
                    <a:bodyPr/>
                    <a:lstStyle/>
                    <a:p>
                      <a:pPr marL="1062990">
                        <a:lnSpc>
                          <a:spcPct val="100000"/>
                        </a:lnSpc>
                        <a:spcBef>
                          <a:spcPts val="310"/>
                        </a:spcBef>
                      </a:pPr>
                      <a:r>
                        <a:rPr sz="1200" spc="-5" dirty="0">
                          <a:solidFill>
                            <a:schemeClr val="bg1"/>
                          </a:solidFill>
                        </a:rPr>
                        <a:t>ÖDEMEYE ESAS</a:t>
                      </a:r>
                      <a:r>
                        <a:rPr sz="1200" spc="-25" dirty="0">
                          <a:solidFill>
                            <a:schemeClr val="bg1"/>
                          </a:solidFill>
                        </a:rPr>
                        <a:t> </a:t>
                      </a:r>
                      <a:r>
                        <a:rPr sz="1200" spc="-5" dirty="0">
                          <a:solidFill>
                            <a:schemeClr val="bg1"/>
                          </a:solidFill>
                        </a:rPr>
                        <a:t>UNSURLAR</a:t>
                      </a:r>
                      <a:endParaRPr sz="1200" dirty="0">
                        <a:solidFill>
                          <a:schemeClr val="bg1"/>
                        </a:solidFill>
                        <a:latin typeface="Times New Roman" panose="02020603050405020304" pitchFamily="18" charset="0"/>
                        <a:cs typeface="Times New Roman" panose="02020603050405020304" pitchFamily="18" charset="0"/>
                      </a:endParaRPr>
                    </a:p>
                  </a:txBody>
                  <a:tcPr marL="0" marR="0" marT="39370" marB="0">
                    <a:solidFill>
                      <a:schemeClr val="accent2">
                        <a:lumMod val="50000"/>
                      </a:schemeClr>
                    </a:solidFill>
                  </a:tcPr>
                </a:tc>
                <a:tc rowSpan="2">
                  <a:txBody>
                    <a:bodyPr/>
                    <a:lstStyle/>
                    <a:p>
                      <a:pPr marL="1905" algn="ctr">
                        <a:lnSpc>
                          <a:spcPct val="100000"/>
                        </a:lnSpc>
                        <a:spcBef>
                          <a:spcPts val="310"/>
                        </a:spcBef>
                      </a:pPr>
                      <a:r>
                        <a:rPr sz="1200" spc="-5" dirty="0">
                          <a:solidFill>
                            <a:schemeClr val="bg1"/>
                          </a:solidFill>
                        </a:rPr>
                        <a:t>DAMGA</a:t>
                      </a:r>
                      <a:r>
                        <a:rPr sz="1200" spc="15" dirty="0">
                          <a:solidFill>
                            <a:schemeClr val="bg1"/>
                          </a:solidFill>
                        </a:rPr>
                        <a:t> </a:t>
                      </a:r>
                      <a:r>
                        <a:rPr sz="1200" dirty="0">
                          <a:solidFill>
                            <a:schemeClr val="bg1"/>
                          </a:solidFill>
                        </a:rPr>
                        <a:t>VERGİSİ</a:t>
                      </a:r>
                      <a:endParaRPr sz="1200" dirty="0">
                        <a:solidFill>
                          <a:schemeClr val="bg1"/>
                        </a:solidFill>
                        <a:latin typeface="Times New Roman" panose="02020603050405020304" pitchFamily="18" charset="0"/>
                        <a:cs typeface="Times New Roman" panose="02020603050405020304" pitchFamily="18" charset="0"/>
                      </a:endParaRPr>
                    </a:p>
                  </a:txBody>
                  <a:tcPr marL="0" marR="0" marT="39370" marB="0">
                    <a:solidFill>
                      <a:schemeClr val="accent2">
                        <a:lumMod val="50000"/>
                      </a:schemeClr>
                    </a:solidFill>
                  </a:tcPr>
                </a:tc>
                <a:tc rowSpan="2">
                  <a:txBody>
                    <a:bodyPr/>
                    <a:lstStyle/>
                    <a:p>
                      <a:pPr marL="3175" algn="ctr">
                        <a:lnSpc>
                          <a:spcPct val="100000"/>
                        </a:lnSpc>
                        <a:spcBef>
                          <a:spcPts val="310"/>
                        </a:spcBef>
                      </a:pPr>
                      <a:r>
                        <a:rPr sz="1200" dirty="0">
                          <a:solidFill>
                            <a:schemeClr val="bg1"/>
                          </a:solidFill>
                        </a:rPr>
                        <a:t>GELİR</a:t>
                      </a:r>
                      <a:r>
                        <a:rPr sz="1200" spc="10" dirty="0">
                          <a:solidFill>
                            <a:schemeClr val="bg1"/>
                          </a:solidFill>
                        </a:rPr>
                        <a:t> </a:t>
                      </a:r>
                      <a:r>
                        <a:rPr sz="1200" dirty="0">
                          <a:solidFill>
                            <a:schemeClr val="bg1"/>
                          </a:solidFill>
                        </a:rPr>
                        <a:t>VERGİSİ</a:t>
                      </a:r>
                      <a:endParaRPr sz="1200" dirty="0">
                        <a:solidFill>
                          <a:schemeClr val="bg1"/>
                        </a:solidFill>
                        <a:latin typeface="Times New Roman" panose="02020603050405020304" pitchFamily="18" charset="0"/>
                        <a:cs typeface="Times New Roman" panose="02020603050405020304" pitchFamily="18" charset="0"/>
                      </a:endParaRPr>
                    </a:p>
                  </a:txBody>
                  <a:tcPr marL="0" marR="0" marT="39370" marB="0">
                    <a:solidFill>
                      <a:schemeClr val="accent2">
                        <a:lumMod val="50000"/>
                      </a:schemeClr>
                    </a:solidFill>
                  </a:tcPr>
                </a:tc>
                <a:tc gridSpan="2">
                  <a:txBody>
                    <a:bodyPr/>
                    <a:lstStyle/>
                    <a:p>
                      <a:pPr marL="3175" algn="ctr">
                        <a:lnSpc>
                          <a:spcPct val="100000"/>
                        </a:lnSpc>
                        <a:spcBef>
                          <a:spcPts val="310"/>
                        </a:spcBef>
                      </a:pPr>
                      <a:r>
                        <a:rPr lang="tr-TR" sz="1200" dirty="0" smtClean="0">
                          <a:solidFill>
                            <a:schemeClr val="bg1"/>
                          </a:solidFill>
                          <a:latin typeface="Times New Roman" panose="02020603050405020304" pitchFamily="18" charset="0"/>
                          <a:cs typeface="Times New Roman" panose="02020603050405020304" pitchFamily="18" charset="0"/>
                        </a:rPr>
                        <a:t>SGK</a:t>
                      </a:r>
                      <a:r>
                        <a:rPr lang="tr-TR" sz="1200" baseline="0" dirty="0" smtClean="0">
                          <a:solidFill>
                            <a:schemeClr val="bg1"/>
                          </a:solidFill>
                          <a:latin typeface="Times New Roman" panose="02020603050405020304" pitchFamily="18" charset="0"/>
                          <a:cs typeface="Times New Roman" panose="02020603050405020304" pitchFamily="18" charset="0"/>
                        </a:rPr>
                        <a:t> KESİNTİSİ</a:t>
                      </a:r>
                      <a:endParaRPr sz="1200" dirty="0">
                        <a:solidFill>
                          <a:schemeClr val="bg1"/>
                        </a:solidFill>
                        <a:latin typeface="Times New Roman" panose="02020603050405020304" pitchFamily="18" charset="0"/>
                        <a:cs typeface="Times New Roman" panose="02020603050405020304" pitchFamily="18" charset="0"/>
                      </a:endParaRPr>
                    </a:p>
                  </a:txBody>
                  <a:tcPr marL="0" marR="0" marT="39370" marB="0">
                    <a:solidFill>
                      <a:schemeClr val="accent2">
                        <a:lumMod val="50000"/>
                      </a:schemeClr>
                    </a:solidFill>
                  </a:tcPr>
                </a:tc>
                <a:tc hMerge="1">
                  <a:txBody>
                    <a:bodyPr/>
                    <a:lstStyle/>
                    <a:p>
                      <a:endParaRPr lang="tr-TR" dirty="0"/>
                    </a:p>
                  </a:txBody>
                  <a:tcPr/>
                </a:tc>
              </a:tr>
              <a:tr h="221805">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3175" algn="ctr">
                        <a:lnSpc>
                          <a:spcPct val="100000"/>
                        </a:lnSpc>
                        <a:spcBef>
                          <a:spcPts val="310"/>
                        </a:spcBef>
                      </a:pPr>
                      <a:r>
                        <a:rPr lang="tr-TR" sz="1400" dirty="0" smtClean="0">
                          <a:solidFill>
                            <a:srgbClr val="C00000"/>
                          </a:solidFill>
                          <a:latin typeface="Times New Roman" panose="02020603050405020304" pitchFamily="18" charset="0"/>
                          <a:cs typeface="Times New Roman" panose="02020603050405020304" pitchFamily="18" charset="0"/>
                        </a:rPr>
                        <a:t>5434</a:t>
                      </a:r>
                      <a:endParaRPr sz="1400" dirty="0">
                        <a:solidFill>
                          <a:srgbClr val="C00000"/>
                        </a:solidFill>
                        <a:latin typeface="Times New Roman" panose="02020603050405020304" pitchFamily="18" charset="0"/>
                        <a:cs typeface="Times New Roman" panose="02020603050405020304" pitchFamily="18" charset="0"/>
                      </a:endParaRPr>
                    </a:p>
                  </a:txBody>
                  <a:tcPr marL="0" marR="0" marT="39370" marB="0">
                    <a:solidFill>
                      <a:schemeClr val="accent4">
                        <a:lumMod val="75000"/>
                      </a:schemeClr>
                    </a:solidFill>
                  </a:tcPr>
                </a:tc>
                <a:tc>
                  <a:txBody>
                    <a:bodyPr/>
                    <a:lstStyle/>
                    <a:p>
                      <a:pPr marL="3175" algn="ctr">
                        <a:lnSpc>
                          <a:spcPct val="100000"/>
                        </a:lnSpc>
                        <a:spcBef>
                          <a:spcPts val="310"/>
                        </a:spcBef>
                      </a:pPr>
                      <a:r>
                        <a:rPr lang="tr-TR" sz="1400" dirty="0" smtClean="0">
                          <a:solidFill>
                            <a:srgbClr val="C00000"/>
                          </a:solidFill>
                          <a:latin typeface="Times New Roman" panose="02020603050405020304" pitchFamily="18" charset="0"/>
                          <a:cs typeface="Times New Roman" panose="02020603050405020304" pitchFamily="18" charset="0"/>
                        </a:rPr>
                        <a:t>5510</a:t>
                      </a:r>
                      <a:endParaRPr sz="1400" dirty="0">
                        <a:solidFill>
                          <a:srgbClr val="C00000"/>
                        </a:solidFill>
                        <a:latin typeface="Times New Roman" panose="02020603050405020304" pitchFamily="18" charset="0"/>
                        <a:cs typeface="Times New Roman" panose="02020603050405020304" pitchFamily="18" charset="0"/>
                      </a:endParaRPr>
                    </a:p>
                  </a:txBody>
                  <a:tcPr marL="0" marR="0" marT="39370" marB="0">
                    <a:solidFill>
                      <a:schemeClr val="accent4">
                        <a:lumMod val="75000"/>
                      </a:schemeClr>
                    </a:solidFill>
                  </a:tcPr>
                </a:tc>
              </a:tr>
              <a:tr h="317500">
                <a:tc>
                  <a:txBody>
                    <a:bodyPr/>
                    <a:lstStyle/>
                    <a:p>
                      <a:pPr marL="88265">
                        <a:lnSpc>
                          <a:spcPct val="100000"/>
                        </a:lnSpc>
                        <a:spcBef>
                          <a:spcPts val="330"/>
                        </a:spcBef>
                      </a:pPr>
                      <a:r>
                        <a:rPr sz="1200" b="1" spc="-5" dirty="0">
                          <a:solidFill>
                            <a:schemeClr val="accent2">
                              <a:lumMod val="75000"/>
                            </a:schemeClr>
                          </a:solidFill>
                        </a:rPr>
                        <a:t>Aylık</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2540" algn="ctr">
                        <a:lnSpc>
                          <a:spcPct val="100000"/>
                        </a:lnSpc>
                        <a:spcBef>
                          <a:spcPts val="330"/>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5715" algn="ctr">
                        <a:lnSpc>
                          <a:spcPct val="100000"/>
                        </a:lnSpc>
                        <a:spcBef>
                          <a:spcPts val="330"/>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5715" algn="ctr">
                        <a:lnSpc>
                          <a:spcPct val="100000"/>
                        </a:lnSpc>
                        <a:spcBef>
                          <a:spcPts val="330"/>
                        </a:spcBef>
                      </a:pPr>
                      <a:r>
                        <a:rPr lang="tr-TR" sz="1200" b="1" spc="-5" dirty="0" smtClean="0">
                          <a:solidFill>
                            <a:schemeClr val="accent2">
                              <a:lumMod val="75000"/>
                            </a:schemeClr>
                          </a:solidFill>
                        </a:rPr>
                        <a:t>TABİ</a:t>
                      </a:r>
                      <a:endParaRPr lang="tr-T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5715" marR="0" indent="0" algn="ctr" defTabSz="914400" rtl="0" eaLnBrk="1" fontAlgn="auto" latinLnBrk="0" hangingPunct="1">
                        <a:lnSpc>
                          <a:spcPct val="100000"/>
                        </a:lnSpc>
                        <a:spcBef>
                          <a:spcPts val="330"/>
                        </a:spcBef>
                        <a:spcAft>
                          <a:spcPts val="0"/>
                        </a:spcAft>
                        <a:buClrTx/>
                        <a:buSzTx/>
                        <a:buFontTx/>
                        <a:buNone/>
                        <a:tabLst/>
                        <a:defRPr/>
                      </a:pPr>
                      <a:r>
                        <a:rPr lang="tr-TR" sz="1200" b="1" spc="-5" dirty="0" smtClean="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r>
              <a:tr h="232479">
                <a:tc>
                  <a:txBody>
                    <a:bodyPr/>
                    <a:lstStyle/>
                    <a:p>
                      <a:pPr marL="88265">
                        <a:lnSpc>
                          <a:spcPct val="100000"/>
                        </a:lnSpc>
                        <a:spcBef>
                          <a:spcPts val="330"/>
                        </a:spcBef>
                      </a:pPr>
                      <a:r>
                        <a:rPr sz="1200" b="1" spc="-10" dirty="0">
                          <a:solidFill>
                            <a:schemeClr val="accent2">
                              <a:lumMod val="75000"/>
                            </a:schemeClr>
                          </a:solidFill>
                        </a:rPr>
                        <a:t>Kıdem</a:t>
                      </a:r>
                      <a:r>
                        <a:rPr sz="1200" b="1" spc="15" dirty="0">
                          <a:solidFill>
                            <a:schemeClr val="accent2">
                              <a:lumMod val="75000"/>
                            </a:schemeClr>
                          </a:solidFill>
                        </a:rPr>
                        <a:t> </a:t>
                      </a:r>
                      <a:r>
                        <a:rPr sz="1200" b="1" spc="-5" dirty="0">
                          <a:solidFill>
                            <a:schemeClr val="accent2">
                              <a:lumMod val="75000"/>
                            </a:schemeClr>
                          </a:solidFill>
                        </a:rPr>
                        <a:t>Aylık</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2540" algn="ctr">
                        <a:lnSpc>
                          <a:spcPct val="100000"/>
                        </a:lnSpc>
                        <a:spcBef>
                          <a:spcPts val="330"/>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5715" algn="ctr">
                        <a:lnSpc>
                          <a:spcPct val="100000"/>
                        </a:lnSpc>
                        <a:spcBef>
                          <a:spcPts val="330"/>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5715" marR="0" indent="0" algn="ctr" defTabSz="914400" rtl="0" eaLnBrk="1" fontAlgn="auto" latinLnBrk="0" hangingPunct="1">
                        <a:lnSpc>
                          <a:spcPct val="100000"/>
                        </a:lnSpc>
                        <a:spcBef>
                          <a:spcPts val="330"/>
                        </a:spcBef>
                        <a:spcAft>
                          <a:spcPts val="0"/>
                        </a:spcAft>
                        <a:buClrTx/>
                        <a:buSzTx/>
                        <a:buFontTx/>
                        <a:buNone/>
                        <a:tabLst/>
                        <a:defRPr/>
                      </a:pPr>
                      <a:r>
                        <a:rPr lang="tr-TR" sz="1200" b="1" spc="-5" dirty="0" smtClean="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5715" marR="0" indent="0" algn="ctr" defTabSz="914400" rtl="0" eaLnBrk="1" fontAlgn="auto" latinLnBrk="0" hangingPunct="1">
                        <a:lnSpc>
                          <a:spcPct val="100000"/>
                        </a:lnSpc>
                        <a:spcBef>
                          <a:spcPts val="330"/>
                        </a:spcBef>
                        <a:spcAft>
                          <a:spcPts val="0"/>
                        </a:spcAft>
                        <a:buClrTx/>
                        <a:buSzTx/>
                        <a:buFontTx/>
                        <a:buNone/>
                        <a:tabLst/>
                        <a:defRPr/>
                      </a:pPr>
                      <a:r>
                        <a:rPr lang="tr-TR" sz="1200" b="1" spc="-5" dirty="0" smtClean="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r>
              <a:tr h="232479">
                <a:tc>
                  <a:txBody>
                    <a:bodyPr/>
                    <a:lstStyle/>
                    <a:p>
                      <a:pPr marL="88265">
                        <a:lnSpc>
                          <a:spcPct val="100000"/>
                        </a:lnSpc>
                        <a:spcBef>
                          <a:spcPts val="334"/>
                        </a:spcBef>
                      </a:pPr>
                      <a:r>
                        <a:rPr sz="1200" b="1" spc="-10" dirty="0">
                          <a:solidFill>
                            <a:schemeClr val="accent2">
                              <a:lumMod val="75000"/>
                            </a:schemeClr>
                          </a:solidFill>
                        </a:rPr>
                        <a:t>Taban</a:t>
                      </a:r>
                      <a:r>
                        <a:rPr sz="1200" b="1" spc="20" dirty="0">
                          <a:solidFill>
                            <a:schemeClr val="accent2">
                              <a:lumMod val="75000"/>
                            </a:schemeClr>
                          </a:solidFill>
                        </a:rPr>
                        <a:t> </a:t>
                      </a:r>
                      <a:r>
                        <a:rPr sz="1200" b="1" spc="-5" dirty="0">
                          <a:solidFill>
                            <a:schemeClr val="accent2">
                              <a:lumMod val="75000"/>
                            </a:schemeClr>
                          </a:solidFill>
                        </a:rPr>
                        <a:t>Aylık</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4" marB="0"/>
                </a:tc>
                <a:tc>
                  <a:txBody>
                    <a:bodyPr/>
                    <a:lstStyle/>
                    <a:p>
                      <a:pPr marL="2540" algn="ctr">
                        <a:lnSpc>
                          <a:spcPct val="100000"/>
                        </a:lnSpc>
                        <a:spcBef>
                          <a:spcPts val="334"/>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4" marB="0"/>
                </a:tc>
                <a:tc>
                  <a:txBody>
                    <a:bodyPr/>
                    <a:lstStyle/>
                    <a:p>
                      <a:pPr marL="5715" algn="ctr">
                        <a:lnSpc>
                          <a:spcPct val="100000"/>
                        </a:lnSpc>
                        <a:spcBef>
                          <a:spcPts val="334"/>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4" marB="0"/>
                </a:tc>
                <a:tc>
                  <a:txBody>
                    <a:bodyPr/>
                    <a:lstStyle/>
                    <a:p>
                      <a:pPr marL="5715" marR="0" indent="0" algn="ctr" defTabSz="914400" rtl="0" eaLnBrk="1" fontAlgn="auto" latinLnBrk="0" hangingPunct="1">
                        <a:lnSpc>
                          <a:spcPct val="100000"/>
                        </a:lnSpc>
                        <a:spcBef>
                          <a:spcPts val="334"/>
                        </a:spcBef>
                        <a:spcAft>
                          <a:spcPts val="0"/>
                        </a:spcAft>
                        <a:buClrTx/>
                        <a:buSzTx/>
                        <a:buFontTx/>
                        <a:buNone/>
                        <a:tabLst/>
                        <a:defRPr/>
                      </a:pPr>
                      <a:r>
                        <a:rPr lang="tr-TR" sz="1200" b="1" spc="-5" dirty="0" smtClean="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4" marB="0"/>
                </a:tc>
                <a:tc>
                  <a:txBody>
                    <a:bodyPr/>
                    <a:lstStyle/>
                    <a:p>
                      <a:pPr marL="5715" marR="0" indent="0" algn="ctr" defTabSz="914400" rtl="0" eaLnBrk="1" fontAlgn="auto" latinLnBrk="0" hangingPunct="1">
                        <a:lnSpc>
                          <a:spcPct val="100000"/>
                        </a:lnSpc>
                        <a:spcBef>
                          <a:spcPts val="334"/>
                        </a:spcBef>
                        <a:spcAft>
                          <a:spcPts val="0"/>
                        </a:spcAft>
                        <a:buClrTx/>
                        <a:buSzTx/>
                        <a:buFontTx/>
                        <a:buNone/>
                        <a:tabLst/>
                        <a:defRPr/>
                      </a:pPr>
                      <a:r>
                        <a:rPr lang="tr-TR" sz="1200" b="1" spc="-5" dirty="0" smtClean="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4" marB="0"/>
                </a:tc>
              </a:tr>
              <a:tr h="232478">
                <a:tc>
                  <a:txBody>
                    <a:bodyPr/>
                    <a:lstStyle/>
                    <a:p>
                      <a:pPr marL="88265">
                        <a:lnSpc>
                          <a:spcPct val="100000"/>
                        </a:lnSpc>
                        <a:spcBef>
                          <a:spcPts val="334"/>
                        </a:spcBef>
                      </a:pPr>
                      <a:r>
                        <a:rPr sz="1200" b="1" spc="-10" dirty="0">
                          <a:solidFill>
                            <a:schemeClr val="accent2">
                              <a:lumMod val="75000"/>
                            </a:schemeClr>
                          </a:solidFill>
                        </a:rPr>
                        <a:t>Yan </a:t>
                      </a:r>
                      <a:r>
                        <a:rPr sz="1200" b="1" spc="-5" dirty="0">
                          <a:solidFill>
                            <a:schemeClr val="accent2">
                              <a:lumMod val="75000"/>
                            </a:schemeClr>
                          </a:solidFill>
                        </a:rPr>
                        <a:t>Ödeme</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4" marB="0"/>
                </a:tc>
                <a:tc>
                  <a:txBody>
                    <a:bodyPr/>
                    <a:lstStyle/>
                    <a:p>
                      <a:pPr marL="2540" algn="ctr">
                        <a:lnSpc>
                          <a:spcPct val="100000"/>
                        </a:lnSpc>
                        <a:spcBef>
                          <a:spcPts val="334"/>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4" marB="0"/>
                </a:tc>
                <a:tc>
                  <a:txBody>
                    <a:bodyPr/>
                    <a:lstStyle/>
                    <a:p>
                      <a:pPr marL="5715" algn="ctr">
                        <a:lnSpc>
                          <a:spcPct val="100000"/>
                        </a:lnSpc>
                        <a:spcBef>
                          <a:spcPts val="334"/>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4" marB="0"/>
                </a:tc>
                <a:tc gridSpan="2">
                  <a:txBody>
                    <a:bodyPr/>
                    <a:lstStyle/>
                    <a:p>
                      <a:pPr marL="5080" algn="ctr">
                        <a:lnSpc>
                          <a:spcPct val="100000"/>
                        </a:lnSpc>
                        <a:spcBef>
                          <a:spcPts val="330"/>
                        </a:spcBef>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lang="tr-T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4" marB="0"/>
                </a:tc>
                <a:tc hMerge="1">
                  <a:txBody>
                    <a:bodyPr/>
                    <a:lstStyle/>
                    <a:p>
                      <a:pPr marL="5715" algn="ctr">
                        <a:lnSpc>
                          <a:spcPct val="100000"/>
                        </a:lnSpc>
                        <a:spcBef>
                          <a:spcPts val="334"/>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2544" marB="0"/>
                </a:tc>
              </a:tr>
              <a:tr h="232479">
                <a:tc>
                  <a:txBody>
                    <a:bodyPr/>
                    <a:lstStyle/>
                    <a:p>
                      <a:pPr marL="88265">
                        <a:lnSpc>
                          <a:spcPct val="100000"/>
                        </a:lnSpc>
                        <a:spcBef>
                          <a:spcPts val="330"/>
                        </a:spcBef>
                      </a:pPr>
                      <a:r>
                        <a:rPr sz="1200" b="1" spc="-5" dirty="0">
                          <a:solidFill>
                            <a:schemeClr val="accent2">
                              <a:lumMod val="75000"/>
                            </a:schemeClr>
                          </a:solidFill>
                        </a:rPr>
                        <a:t>Özel Hizmet</a:t>
                      </a:r>
                      <a:r>
                        <a:rPr sz="1200" b="1" spc="10" dirty="0">
                          <a:solidFill>
                            <a:schemeClr val="accent2">
                              <a:lumMod val="75000"/>
                            </a:schemeClr>
                          </a:solidFill>
                        </a:rPr>
                        <a:t> </a:t>
                      </a:r>
                      <a:r>
                        <a:rPr sz="1200" b="1" spc="-5" dirty="0">
                          <a:solidFill>
                            <a:schemeClr val="accent2">
                              <a:lumMod val="75000"/>
                            </a:schemeClr>
                          </a:solidFill>
                        </a:rPr>
                        <a:t>Tazminatı</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2540" algn="ctr">
                        <a:lnSpc>
                          <a:spcPct val="100000"/>
                        </a:lnSpc>
                        <a:spcBef>
                          <a:spcPts val="330"/>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5080" algn="ctr">
                        <a:lnSpc>
                          <a:spcPct val="100000"/>
                        </a:lnSpc>
                        <a:spcBef>
                          <a:spcPts val="330"/>
                        </a:spcBef>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lang="tr-T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5080" marR="0" indent="0" algn="ctr" defTabSz="914400" rtl="0" eaLnBrk="1" fontAlgn="auto" latinLnBrk="0" hangingPunct="1">
                        <a:lnSpc>
                          <a:spcPct val="100000"/>
                        </a:lnSpc>
                        <a:spcBef>
                          <a:spcPts val="330"/>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c>
                  <a:txBody>
                    <a:bodyPr/>
                    <a:lstStyle/>
                    <a:p>
                      <a:pPr marL="5715" algn="ctr">
                        <a:lnSpc>
                          <a:spcPct val="100000"/>
                        </a:lnSpc>
                        <a:spcBef>
                          <a:spcPts val="330"/>
                        </a:spcBef>
                      </a:pPr>
                      <a:r>
                        <a:rPr lang="tr-TR" sz="1200" b="1" spc="-5" dirty="0" smtClean="0">
                          <a:solidFill>
                            <a:schemeClr val="accent2">
                              <a:lumMod val="75000"/>
                            </a:schemeClr>
                          </a:solidFill>
                        </a:rPr>
                        <a:t>TABİ</a:t>
                      </a:r>
                      <a:endParaRPr lang="tr-T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1910" marB="0"/>
                </a:tc>
              </a:tr>
              <a:tr h="213085">
                <a:tc>
                  <a:txBody>
                    <a:bodyPr/>
                    <a:lstStyle/>
                    <a:p>
                      <a:pPr marL="88265">
                        <a:lnSpc>
                          <a:spcPct val="100000"/>
                        </a:lnSpc>
                        <a:spcBef>
                          <a:spcPts val="335"/>
                        </a:spcBef>
                      </a:pPr>
                      <a:r>
                        <a:rPr sz="1200" b="1" spc="-10" dirty="0">
                          <a:solidFill>
                            <a:schemeClr val="accent2">
                              <a:lumMod val="75000"/>
                            </a:schemeClr>
                          </a:solidFill>
                        </a:rPr>
                        <a:t>Makam</a:t>
                      </a:r>
                      <a:r>
                        <a:rPr sz="1200" b="1" spc="15" dirty="0">
                          <a:solidFill>
                            <a:schemeClr val="accent2">
                              <a:lumMod val="75000"/>
                            </a:schemeClr>
                          </a:solidFill>
                        </a:rPr>
                        <a:t> </a:t>
                      </a:r>
                      <a:r>
                        <a:rPr sz="1200" b="1" spc="-5" dirty="0">
                          <a:solidFill>
                            <a:schemeClr val="accent2">
                              <a:lumMod val="75000"/>
                            </a:schemeClr>
                          </a:solidFill>
                        </a:rPr>
                        <a:t>Tazminatı</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2540" algn="ctr">
                        <a:lnSpc>
                          <a:spcPct val="100000"/>
                        </a:lnSpc>
                        <a:spcBef>
                          <a:spcPts val="335"/>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4445" algn="ctr">
                        <a:lnSpc>
                          <a:spcPct val="100000"/>
                        </a:lnSpc>
                        <a:spcBef>
                          <a:spcPts val="335"/>
                        </a:spcBef>
                      </a:pPr>
                      <a:r>
                        <a:rPr sz="1200" b="1" spc="-5" dirty="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4445" marR="0" indent="0" algn="ctr" defTabSz="914400" rtl="0" eaLnBrk="1" fontAlgn="auto" latinLnBrk="0" hangingPunct="1">
                        <a:lnSpc>
                          <a:spcPct val="100000"/>
                        </a:lnSpc>
                        <a:spcBef>
                          <a:spcPts val="335"/>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4445" marR="0" indent="0" algn="ctr" defTabSz="914400" rtl="0" eaLnBrk="1" fontAlgn="auto" latinLnBrk="0" hangingPunct="1">
                        <a:lnSpc>
                          <a:spcPct val="100000"/>
                        </a:lnSpc>
                        <a:spcBef>
                          <a:spcPts val="335"/>
                        </a:spcBef>
                        <a:spcAft>
                          <a:spcPts val="0"/>
                        </a:spcAft>
                        <a:buClrTx/>
                        <a:buSzTx/>
                        <a:buFontTx/>
                        <a:buNone/>
                        <a:tabLst/>
                        <a:defRPr/>
                      </a:pPr>
                      <a:r>
                        <a:rPr lang="tr-TR" sz="1200" b="1" spc="-5" dirty="0" smtClean="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r>
              <a:tr h="232479">
                <a:tc>
                  <a:txBody>
                    <a:bodyPr/>
                    <a:lstStyle/>
                    <a:p>
                      <a:pPr marL="88265">
                        <a:lnSpc>
                          <a:spcPct val="100000"/>
                        </a:lnSpc>
                        <a:spcBef>
                          <a:spcPts val="335"/>
                        </a:spcBef>
                      </a:pPr>
                      <a:r>
                        <a:rPr sz="1200" b="1" spc="-5" dirty="0">
                          <a:solidFill>
                            <a:schemeClr val="accent2">
                              <a:lumMod val="75000"/>
                            </a:schemeClr>
                          </a:solidFill>
                        </a:rPr>
                        <a:t>Görev</a:t>
                      </a:r>
                      <a:r>
                        <a:rPr sz="1200" b="1" spc="-10" dirty="0">
                          <a:solidFill>
                            <a:schemeClr val="accent2">
                              <a:lumMod val="75000"/>
                            </a:schemeClr>
                          </a:solidFill>
                        </a:rPr>
                        <a:t> </a:t>
                      </a:r>
                      <a:r>
                        <a:rPr sz="1200" b="1" spc="-5" dirty="0">
                          <a:solidFill>
                            <a:schemeClr val="accent2">
                              <a:lumMod val="75000"/>
                            </a:schemeClr>
                          </a:solidFill>
                        </a:rPr>
                        <a:t>Tazminatı</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2540" algn="ctr">
                        <a:lnSpc>
                          <a:spcPct val="100000"/>
                        </a:lnSpc>
                        <a:spcBef>
                          <a:spcPts val="335"/>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4445" algn="ctr">
                        <a:lnSpc>
                          <a:spcPct val="100000"/>
                        </a:lnSpc>
                        <a:spcBef>
                          <a:spcPts val="335"/>
                        </a:spcBef>
                      </a:pPr>
                      <a:r>
                        <a:rPr sz="1200" b="1" spc="-5" dirty="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4445" marR="0" indent="0" algn="ctr" defTabSz="914400" rtl="0" eaLnBrk="1" fontAlgn="auto" latinLnBrk="0" hangingPunct="1">
                        <a:lnSpc>
                          <a:spcPct val="100000"/>
                        </a:lnSpc>
                        <a:spcBef>
                          <a:spcPts val="335"/>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4445" algn="ctr">
                        <a:lnSpc>
                          <a:spcPct val="100000"/>
                        </a:lnSpc>
                        <a:spcBef>
                          <a:spcPts val="335"/>
                        </a:spcBef>
                      </a:pPr>
                      <a:r>
                        <a:rPr lang="tr-TR" sz="1200" b="1" dirty="0" smtClean="0">
                          <a:solidFill>
                            <a:schemeClr val="accent2">
                              <a:lumMod val="75000"/>
                            </a:schemeClr>
                          </a:solidFill>
                          <a:latin typeface="Times New Roman" panose="02020603050405020304" pitchFamily="18" charset="0"/>
                          <a:cs typeface="Times New Roman" panose="02020603050405020304" pitchFamily="18" charset="0"/>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r>
              <a:tr h="232479">
                <a:tc>
                  <a:txBody>
                    <a:bodyPr/>
                    <a:lstStyle/>
                    <a:p>
                      <a:pPr marL="88265">
                        <a:lnSpc>
                          <a:spcPct val="100000"/>
                        </a:lnSpc>
                        <a:spcBef>
                          <a:spcPts val="335"/>
                        </a:spcBef>
                      </a:pPr>
                      <a:r>
                        <a:rPr sz="1200" b="1" spc="-5" dirty="0">
                          <a:solidFill>
                            <a:schemeClr val="accent2">
                              <a:lumMod val="75000"/>
                            </a:schemeClr>
                          </a:solidFill>
                        </a:rPr>
                        <a:t>Temsil</a:t>
                      </a:r>
                      <a:r>
                        <a:rPr sz="1200" b="1" spc="15" dirty="0">
                          <a:solidFill>
                            <a:schemeClr val="accent2">
                              <a:lumMod val="75000"/>
                            </a:schemeClr>
                          </a:solidFill>
                        </a:rPr>
                        <a:t> </a:t>
                      </a:r>
                      <a:r>
                        <a:rPr sz="1200" b="1" spc="-5" dirty="0">
                          <a:solidFill>
                            <a:schemeClr val="accent2">
                              <a:lumMod val="75000"/>
                            </a:schemeClr>
                          </a:solidFill>
                        </a:rPr>
                        <a:t>Tazminatı</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2540" algn="ctr">
                        <a:lnSpc>
                          <a:spcPct val="100000"/>
                        </a:lnSpc>
                        <a:spcBef>
                          <a:spcPts val="335"/>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4445" algn="ctr">
                        <a:lnSpc>
                          <a:spcPct val="100000"/>
                        </a:lnSpc>
                        <a:spcBef>
                          <a:spcPts val="335"/>
                        </a:spcBef>
                      </a:pPr>
                      <a:r>
                        <a:rPr sz="1200" b="1" spc="-5" dirty="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4445" marR="0" indent="0" algn="ctr" defTabSz="914400" rtl="0" eaLnBrk="1" fontAlgn="auto" latinLnBrk="0" hangingPunct="1">
                        <a:lnSpc>
                          <a:spcPct val="100000"/>
                        </a:lnSpc>
                        <a:spcBef>
                          <a:spcPts val="335"/>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4445" algn="ctr">
                        <a:lnSpc>
                          <a:spcPct val="100000"/>
                        </a:lnSpc>
                        <a:spcBef>
                          <a:spcPts val="335"/>
                        </a:spcBef>
                      </a:pPr>
                      <a:r>
                        <a:rPr lang="tr-TR" sz="1200" b="1" dirty="0" smtClean="0">
                          <a:solidFill>
                            <a:schemeClr val="accent2">
                              <a:lumMod val="75000"/>
                            </a:schemeClr>
                          </a:solidFill>
                          <a:latin typeface="Times New Roman" panose="02020603050405020304" pitchFamily="18" charset="0"/>
                          <a:cs typeface="Times New Roman" panose="02020603050405020304" pitchFamily="18" charset="0"/>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r>
              <a:tr h="232478">
                <a:tc>
                  <a:txBody>
                    <a:bodyPr/>
                    <a:lstStyle/>
                    <a:p>
                      <a:pPr marL="88265">
                        <a:lnSpc>
                          <a:spcPct val="100000"/>
                        </a:lnSpc>
                        <a:spcBef>
                          <a:spcPts val="335"/>
                        </a:spcBef>
                      </a:pPr>
                      <a:r>
                        <a:rPr sz="1200" b="1" spc="-10" dirty="0">
                          <a:solidFill>
                            <a:schemeClr val="accent2">
                              <a:lumMod val="75000"/>
                            </a:schemeClr>
                          </a:solidFill>
                        </a:rPr>
                        <a:t>Yabancı </a:t>
                      </a:r>
                      <a:r>
                        <a:rPr sz="1200" b="1" spc="-5" dirty="0">
                          <a:solidFill>
                            <a:schemeClr val="accent2">
                              <a:lumMod val="75000"/>
                            </a:schemeClr>
                          </a:solidFill>
                        </a:rPr>
                        <a:t>Dil</a:t>
                      </a:r>
                      <a:r>
                        <a:rPr sz="1200" b="1" spc="25" dirty="0">
                          <a:solidFill>
                            <a:schemeClr val="accent2">
                              <a:lumMod val="75000"/>
                            </a:schemeClr>
                          </a:solidFill>
                        </a:rPr>
                        <a:t> </a:t>
                      </a:r>
                      <a:r>
                        <a:rPr sz="1200" b="1" spc="-5" dirty="0">
                          <a:solidFill>
                            <a:schemeClr val="accent2">
                              <a:lumMod val="75000"/>
                            </a:schemeClr>
                          </a:solidFill>
                        </a:rPr>
                        <a:t>Tazminatı</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2540" algn="ctr">
                        <a:lnSpc>
                          <a:spcPct val="100000"/>
                        </a:lnSpc>
                        <a:spcBef>
                          <a:spcPts val="335"/>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5080" algn="ctr">
                        <a:lnSpc>
                          <a:spcPct val="100000"/>
                        </a:lnSpc>
                        <a:spcBef>
                          <a:spcPts val="335"/>
                        </a:spcBef>
                      </a:pPr>
                      <a:r>
                        <a:rPr sz="1200" b="1" spc="-5" dirty="0">
                          <a:solidFill>
                            <a:schemeClr val="accent2">
                              <a:lumMod val="75000"/>
                            </a:schemeClr>
                          </a:solidFill>
                        </a:rPr>
                        <a:t>TABİ</a:t>
                      </a:r>
                      <a:r>
                        <a:rPr sz="1200" b="1" dirty="0">
                          <a:solidFill>
                            <a:schemeClr val="accent2">
                              <a:lumMod val="75000"/>
                            </a:schemeClr>
                          </a:solidFill>
                        </a:rPr>
                        <a:t> </a:t>
                      </a:r>
                      <a:r>
                        <a:rPr sz="1200" b="1" spc="-10" dirty="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gridSpan="2">
                  <a:txBody>
                    <a:bodyPr/>
                    <a:lstStyle/>
                    <a:p>
                      <a:pPr marL="5080" marR="0" indent="0" algn="ctr" defTabSz="914400" rtl="0" eaLnBrk="1" fontAlgn="auto" latinLnBrk="0" hangingPunct="1">
                        <a:lnSpc>
                          <a:spcPct val="100000"/>
                        </a:lnSpc>
                        <a:spcBef>
                          <a:spcPts val="335"/>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hMerge="1">
                  <a:txBody>
                    <a:bodyPr/>
                    <a:lstStyle/>
                    <a:p>
                      <a:pPr marL="5080" algn="ctr">
                        <a:lnSpc>
                          <a:spcPct val="100000"/>
                        </a:lnSpc>
                        <a:spcBef>
                          <a:spcPts val="335"/>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2545" marB="0"/>
                </a:tc>
              </a:tr>
              <a:tr h="232479">
                <a:tc>
                  <a:txBody>
                    <a:bodyPr/>
                    <a:lstStyle/>
                    <a:p>
                      <a:pPr marL="88265">
                        <a:lnSpc>
                          <a:spcPct val="100000"/>
                        </a:lnSpc>
                        <a:spcBef>
                          <a:spcPts val="340"/>
                        </a:spcBef>
                      </a:pPr>
                      <a:r>
                        <a:rPr sz="1200" b="1" spc="-5" dirty="0">
                          <a:solidFill>
                            <a:schemeClr val="accent2">
                              <a:lumMod val="75000"/>
                            </a:schemeClr>
                          </a:solidFill>
                        </a:rPr>
                        <a:t>Üniversite</a:t>
                      </a:r>
                      <a:r>
                        <a:rPr sz="1200" b="1" spc="5" dirty="0">
                          <a:solidFill>
                            <a:schemeClr val="accent2">
                              <a:lumMod val="75000"/>
                            </a:schemeClr>
                          </a:solidFill>
                        </a:rPr>
                        <a:t> </a:t>
                      </a:r>
                      <a:r>
                        <a:rPr sz="1200" b="1" spc="-5" dirty="0">
                          <a:solidFill>
                            <a:schemeClr val="accent2">
                              <a:lumMod val="75000"/>
                            </a:schemeClr>
                          </a:solidFill>
                        </a:rPr>
                        <a:t>Ödeneği</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2540" algn="ctr">
                        <a:lnSpc>
                          <a:spcPct val="100000"/>
                        </a:lnSpc>
                        <a:spcBef>
                          <a:spcPts val="340"/>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4445" algn="ctr">
                        <a:lnSpc>
                          <a:spcPct val="100000"/>
                        </a:lnSpc>
                        <a:spcBef>
                          <a:spcPts val="340"/>
                        </a:spcBef>
                      </a:pPr>
                      <a:r>
                        <a:rPr sz="1200" b="1" spc="-5" dirty="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4445"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4445"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r>
              <a:tr h="232479">
                <a:tc>
                  <a:txBody>
                    <a:bodyPr/>
                    <a:lstStyle/>
                    <a:p>
                      <a:pPr marL="88265">
                        <a:lnSpc>
                          <a:spcPct val="100000"/>
                        </a:lnSpc>
                        <a:spcBef>
                          <a:spcPts val="335"/>
                        </a:spcBef>
                      </a:pPr>
                      <a:r>
                        <a:rPr sz="1200" b="1" spc="-5" dirty="0">
                          <a:solidFill>
                            <a:schemeClr val="accent2">
                              <a:lumMod val="75000"/>
                            </a:schemeClr>
                          </a:solidFill>
                        </a:rPr>
                        <a:t>Geliştirme</a:t>
                      </a:r>
                      <a:r>
                        <a:rPr sz="1200" b="1" dirty="0">
                          <a:solidFill>
                            <a:schemeClr val="accent2">
                              <a:lumMod val="75000"/>
                            </a:schemeClr>
                          </a:solidFill>
                        </a:rPr>
                        <a:t> </a:t>
                      </a:r>
                      <a:r>
                        <a:rPr sz="1200" b="1" spc="-5" dirty="0">
                          <a:solidFill>
                            <a:schemeClr val="accent2">
                              <a:lumMod val="75000"/>
                            </a:schemeClr>
                          </a:solidFill>
                        </a:rPr>
                        <a:t>Ödeneği</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2540" algn="ctr">
                        <a:lnSpc>
                          <a:spcPct val="100000"/>
                        </a:lnSpc>
                        <a:spcBef>
                          <a:spcPts val="335"/>
                        </a:spcBef>
                      </a:pPr>
                      <a:r>
                        <a:rPr sz="1200" b="1" spc="-5" dirty="0">
                          <a:solidFill>
                            <a:schemeClr val="accent2">
                              <a:lumMod val="75000"/>
                            </a:schemeClr>
                          </a:solidFill>
                        </a:rPr>
                        <a:t>TABİ</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4445" algn="ctr">
                        <a:lnSpc>
                          <a:spcPct val="100000"/>
                        </a:lnSpc>
                        <a:spcBef>
                          <a:spcPts val="335"/>
                        </a:spcBef>
                      </a:pPr>
                      <a:r>
                        <a:rPr sz="1200" b="1" spc="-5" dirty="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gridSpan="2">
                  <a:txBody>
                    <a:bodyPr/>
                    <a:lstStyle/>
                    <a:p>
                      <a:pPr marL="4445" marR="0" indent="0" algn="ctr" defTabSz="914400" rtl="0" eaLnBrk="1" fontAlgn="auto" latinLnBrk="0" hangingPunct="1">
                        <a:lnSpc>
                          <a:spcPct val="100000"/>
                        </a:lnSpc>
                        <a:spcBef>
                          <a:spcPts val="335"/>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hMerge="1">
                  <a:txBody>
                    <a:bodyPr/>
                    <a:lstStyle/>
                    <a:p>
                      <a:pPr marL="4445" algn="ctr">
                        <a:lnSpc>
                          <a:spcPct val="100000"/>
                        </a:lnSpc>
                        <a:spcBef>
                          <a:spcPts val="335"/>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2545" marB="0"/>
                </a:tc>
              </a:tr>
              <a:tr h="232479">
                <a:tc>
                  <a:txBody>
                    <a:bodyPr/>
                    <a:lstStyle/>
                    <a:p>
                      <a:pPr marL="88265">
                        <a:lnSpc>
                          <a:spcPct val="100000"/>
                        </a:lnSpc>
                        <a:spcBef>
                          <a:spcPts val="335"/>
                        </a:spcBef>
                      </a:pPr>
                      <a:r>
                        <a:rPr sz="1200" b="1" spc="-5" dirty="0">
                          <a:solidFill>
                            <a:schemeClr val="accent2">
                              <a:lumMod val="75000"/>
                            </a:schemeClr>
                          </a:solidFill>
                        </a:rPr>
                        <a:t>Eğitim Öğretim</a:t>
                      </a:r>
                      <a:r>
                        <a:rPr sz="1200" b="1" spc="30" dirty="0">
                          <a:solidFill>
                            <a:schemeClr val="accent2">
                              <a:lumMod val="75000"/>
                            </a:schemeClr>
                          </a:solidFill>
                        </a:rPr>
                        <a:t> </a:t>
                      </a:r>
                      <a:r>
                        <a:rPr sz="1200" b="1" spc="-5" dirty="0">
                          <a:solidFill>
                            <a:schemeClr val="accent2">
                              <a:lumMod val="75000"/>
                            </a:schemeClr>
                          </a:solidFill>
                        </a:rPr>
                        <a:t>Ödeneği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2540" algn="ctr">
                        <a:lnSpc>
                          <a:spcPct val="100000"/>
                        </a:lnSpc>
                        <a:spcBef>
                          <a:spcPts val="335"/>
                        </a:spcBef>
                      </a:pPr>
                      <a:r>
                        <a:rPr sz="1200" b="1" spc="-5" dirty="0">
                          <a:solidFill>
                            <a:schemeClr val="accent2">
                              <a:lumMod val="75000"/>
                            </a:schemeClr>
                          </a:solidFill>
                        </a:rPr>
                        <a:t>TABİ</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a:txBody>
                    <a:bodyPr/>
                    <a:lstStyle/>
                    <a:p>
                      <a:pPr marL="4445" algn="ctr">
                        <a:lnSpc>
                          <a:spcPct val="100000"/>
                        </a:lnSpc>
                        <a:spcBef>
                          <a:spcPts val="335"/>
                        </a:spcBef>
                      </a:pPr>
                      <a:r>
                        <a:rPr sz="1200" b="1" spc="-5" dirty="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gridSpan="2">
                  <a:txBody>
                    <a:bodyPr/>
                    <a:lstStyle/>
                    <a:p>
                      <a:pPr marL="4445" marR="0" indent="0" algn="ctr" defTabSz="914400" rtl="0" eaLnBrk="1" fontAlgn="auto" latinLnBrk="0" hangingPunct="1">
                        <a:lnSpc>
                          <a:spcPct val="100000"/>
                        </a:lnSpc>
                        <a:spcBef>
                          <a:spcPts val="335"/>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2545" marB="0"/>
                </a:tc>
                <a:tc hMerge="1">
                  <a:txBody>
                    <a:bodyPr/>
                    <a:lstStyle/>
                    <a:p>
                      <a:pPr marL="4445" algn="ctr">
                        <a:lnSpc>
                          <a:spcPct val="100000"/>
                        </a:lnSpc>
                        <a:spcBef>
                          <a:spcPts val="335"/>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2545" marB="0"/>
                </a:tc>
              </a:tr>
              <a:tr h="232478">
                <a:tc>
                  <a:txBody>
                    <a:bodyPr/>
                    <a:lstStyle/>
                    <a:p>
                      <a:pPr marL="88265">
                        <a:lnSpc>
                          <a:spcPct val="100000"/>
                        </a:lnSpc>
                        <a:spcBef>
                          <a:spcPts val="340"/>
                        </a:spcBef>
                      </a:pPr>
                      <a:r>
                        <a:rPr sz="1200" b="1" spc="-5" dirty="0">
                          <a:solidFill>
                            <a:schemeClr val="accent2">
                              <a:lumMod val="75000"/>
                            </a:schemeClr>
                          </a:solidFill>
                        </a:rPr>
                        <a:t>İdari Görev</a:t>
                      </a:r>
                      <a:r>
                        <a:rPr sz="1200" b="1" spc="20" dirty="0">
                          <a:solidFill>
                            <a:schemeClr val="accent2">
                              <a:lumMod val="75000"/>
                            </a:schemeClr>
                          </a:solidFill>
                        </a:rPr>
                        <a:t> </a:t>
                      </a:r>
                      <a:r>
                        <a:rPr sz="1200" b="1" spc="-10" dirty="0">
                          <a:solidFill>
                            <a:schemeClr val="accent2">
                              <a:lumMod val="75000"/>
                            </a:schemeClr>
                          </a:solidFill>
                        </a:rPr>
                        <a:t>Ödeneği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2540" algn="ctr">
                        <a:lnSpc>
                          <a:spcPct val="100000"/>
                        </a:lnSpc>
                        <a:spcBef>
                          <a:spcPts val="340"/>
                        </a:spcBef>
                      </a:pPr>
                      <a:r>
                        <a:rPr sz="1200" b="1" spc="-5" dirty="0">
                          <a:solidFill>
                            <a:schemeClr val="accent2">
                              <a:lumMod val="75000"/>
                            </a:schemeClr>
                          </a:solidFill>
                        </a:rPr>
                        <a:t>TABİ</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6350" algn="ctr">
                        <a:lnSpc>
                          <a:spcPct val="100000"/>
                        </a:lnSpc>
                        <a:spcBef>
                          <a:spcPts val="340"/>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gridSpan="2">
                  <a:txBody>
                    <a:bodyPr/>
                    <a:lstStyle/>
                    <a:p>
                      <a:pPr marL="6350"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hMerge="1">
                  <a:txBody>
                    <a:bodyPr/>
                    <a:lstStyle/>
                    <a:p>
                      <a:pPr marL="6350" algn="ctr">
                        <a:lnSpc>
                          <a:spcPct val="100000"/>
                        </a:lnSpc>
                        <a:spcBef>
                          <a:spcPts val="340"/>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3180" marB="0"/>
                </a:tc>
              </a:tr>
              <a:tr h="232478">
                <a:tc>
                  <a:txBody>
                    <a:bodyPr/>
                    <a:lstStyle/>
                    <a:p>
                      <a:pPr marL="88265">
                        <a:lnSpc>
                          <a:spcPct val="100000"/>
                        </a:lnSpc>
                        <a:spcBef>
                          <a:spcPts val="340"/>
                        </a:spcBef>
                      </a:pPr>
                      <a:r>
                        <a:rPr lang="tr-TR" sz="1200" b="1" dirty="0" smtClean="0">
                          <a:solidFill>
                            <a:schemeClr val="accent2">
                              <a:lumMod val="75000"/>
                            </a:schemeClr>
                          </a:solidFill>
                        </a:rPr>
                        <a:t>Akademik teşvik Ödeneği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2540" algn="ctr">
                        <a:lnSpc>
                          <a:spcPct val="100000"/>
                        </a:lnSpc>
                        <a:spcBef>
                          <a:spcPts val="340"/>
                        </a:spcBef>
                      </a:pPr>
                      <a:r>
                        <a:rPr lang="tr-TR" sz="1200" b="1" dirty="0" smtClean="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6350"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 DEĞİL</a:t>
                      </a:r>
                      <a:endParaRPr lang="tr-TR" sz="1200" b="1" dirty="0" smtClean="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gridSpan="2">
                  <a:txBody>
                    <a:bodyPr/>
                    <a:lstStyle/>
                    <a:p>
                      <a:pPr marL="6350"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lang="tr-TR" sz="1200" b="1" dirty="0" smtClean="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hMerge="1">
                  <a:txBody>
                    <a:bodyPr/>
                    <a:lstStyle/>
                    <a:p>
                      <a:pPr marL="6350" marR="0" indent="0" algn="ctr" defTabSz="914400" rtl="0" eaLnBrk="1" fontAlgn="auto" latinLnBrk="0" hangingPunct="1">
                        <a:lnSpc>
                          <a:spcPct val="100000"/>
                        </a:lnSpc>
                        <a:spcBef>
                          <a:spcPts val="340"/>
                        </a:spcBef>
                        <a:spcAft>
                          <a:spcPts val="0"/>
                        </a:spcAft>
                        <a:buClrTx/>
                        <a:buSzTx/>
                        <a:buFontTx/>
                        <a:buNone/>
                        <a:tabLst/>
                        <a:defRPr/>
                      </a:pPr>
                      <a:endParaRPr lang="tr-TR" sz="1200" b="0" dirty="0" smtClean="0">
                        <a:solidFill>
                          <a:schemeClr val="accent2">
                            <a:lumMod val="50000"/>
                          </a:schemeClr>
                        </a:solidFill>
                        <a:latin typeface="Times New Roman" panose="02020603050405020304" pitchFamily="18" charset="0"/>
                        <a:cs typeface="Times New Roman" panose="02020603050405020304" pitchFamily="18" charset="0"/>
                      </a:endParaRPr>
                    </a:p>
                  </a:txBody>
                  <a:tcPr marL="0" marR="0" marT="43180" marB="0"/>
                </a:tc>
              </a:tr>
              <a:tr h="232479">
                <a:tc>
                  <a:txBody>
                    <a:bodyPr/>
                    <a:lstStyle/>
                    <a:p>
                      <a:pPr marL="88265">
                        <a:lnSpc>
                          <a:spcPct val="100000"/>
                        </a:lnSpc>
                        <a:spcBef>
                          <a:spcPts val="340"/>
                        </a:spcBef>
                      </a:pPr>
                      <a:r>
                        <a:rPr lang="tr-TR" sz="1200" b="1" dirty="0" smtClean="0">
                          <a:solidFill>
                            <a:schemeClr val="accent2">
                              <a:lumMod val="75000"/>
                            </a:schemeClr>
                          </a:solidFill>
                        </a:rPr>
                        <a:t>Yükseköğretim</a:t>
                      </a:r>
                      <a:r>
                        <a:rPr lang="tr-TR" sz="1200" b="1" baseline="0" dirty="0" smtClean="0">
                          <a:solidFill>
                            <a:schemeClr val="accent2">
                              <a:lumMod val="75000"/>
                            </a:schemeClr>
                          </a:solidFill>
                        </a:rPr>
                        <a:t> Tazminatı</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2540" marR="0" indent="0" algn="ctr" defTabSz="914400" rtl="0" eaLnBrk="1" fontAlgn="auto" latinLnBrk="0" hangingPunct="1">
                        <a:lnSpc>
                          <a:spcPct val="100000"/>
                        </a:lnSpc>
                        <a:spcBef>
                          <a:spcPts val="340"/>
                        </a:spcBef>
                        <a:spcAft>
                          <a:spcPts val="0"/>
                        </a:spcAft>
                        <a:buClrTx/>
                        <a:buSzTx/>
                        <a:buFontTx/>
                        <a:buNone/>
                        <a:tabLst/>
                        <a:defRPr/>
                      </a:pPr>
                      <a:r>
                        <a:rPr lang="tr-TR" sz="1200" b="1" dirty="0" smtClean="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4445"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gridSpan="2">
                  <a:txBody>
                    <a:bodyPr/>
                    <a:lstStyle/>
                    <a:p>
                      <a:pPr marL="4445"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hMerge="1">
                  <a:txBody>
                    <a:bodyPr/>
                    <a:lstStyle/>
                    <a:p>
                      <a:pPr marL="4445" marR="0" indent="0" algn="ctr" defTabSz="914400" rtl="0" eaLnBrk="1" fontAlgn="auto" latinLnBrk="0" hangingPunct="1">
                        <a:lnSpc>
                          <a:spcPct val="100000"/>
                        </a:lnSpc>
                        <a:spcBef>
                          <a:spcPts val="340"/>
                        </a:spcBef>
                        <a:spcAft>
                          <a:spcPts val="0"/>
                        </a:spcAft>
                        <a:buClrTx/>
                        <a:buSzTx/>
                        <a:buFontTx/>
                        <a:buNone/>
                        <a:tabLst/>
                        <a:defRPr/>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3180" marB="0"/>
                </a:tc>
              </a:tr>
              <a:tr h="232479">
                <a:tc>
                  <a:txBody>
                    <a:bodyPr/>
                    <a:lstStyle/>
                    <a:p>
                      <a:pPr marL="88265">
                        <a:lnSpc>
                          <a:spcPct val="100000"/>
                        </a:lnSpc>
                        <a:spcBef>
                          <a:spcPts val="340"/>
                        </a:spcBef>
                      </a:pPr>
                      <a:r>
                        <a:rPr sz="1200" b="1" spc="-5" dirty="0">
                          <a:solidFill>
                            <a:schemeClr val="accent2">
                              <a:lumMod val="75000"/>
                            </a:schemeClr>
                          </a:solidFill>
                        </a:rPr>
                        <a:t>Ek</a:t>
                      </a:r>
                      <a:r>
                        <a:rPr sz="1200" b="1" spc="-10" dirty="0">
                          <a:solidFill>
                            <a:schemeClr val="accent2">
                              <a:lumMod val="75000"/>
                            </a:schemeClr>
                          </a:solidFill>
                        </a:rPr>
                        <a:t> </a:t>
                      </a:r>
                      <a:r>
                        <a:rPr sz="1200" b="1" spc="-5" dirty="0">
                          <a:solidFill>
                            <a:schemeClr val="accent2">
                              <a:lumMod val="75000"/>
                            </a:schemeClr>
                          </a:solidFill>
                        </a:rPr>
                        <a:t>Ödeme</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2540" algn="ctr">
                        <a:lnSpc>
                          <a:spcPct val="100000"/>
                        </a:lnSpc>
                        <a:spcBef>
                          <a:spcPts val="340"/>
                        </a:spcBef>
                      </a:pPr>
                      <a:r>
                        <a:rPr sz="1200" b="1" spc="-5" dirty="0">
                          <a:solidFill>
                            <a:schemeClr val="accent2">
                              <a:lumMod val="75000"/>
                            </a:schemeClr>
                          </a:solidFill>
                        </a:rPr>
                        <a:t>TABİ</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4445" algn="ctr">
                        <a:lnSpc>
                          <a:spcPct val="100000"/>
                        </a:lnSpc>
                        <a:spcBef>
                          <a:spcPts val="340"/>
                        </a:spcBef>
                      </a:pPr>
                      <a:r>
                        <a:rPr sz="1200" b="1" spc="-5" dirty="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gridSpan="2">
                  <a:txBody>
                    <a:bodyPr/>
                    <a:lstStyle/>
                    <a:p>
                      <a:pPr marL="4445"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hMerge="1">
                  <a:txBody>
                    <a:bodyPr/>
                    <a:lstStyle/>
                    <a:p>
                      <a:pPr marL="4445" algn="ctr">
                        <a:lnSpc>
                          <a:spcPct val="100000"/>
                        </a:lnSpc>
                        <a:spcBef>
                          <a:spcPts val="340"/>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3180" marB="0"/>
                </a:tc>
              </a:tr>
              <a:tr h="232579">
                <a:tc>
                  <a:txBody>
                    <a:bodyPr/>
                    <a:lstStyle/>
                    <a:p>
                      <a:pPr marL="88265">
                        <a:lnSpc>
                          <a:spcPct val="100000"/>
                        </a:lnSpc>
                        <a:spcBef>
                          <a:spcPts val="340"/>
                        </a:spcBef>
                      </a:pPr>
                      <a:r>
                        <a:rPr sz="1200" b="1" spc="-5" dirty="0">
                          <a:solidFill>
                            <a:schemeClr val="accent2">
                              <a:lumMod val="75000"/>
                            </a:schemeClr>
                          </a:solidFill>
                        </a:rPr>
                        <a:t>Ek Ders</a:t>
                      </a:r>
                      <a:r>
                        <a:rPr sz="1200" b="1" dirty="0">
                          <a:solidFill>
                            <a:schemeClr val="accent2">
                              <a:lumMod val="75000"/>
                            </a:schemeClr>
                          </a:solidFill>
                        </a:rPr>
                        <a:t> </a:t>
                      </a:r>
                      <a:r>
                        <a:rPr sz="1200" b="1" spc="-10" dirty="0">
                          <a:solidFill>
                            <a:schemeClr val="accent2">
                              <a:lumMod val="75000"/>
                            </a:schemeClr>
                          </a:solidFill>
                        </a:rPr>
                        <a:t>Ücreti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2540" algn="ctr">
                        <a:lnSpc>
                          <a:spcPct val="100000"/>
                        </a:lnSpc>
                        <a:spcBef>
                          <a:spcPts val="340"/>
                        </a:spcBef>
                      </a:pPr>
                      <a:r>
                        <a:rPr sz="1200" b="1" spc="-5" dirty="0">
                          <a:solidFill>
                            <a:schemeClr val="accent2">
                              <a:lumMod val="75000"/>
                            </a:schemeClr>
                          </a:solidFill>
                        </a:rPr>
                        <a:t>TABİ</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5715" algn="ctr">
                        <a:lnSpc>
                          <a:spcPct val="100000"/>
                        </a:lnSpc>
                        <a:spcBef>
                          <a:spcPts val="340"/>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gridSpan="2">
                  <a:txBody>
                    <a:bodyPr/>
                    <a:lstStyle/>
                    <a:p>
                      <a:pPr marL="5715"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hMerge="1">
                  <a:txBody>
                    <a:bodyPr/>
                    <a:lstStyle/>
                    <a:p>
                      <a:pPr marL="5715" algn="ctr">
                        <a:lnSpc>
                          <a:spcPct val="100000"/>
                        </a:lnSpc>
                        <a:spcBef>
                          <a:spcPts val="340"/>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3180" marB="0"/>
                </a:tc>
              </a:tr>
              <a:tr h="232478">
                <a:tc>
                  <a:txBody>
                    <a:bodyPr/>
                    <a:lstStyle/>
                    <a:p>
                      <a:pPr marL="88265">
                        <a:lnSpc>
                          <a:spcPct val="100000"/>
                        </a:lnSpc>
                        <a:spcBef>
                          <a:spcPts val="340"/>
                        </a:spcBef>
                      </a:pPr>
                      <a:r>
                        <a:rPr sz="1200" b="1" spc="-10" dirty="0">
                          <a:solidFill>
                            <a:schemeClr val="accent2">
                              <a:lumMod val="75000"/>
                            </a:schemeClr>
                          </a:solidFill>
                        </a:rPr>
                        <a:t>Vekalet Ücreti</a:t>
                      </a:r>
                      <a:r>
                        <a:rPr sz="1200" b="1" spc="45" dirty="0">
                          <a:solidFill>
                            <a:schemeClr val="accent2">
                              <a:lumMod val="75000"/>
                            </a:schemeClr>
                          </a:solidFill>
                        </a:rPr>
                        <a:t> </a:t>
                      </a:r>
                      <a:r>
                        <a:rPr sz="1200" b="1" spc="-10" dirty="0">
                          <a:solidFill>
                            <a:schemeClr val="accent2">
                              <a:lumMod val="75000"/>
                            </a:schemeClr>
                          </a:solidFill>
                        </a:rPr>
                        <a:t>(avukat)</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2540" algn="ctr">
                        <a:lnSpc>
                          <a:spcPct val="100000"/>
                        </a:lnSpc>
                        <a:spcBef>
                          <a:spcPts val="340"/>
                        </a:spcBef>
                      </a:pPr>
                      <a:r>
                        <a:rPr sz="1200" b="1" spc="-5" dirty="0">
                          <a:solidFill>
                            <a:schemeClr val="accent2">
                              <a:lumMod val="75000"/>
                            </a:schemeClr>
                          </a:solidFill>
                        </a:rPr>
                        <a:t>TABİ</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5715" algn="ctr">
                        <a:lnSpc>
                          <a:spcPct val="100000"/>
                        </a:lnSpc>
                        <a:spcBef>
                          <a:spcPts val="340"/>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gridSpan="2">
                  <a:txBody>
                    <a:bodyPr/>
                    <a:lstStyle/>
                    <a:p>
                      <a:pPr marL="5715"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hMerge="1">
                  <a:txBody>
                    <a:bodyPr/>
                    <a:lstStyle/>
                    <a:p>
                      <a:pPr marL="5715" algn="ctr">
                        <a:lnSpc>
                          <a:spcPct val="100000"/>
                        </a:lnSpc>
                        <a:spcBef>
                          <a:spcPts val="340"/>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3180" marB="0"/>
                </a:tc>
              </a:tr>
              <a:tr h="232479">
                <a:tc>
                  <a:txBody>
                    <a:bodyPr/>
                    <a:lstStyle/>
                    <a:p>
                      <a:pPr marL="88265">
                        <a:lnSpc>
                          <a:spcPct val="100000"/>
                        </a:lnSpc>
                        <a:spcBef>
                          <a:spcPts val="340"/>
                        </a:spcBef>
                      </a:pPr>
                      <a:r>
                        <a:rPr sz="1200" b="1" spc="-10" dirty="0">
                          <a:solidFill>
                            <a:schemeClr val="accent2">
                              <a:lumMod val="75000"/>
                            </a:schemeClr>
                          </a:solidFill>
                        </a:rPr>
                        <a:t>Harcırah</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2540" algn="ctr">
                        <a:lnSpc>
                          <a:spcPct val="100000"/>
                        </a:lnSpc>
                        <a:spcBef>
                          <a:spcPts val="340"/>
                        </a:spcBef>
                      </a:pPr>
                      <a:r>
                        <a:rPr sz="1200" b="1" spc="-5" dirty="0">
                          <a:solidFill>
                            <a:schemeClr val="accent2">
                              <a:lumMod val="75000"/>
                            </a:schemeClr>
                          </a:solidFill>
                        </a:rPr>
                        <a:t>TABİ</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5080" algn="ctr">
                        <a:lnSpc>
                          <a:spcPct val="100000"/>
                        </a:lnSpc>
                        <a:spcBef>
                          <a:spcPts val="340"/>
                        </a:spcBef>
                      </a:pPr>
                      <a:r>
                        <a:rPr sz="1200" b="1" spc="-5" dirty="0">
                          <a:solidFill>
                            <a:schemeClr val="accent2">
                              <a:lumMod val="75000"/>
                            </a:schemeClr>
                          </a:solidFill>
                        </a:rPr>
                        <a:t>TABİ</a:t>
                      </a:r>
                      <a:r>
                        <a:rPr sz="1200" b="1" dirty="0">
                          <a:solidFill>
                            <a:schemeClr val="accent2">
                              <a:lumMod val="75000"/>
                            </a:schemeClr>
                          </a:solidFill>
                        </a:rPr>
                        <a:t> </a:t>
                      </a:r>
                      <a:r>
                        <a:rPr sz="1200" b="1" spc="-10" dirty="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gridSpan="2">
                  <a:txBody>
                    <a:bodyPr/>
                    <a:lstStyle/>
                    <a:p>
                      <a:pPr marL="5080"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hMerge="1">
                  <a:txBody>
                    <a:bodyPr/>
                    <a:lstStyle/>
                    <a:p>
                      <a:pPr marL="5080" algn="ctr">
                        <a:lnSpc>
                          <a:spcPct val="100000"/>
                        </a:lnSpc>
                        <a:spcBef>
                          <a:spcPts val="340"/>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3180" marB="0"/>
                </a:tc>
              </a:tr>
              <a:tr h="234883">
                <a:tc>
                  <a:txBody>
                    <a:bodyPr/>
                    <a:lstStyle/>
                    <a:p>
                      <a:pPr marL="88265">
                        <a:lnSpc>
                          <a:spcPct val="100000"/>
                        </a:lnSpc>
                        <a:spcBef>
                          <a:spcPts val="1100"/>
                        </a:spcBef>
                      </a:pPr>
                      <a:r>
                        <a:rPr sz="1200" b="1" spc="-5" dirty="0">
                          <a:solidFill>
                            <a:schemeClr val="accent2">
                              <a:lumMod val="75000"/>
                            </a:schemeClr>
                          </a:solidFill>
                        </a:rPr>
                        <a:t>Fazla Çalışma </a:t>
                      </a:r>
                      <a:r>
                        <a:rPr sz="1200" b="1" spc="-10" dirty="0">
                          <a:solidFill>
                            <a:schemeClr val="accent2">
                              <a:lumMod val="75000"/>
                            </a:schemeClr>
                          </a:solidFill>
                        </a:rPr>
                        <a:t>Ücreti </a:t>
                      </a:r>
                      <a:r>
                        <a:rPr sz="1200" b="1" spc="-5" dirty="0">
                          <a:solidFill>
                            <a:schemeClr val="accent2">
                              <a:lumMod val="75000"/>
                            </a:schemeClr>
                          </a:solidFill>
                        </a:rPr>
                        <a:t>(II. Öğretim </a:t>
                      </a:r>
                      <a:r>
                        <a:rPr sz="1200" b="1" spc="-5" dirty="0" err="1">
                          <a:solidFill>
                            <a:schemeClr val="accent2">
                              <a:lumMod val="75000"/>
                            </a:schemeClr>
                          </a:solidFill>
                        </a:rPr>
                        <a:t>Fazla</a:t>
                      </a:r>
                      <a:r>
                        <a:rPr sz="1200" b="1" spc="-5" dirty="0">
                          <a:solidFill>
                            <a:schemeClr val="accent2">
                              <a:lumMod val="75000"/>
                            </a:schemeClr>
                          </a:solidFill>
                        </a:rPr>
                        <a:t> </a:t>
                      </a:r>
                      <a:r>
                        <a:rPr sz="1200" b="1" spc="-5" dirty="0" err="1" smtClean="0">
                          <a:solidFill>
                            <a:schemeClr val="accent2">
                              <a:lumMod val="75000"/>
                            </a:schemeClr>
                          </a:solidFill>
                        </a:rPr>
                        <a:t>Çalışma</a:t>
                      </a:r>
                      <a:r>
                        <a:rPr lang="tr-TR" sz="1200" b="1" spc="-5" dirty="0" smtClean="0">
                          <a:solidFill>
                            <a:schemeClr val="accent2">
                              <a:lumMod val="75000"/>
                            </a:schemeClr>
                          </a:solidFill>
                        </a:rPr>
                        <a:t> </a:t>
                      </a:r>
                      <a:r>
                        <a:rPr lang="tr-TR" sz="1200" b="1" spc="-5" dirty="0" err="1" smtClean="0">
                          <a:solidFill>
                            <a:schemeClr val="accent2">
                              <a:lumMod val="75000"/>
                            </a:schemeClr>
                          </a:solidFill>
                        </a:rPr>
                        <a:t>üc</a:t>
                      </a:r>
                      <a:r>
                        <a:rPr sz="1200" b="1" spc="-10" dirty="0" err="1" smtClean="0">
                          <a:solidFill>
                            <a:schemeClr val="accent2">
                              <a:lumMod val="75000"/>
                            </a:schemeClr>
                          </a:solidFill>
                        </a:rPr>
                        <a:t>reti</a:t>
                      </a:r>
                      <a:r>
                        <a:rPr sz="1200" b="1" spc="-10" dirty="0">
                          <a:solidFill>
                            <a:schemeClr val="accent2">
                              <a:lumMod val="75000"/>
                            </a:schemeClr>
                          </a:solidFill>
                        </a:rPr>
                        <a:t>)</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139700" marB="0"/>
                </a:tc>
                <a:tc>
                  <a:txBody>
                    <a:bodyPr/>
                    <a:lstStyle/>
                    <a:p>
                      <a:pPr marL="2540" algn="ctr">
                        <a:lnSpc>
                          <a:spcPct val="100000"/>
                        </a:lnSpc>
                        <a:spcBef>
                          <a:spcPts val="1100"/>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139700" marB="0"/>
                </a:tc>
                <a:tc>
                  <a:txBody>
                    <a:bodyPr/>
                    <a:lstStyle/>
                    <a:p>
                      <a:pPr marL="5715" algn="ctr">
                        <a:lnSpc>
                          <a:spcPct val="100000"/>
                        </a:lnSpc>
                        <a:spcBef>
                          <a:spcPts val="1100"/>
                        </a:spcBef>
                      </a:pPr>
                      <a:r>
                        <a:rPr sz="1200" b="1" spc="-5" dirty="0">
                          <a:solidFill>
                            <a:schemeClr val="accent2">
                              <a:lumMod val="75000"/>
                            </a:schemeClr>
                          </a:solidFill>
                        </a:rPr>
                        <a:t>TABİ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139700" marB="0"/>
                </a:tc>
                <a:tc gridSpan="2">
                  <a:txBody>
                    <a:bodyPr/>
                    <a:lstStyle/>
                    <a:p>
                      <a:pPr marL="5715" marR="0" indent="0" algn="ctr" defTabSz="914400" rtl="0" eaLnBrk="1" fontAlgn="auto" latinLnBrk="0" hangingPunct="1">
                        <a:lnSpc>
                          <a:spcPct val="100000"/>
                        </a:lnSpc>
                        <a:spcBef>
                          <a:spcPts val="1100"/>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139700" marB="0"/>
                </a:tc>
                <a:tc hMerge="1">
                  <a:txBody>
                    <a:bodyPr/>
                    <a:lstStyle/>
                    <a:p>
                      <a:pPr marL="5715" algn="ctr">
                        <a:lnSpc>
                          <a:spcPct val="100000"/>
                        </a:lnSpc>
                        <a:spcBef>
                          <a:spcPts val="1100"/>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139700" marB="0"/>
                </a:tc>
              </a:tr>
              <a:tr h="232488">
                <a:tc>
                  <a:txBody>
                    <a:bodyPr/>
                    <a:lstStyle/>
                    <a:p>
                      <a:pPr marL="88265">
                        <a:lnSpc>
                          <a:spcPct val="100000"/>
                        </a:lnSpc>
                        <a:spcBef>
                          <a:spcPts val="340"/>
                        </a:spcBef>
                      </a:pPr>
                      <a:r>
                        <a:rPr sz="1200" b="1" spc="-5" dirty="0">
                          <a:solidFill>
                            <a:schemeClr val="accent2">
                              <a:lumMod val="75000"/>
                            </a:schemeClr>
                          </a:solidFill>
                        </a:rPr>
                        <a:t>Aile </a:t>
                      </a:r>
                      <a:r>
                        <a:rPr sz="1200" b="1" spc="-10" dirty="0">
                          <a:solidFill>
                            <a:schemeClr val="accent2">
                              <a:lumMod val="75000"/>
                            </a:schemeClr>
                          </a:solidFill>
                        </a:rPr>
                        <a:t>ve Çocuk</a:t>
                      </a:r>
                      <a:r>
                        <a:rPr sz="1200" b="1" spc="35" dirty="0">
                          <a:solidFill>
                            <a:schemeClr val="accent2">
                              <a:lumMod val="75000"/>
                            </a:schemeClr>
                          </a:solidFill>
                        </a:rPr>
                        <a:t> </a:t>
                      </a:r>
                      <a:r>
                        <a:rPr sz="1200" b="1" spc="-5" dirty="0">
                          <a:solidFill>
                            <a:schemeClr val="accent2">
                              <a:lumMod val="75000"/>
                            </a:schemeClr>
                          </a:solidFill>
                        </a:rPr>
                        <a:t>Yardımı</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1270" algn="ctr">
                        <a:lnSpc>
                          <a:spcPct val="100000"/>
                        </a:lnSpc>
                        <a:spcBef>
                          <a:spcPts val="340"/>
                        </a:spcBef>
                      </a:pPr>
                      <a:r>
                        <a:rPr sz="1200" b="1" spc="-5" dirty="0">
                          <a:solidFill>
                            <a:schemeClr val="accent2">
                              <a:lumMod val="75000"/>
                            </a:schemeClr>
                          </a:solidFill>
                        </a:rPr>
                        <a:t>TABİ</a:t>
                      </a:r>
                      <a:r>
                        <a:rPr sz="1200" b="1" dirty="0">
                          <a:solidFill>
                            <a:schemeClr val="accent2">
                              <a:lumMod val="75000"/>
                            </a:schemeClr>
                          </a:solidFill>
                        </a:rPr>
                        <a:t> </a:t>
                      </a:r>
                      <a:r>
                        <a:rPr sz="1200" b="1" spc="-10" dirty="0">
                          <a:solidFill>
                            <a:schemeClr val="accent2">
                              <a:lumMod val="75000"/>
                            </a:schemeClr>
                          </a:solidFill>
                        </a:rPr>
                        <a:t>DEĞİL</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a:txBody>
                    <a:bodyPr/>
                    <a:lstStyle/>
                    <a:p>
                      <a:pPr marL="5080" algn="ctr">
                        <a:lnSpc>
                          <a:spcPct val="100000"/>
                        </a:lnSpc>
                        <a:spcBef>
                          <a:spcPts val="340"/>
                        </a:spcBef>
                      </a:pPr>
                      <a:r>
                        <a:rPr sz="1200" b="1" spc="-5" dirty="0">
                          <a:solidFill>
                            <a:schemeClr val="accent2">
                              <a:lumMod val="75000"/>
                            </a:schemeClr>
                          </a:solidFill>
                        </a:rPr>
                        <a:t>TABİ</a:t>
                      </a:r>
                      <a:r>
                        <a:rPr sz="1200" b="1" dirty="0">
                          <a:solidFill>
                            <a:schemeClr val="accent2">
                              <a:lumMod val="75000"/>
                            </a:schemeClr>
                          </a:solidFill>
                        </a:rPr>
                        <a:t> </a:t>
                      </a:r>
                      <a:r>
                        <a:rPr sz="1200" b="1" spc="-10" dirty="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gridSpan="2">
                  <a:txBody>
                    <a:bodyPr/>
                    <a:lstStyle/>
                    <a:p>
                      <a:pPr marL="5080" marR="0" indent="0" algn="ctr" defTabSz="914400" rtl="0" eaLnBrk="1" fontAlgn="auto" latinLnBrk="0" hangingPunct="1">
                        <a:lnSpc>
                          <a:spcPct val="100000"/>
                        </a:lnSpc>
                        <a:spcBef>
                          <a:spcPts val="340"/>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180" marB="0"/>
                </a:tc>
                <a:tc hMerge="1">
                  <a:txBody>
                    <a:bodyPr/>
                    <a:lstStyle/>
                    <a:p>
                      <a:pPr marL="5080" algn="ctr">
                        <a:lnSpc>
                          <a:spcPct val="100000"/>
                        </a:lnSpc>
                        <a:spcBef>
                          <a:spcPts val="340"/>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3180" marB="0"/>
                </a:tc>
              </a:tr>
              <a:tr h="232479">
                <a:tc>
                  <a:txBody>
                    <a:bodyPr/>
                    <a:lstStyle/>
                    <a:p>
                      <a:pPr marL="88265">
                        <a:lnSpc>
                          <a:spcPct val="100000"/>
                        </a:lnSpc>
                        <a:spcBef>
                          <a:spcPts val="345"/>
                        </a:spcBef>
                      </a:pPr>
                      <a:r>
                        <a:rPr sz="1200" b="1" spc="-10" dirty="0">
                          <a:solidFill>
                            <a:schemeClr val="accent2">
                              <a:lumMod val="75000"/>
                            </a:schemeClr>
                          </a:solidFill>
                        </a:rPr>
                        <a:t>Doğum</a:t>
                      </a:r>
                      <a:r>
                        <a:rPr sz="1200" b="1" spc="20" dirty="0">
                          <a:solidFill>
                            <a:schemeClr val="accent2">
                              <a:lumMod val="75000"/>
                            </a:schemeClr>
                          </a:solidFill>
                        </a:rPr>
                        <a:t> </a:t>
                      </a:r>
                      <a:r>
                        <a:rPr sz="1200" b="1" spc="-10" dirty="0">
                          <a:solidFill>
                            <a:schemeClr val="accent2">
                              <a:lumMod val="75000"/>
                            </a:schemeClr>
                          </a:solidFill>
                        </a:rPr>
                        <a:t>Yardımı</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a:txBody>
                    <a:bodyPr/>
                    <a:lstStyle/>
                    <a:p>
                      <a:pPr marL="1270" algn="ctr">
                        <a:lnSpc>
                          <a:spcPct val="100000"/>
                        </a:lnSpc>
                        <a:spcBef>
                          <a:spcPts val="345"/>
                        </a:spcBef>
                      </a:pPr>
                      <a:r>
                        <a:rPr sz="1200" b="1" spc="-5" dirty="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a:txBody>
                    <a:bodyPr/>
                    <a:lstStyle/>
                    <a:p>
                      <a:pPr marL="4445" algn="ctr">
                        <a:lnSpc>
                          <a:spcPct val="100000"/>
                        </a:lnSpc>
                        <a:spcBef>
                          <a:spcPts val="345"/>
                        </a:spcBef>
                      </a:pPr>
                      <a:r>
                        <a:rPr sz="1200" b="1" spc="-5" dirty="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gridSpan="2">
                  <a:txBody>
                    <a:bodyPr/>
                    <a:lstStyle/>
                    <a:p>
                      <a:pPr marL="4445" marR="0" indent="0" algn="ctr" defTabSz="914400" rtl="0" eaLnBrk="1" fontAlgn="auto" latinLnBrk="0" hangingPunct="1">
                        <a:lnSpc>
                          <a:spcPct val="100000"/>
                        </a:lnSpc>
                        <a:spcBef>
                          <a:spcPts val="345"/>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hMerge="1">
                  <a:txBody>
                    <a:bodyPr/>
                    <a:lstStyle/>
                    <a:p>
                      <a:pPr marL="4445" algn="ctr">
                        <a:lnSpc>
                          <a:spcPct val="100000"/>
                        </a:lnSpc>
                        <a:spcBef>
                          <a:spcPts val="345"/>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3815" marB="0"/>
                </a:tc>
              </a:tr>
              <a:tr h="232479">
                <a:tc>
                  <a:txBody>
                    <a:bodyPr/>
                    <a:lstStyle/>
                    <a:p>
                      <a:pPr marL="88265">
                        <a:lnSpc>
                          <a:spcPct val="100000"/>
                        </a:lnSpc>
                        <a:spcBef>
                          <a:spcPts val="345"/>
                        </a:spcBef>
                      </a:pPr>
                      <a:r>
                        <a:rPr sz="1200" b="1" spc="-5" dirty="0">
                          <a:solidFill>
                            <a:schemeClr val="accent2">
                              <a:lumMod val="75000"/>
                            </a:schemeClr>
                          </a:solidFill>
                        </a:rPr>
                        <a:t>Ölüm</a:t>
                      </a:r>
                      <a:r>
                        <a:rPr sz="1200" b="1" dirty="0">
                          <a:solidFill>
                            <a:schemeClr val="accent2">
                              <a:lumMod val="75000"/>
                            </a:schemeClr>
                          </a:solidFill>
                        </a:rPr>
                        <a:t> </a:t>
                      </a:r>
                      <a:r>
                        <a:rPr sz="1200" b="1" spc="-10" dirty="0">
                          <a:solidFill>
                            <a:schemeClr val="accent2">
                              <a:lumMod val="75000"/>
                            </a:schemeClr>
                          </a:solidFill>
                        </a:rPr>
                        <a:t>Yardımı</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a:txBody>
                    <a:bodyPr/>
                    <a:lstStyle/>
                    <a:p>
                      <a:pPr marL="1270" algn="ctr">
                        <a:lnSpc>
                          <a:spcPct val="100000"/>
                        </a:lnSpc>
                        <a:spcBef>
                          <a:spcPts val="345"/>
                        </a:spcBef>
                      </a:pPr>
                      <a:r>
                        <a:rPr sz="1200" b="1" spc="-5" dirty="0">
                          <a:solidFill>
                            <a:schemeClr val="accent2">
                              <a:lumMod val="75000"/>
                            </a:schemeClr>
                          </a:solidFill>
                        </a:rPr>
                        <a:t>TABİ DEĞİL</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a:txBody>
                    <a:bodyPr/>
                    <a:lstStyle/>
                    <a:p>
                      <a:pPr marL="4445" algn="ctr">
                        <a:lnSpc>
                          <a:spcPct val="100000"/>
                        </a:lnSpc>
                        <a:spcBef>
                          <a:spcPts val="345"/>
                        </a:spcBef>
                      </a:pPr>
                      <a:r>
                        <a:rPr sz="1200" b="1" spc="-5" dirty="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gridSpan="2">
                  <a:txBody>
                    <a:bodyPr/>
                    <a:lstStyle/>
                    <a:p>
                      <a:pPr marL="4445" marR="0" indent="0" algn="ctr" defTabSz="914400" rtl="0" eaLnBrk="1" fontAlgn="auto" latinLnBrk="0" hangingPunct="1">
                        <a:lnSpc>
                          <a:spcPct val="100000"/>
                        </a:lnSpc>
                        <a:spcBef>
                          <a:spcPts val="345"/>
                        </a:spcBef>
                        <a:spcAft>
                          <a:spcPts val="0"/>
                        </a:spcAft>
                        <a:buClrTx/>
                        <a:buSzTx/>
                        <a:buFontTx/>
                        <a:buNone/>
                        <a:tabLst/>
                        <a:defRPr/>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hMerge="1">
                  <a:txBody>
                    <a:bodyPr/>
                    <a:lstStyle/>
                    <a:p>
                      <a:pPr marL="4445" algn="ctr">
                        <a:lnSpc>
                          <a:spcPct val="100000"/>
                        </a:lnSpc>
                        <a:spcBef>
                          <a:spcPts val="345"/>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3815" marB="0"/>
                </a:tc>
              </a:tr>
              <a:tr h="216133">
                <a:tc>
                  <a:txBody>
                    <a:bodyPr/>
                    <a:lstStyle/>
                    <a:p>
                      <a:pPr marL="88265">
                        <a:lnSpc>
                          <a:spcPct val="100000"/>
                        </a:lnSpc>
                        <a:spcBef>
                          <a:spcPts val="345"/>
                        </a:spcBef>
                      </a:pPr>
                      <a:r>
                        <a:rPr sz="1200" b="1" spc="-10" dirty="0">
                          <a:solidFill>
                            <a:schemeClr val="accent2">
                              <a:lumMod val="75000"/>
                            </a:schemeClr>
                          </a:solidFill>
                        </a:rPr>
                        <a:t>Toplu </a:t>
                      </a:r>
                      <a:r>
                        <a:rPr sz="1200" b="1" spc="-5" dirty="0" err="1">
                          <a:solidFill>
                            <a:schemeClr val="accent2">
                              <a:lumMod val="75000"/>
                            </a:schemeClr>
                          </a:solidFill>
                        </a:rPr>
                        <a:t>Sözleşme</a:t>
                      </a:r>
                      <a:r>
                        <a:rPr sz="1200" b="1" spc="50" dirty="0">
                          <a:solidFill>
                            <a:schemeClr val="accent2">
                              <a:lumMod val="75000"/>
                            </a:schemeClr>
                          </a:solidFill>
                        </a:rPr>
                        <a:t> </a:t>
                      </a:r>
                      <a:r>
                        <a:rPr lang="tr-TR" sz="1200" b="1" spc="50" dirty="0" smtClean="0">
                          <a:solidFill>
                            <a:schemeClr val="accent2">
                              <a:lumMod val="75000"/>
                            </a:schemeClr>
                          </a:solidFill>
                        </a:rPr>
                        <a:t>İkramiyesi</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a:txBody>
                    <a:bodyPr/>
                    <a:lstStyle/>
                    <a:p>
                      <a:pPr marL="2540" algn="ctr">
                        <a:lnSpc>
                          <a:spcPct val="100000"/>
                        </a:lnSpc>
                        <a:spcBef>
                          <a:spcPts val="345"/>
                        </a:spcBef>
                      </a:pPr>
                      <a:r>
                        <a:rPr sz="1200" b="1" spc="-5" dirty="0">
                          <a:solidFill>
                            <a:schemeClr val="accent2">
                              <a:lumMod val="75000"/>
                            </a:schemeClr>
                          </a:solidFill>
                        </a:rPr>
                        <a:t>TABİ</a:t>
                      </a:r>
                      <a:endParaRPr sz="1200" b="1">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a:txBody>
                    <a:bodyPr/>
                    <a:lstStyle/>
                    <a:p>
                      <a:pPr marL="4445" algn="ctr">
                        <a:lnSpc>
                          <a:spcPct val="100000"/>
                        </a:lnSpc>
                        <a:spcBef>
                          <a:spcPts val="345"/>
                        </a:spcBef>
                      </a:pPr>
                      <a:r>
                        <a:rPr sz="1200" b="1" spc="-5" dirty="0">
                          <a:solidFill>
                            <a:schemeClr val="accent2">
                              <a:lumMod val="75000"/>
                            </a:schemeClr>
                          </a:solidFill>
                        </a:rPr>
                        <a:t>TABİ DEĞİL</a:t>
                      </a:r>
                      <a:endParaRP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gridSpan="2">
                  <a:txBody>
                    <a:bodyPr/>
                    <a:lstStyle/>
                    <a:p>
                      <a:pPr marL="5080" algn="ctr">
                        <a:lnSpc>
                          <a:spcPct val="100000"/>
                        </a:lnSpc>
                        <a:spcBef>
                          <a:spcPts val="330"/>
                        </a:spcBef>
                      </a:pPr>
                      <a:r>
                        <a:rPr lang="tr-TR" sz="1200" b="1" spc="-5" dirty="0" smtClean="0">
                          <a:solidFill>
                            <a:schemeClr val="accent2">
                              <a:lumMod val="75000"/>
                            </a:schemeClr>
                          </a:solidFill>
                        </a:rPr>
                        <a:t>TABİ</a:t>
                      </a:r>
                      <a:r>
                        <a:rPr lang="tr-TR" sz="1200" b="1" dirty="0" smtClean="0">
                          <a:solidFill>
                            <a:schemeClr val="accent2">
                              <a:lumMod val="75000"/>
                            </a:schemeClr>
                          </a:solidFill>
                        </a:rPr>
                        <a:t> </a:t>
                      </a:r>
                      <a:r>
                        <a:rPr lang="tr-TR" sz="1200" b="1" spc="-10" dirty="0" smtClean="0">
                          <a:solidFill>
                            <a:schemeClr val="accent2">
                              <a:lumMod val="75000"/>
                            </a:schemeClr>
                          </a:solidFill>
                        </a:rPr>
                        <a:t>DEĞİL</a:t>
                      </a:r>
                      <a:endParaRPr lang="tr-TR" sz="1200" b="1" dirty="0">
                        <a:solidFill>
                          <a:schemeClr val="accent2">
                            <a:lumMod val="75000"/>
                          </a:schemeClr>
                        </a:solidFill>
                        <a:latin typeface="Times New Roman" panose="02020603050405020304" pitchFamily="18" charset="0"/>
                        <a:cs typeface="Times New Roman" panose="02020603050405020304" pitchFamily="18" charset="0"/>
                      </a:endParaRPr>
                    </a:p>
                  </a:txBody>
                  <a:tcPr marL="0" marR="0" marT="43815" marB="0"/>
                </a:tc>
                <a:tc hMerge="1">
                  <a:txBody>
                    <a:bodyPr/>
                    <a:lstStyle/>
                    <a:p>
                      <a:pPr marL="4445" algn="ctr">
                        <a:lnSpc>
                          <a:spcPct val="100000"/>
                        </a:lnSpc>
                        <a:spcBef>
                          <a:spcPts val="345"/>
                        </a:spcBef>
                      </a:pPr>
                      <a:endParaRPr sz="1200" b="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43815" marB="0"/>
                </a:tc>
              </a:tr>
            </a:tbl>
          </a:graphicData>
        </a:graphic>
      </p:graphicFrame>
    </p:spTree>
    <p:extLst>
      <p:ext uri="{BB962C8B-B14F-4D97-AF65-F5344CB8AC3E}">
        <p14:creationId xmlns:p14="http://schemas.microsoft.com/office/powerpoint/2010/main" val="35395832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563562"/>
          </a:xfrm>
        </p:spPr>
        <p:txBody>
          <a:bodyPr/>
          <a:lstStyle/>
          <a:p>
            <a:pPr algn="ctr"/>
            <a:r>
              <a:rPr lang="tr-TR" dirty="0" smtClean="0">
                <a:solidFill>
                  <a:schemeClr val="accent2">
                    <a:lumMod val="50000"/>
                  </a:schemeClr>
                </a:solidFill>
              </a:rPr>
              <a:t>KESİNTİLER / kefalet kesintisi</a:t>
            </a:r>
            <a:endParaRPr lang="tr-TR" dirty="0">
              <a:solidFill>
                <a:schemeClr val="accent2">
                  <a:lumMod val="50000"/>
                </a:schemeClr>
              </a:solidFill>
            </a:endParaRPr>
          </a:p>
        </p:txBody>
      </p:sp>
      <p:sp>
        <p:nvSpPr>
          <p:cNvPr id="3" name="2 İçerik Yer Tutucusu"/>
          <p:cNvSpPr>
            <a:spLocks noGrp="1"/>
          </p:cNvSpPr>
          <p:nvPr>
            <p:ph sz="quarter" idx="1"/>
          </p:nvPr>
        </p:nvSpPr>
        <p:spPr>
          <a:xfrm>
            <a:off x="457200" y="990600"/>
            <a:ext cx="7924800" cy="5483352"/>
          </a:xfrm>
        </p:spPr>
        <p:txBody>
          <a:bodyPr>
            <a:normAutofit/>
          </a:bodyPr>
          <a:lstStyle/>
          <a:p>
            <a:pPr marL="12700" marR="5715" indent="533400" algn="just">
              <a:lnSpc>
                <a:spcPct val="100000"/>
              </a:lnSpc>
              <a:spcBef>
                <a:spcPts val="100"/>
              </a:spcBef>
              <a:buNone/>
              <a:tabLst>
                <a:tab pos="854710" algn="l"/>
              </a:tabLst>
            </a:pPr>
            <a:r>
              <a:rPr lang="tr-TR" dirty="0" smtClean="0">
                <a:solidFill>
                  <a:srgbClr val="FF0000"/>
                </a:solidFill>
              </a:rPr>
              <a:t>Kefalet Aidatı: </a:t>
            </a:r>
            <a:r>
              <a:rPr lang="tr-TR" sz="2000" dirty="0" smtClean="0">
                <a:solidFill>
                  <a:schemeClr val="accent2">
                    <a:lumMod val="75000"/>
                  </a:schemeClr>
                </a:solidFill>
                <a:latin typeface="Times New Roman" pitchFamily="18" charset="0"/>
                <a:cs typeface="Times New Roman" pitchFamily="18" charset="0"/>
              </a:rPr>
              <a:t>2489 sayılı kefalet kanunu gereği; para, menkul kıymet ve ayniyatı alıp veren ve elinde tutan; memur, sözleşmeli personel ve işçilere (geçici işçiler hariç) bu görevlerde bulundukları sürece kefalet aidatı kesilir. Kefaletli görevin ilk 4 ayında giriş aidatı eşit taksitlerle kesildikten sonraki aylarda ise aylık aidat kesintisi yapılır.</a:t>
            </a:r>
          </a:p>
          <a:p>
            <a:pPr marL="12700" marR="5715" indent="533400" algn="just">
              <a:spcBef>
                <a:spcPts val="100"/>
              </a:spcBef>
              <a:buNone/>
              <a:tabLst>
                <a:tab pos="854710" algn="l"/>
              </a:tabLst>
            </a:pPr>
            <a:r>
              <a:rPr lang="tr-TR" sz="2000" dirty="0" err="1" smtClean="0">
                <a:solidFill>
                  <a:schemeClr val="accent2">
                    <a:lumMod val="75000"/>
                  </a:schemeClr>
                </a:solidFill>
                <a:latin typeface="Times New Roman" pitchFamily="18" charset="0"/>
                <a:cs typeface="Times New Roman" pitchFamily="18" charset="0"/>
              </a:rPr>
              <a:t>Kefaletli</a:t>
            </a:r>
            <a:r>
              <a:rPr lang="tr-TR" sz="2000" dirty="0" smtClean="0">
                <a:solidFill>
                  <a:schemeClr val="accent2">
                    <a:lumMod val="75000"/>
                  </a:schemeClr>
                </a:solidFill>
                <a:latin typeface="Times New Roman" pitchFamily="18" charset="0"/>
                <a:cs typeface="Times New Roman" pitchFamily="18" charset="0"/>
              </a:rPr>
              <a:t> görevlerde bulunan personellere </a:t>
            </a:r>
            <a:r>
              <a:rPr lang="tr-TR" sz="2000" dirty="0">
                <a:solidFill>
                  <a:schemeClr val="accent2">
                    <a:lumMod val="75000"/>
                  </a:schemeClr>
                </a:solidFill>
                <a:latin typeface="Times New Roman" pitchFamily="18" charset="0"/>
                <a:cs typeface="Times New Roman" pitchFamily="18" charset="0"/>
              </a:rPr>
              <a:t>Taşınır Kayıt Kontrol yetkilisi </a:t>
            </a:r>
            <a:r>
              <a:rPr lang="tr-TR" sz="2000" dirty="0" smtClean="0">
                <a:solidFill>
                  <a:schemeClr val="accent2">
                    <a:lumMod val="75000"/>
                  </a:schemeClr>
                </a:solidFill>
                <a:latin typeface="Times New Roman" pitchFamily="18" charset="0"/>
                <a:cs typeface="Times New Roman" pitchFamily="18" charset="0"/>
              </a:rPr>
              <a:t>için 575 puan, Sayman mutemetleri için ise 700  puan </a:t>
            </a:r>
            <a:r>
              <a:rPr lang="tr-TR" sz="2000" dirty="0">
                <a:solidFill>
                  <a:schemeClr val="accent2">
                    <a:lumMod val="75000"/>
                  </a:schemeClr>
                </a:solidFill>
                <a:latin typeface="Times New Roman" pitchFamily="18" charset="0"/>
                <a:cs typeface="Times New Roman" pitchFamily="18" charset="0"/>
              </a:rPr>
              <a:t>mali sorumluluk </a:t>
            </a:r>
            <a:r>
              <a:rPr lang="tr-TR" sz="2000" dirty="0" smtClean="0">
                <a:solidFill>
                  <a:schemeClr val="accent2">
                    <a:lumMod val="75000"/>
                  </a:schemeClr>
                </a:solidFill>
                <a:latin typeface="Times New Roman" pitchFamily="18" charset="0"/>
                <a:cs typeface="Times New Roman" pitchFamily="18" charset="0"/>
              </a:rPr>
              <a:t>tazminatı ilave olarak eklenir.</a:t>
            </a:r>
          </a:p>
          <a:p>
            <a:pPr marL="12700" marR="5715" indent="533400" algn="just">
              <a:lnSpc>
                <a:spcPct val="100000"/>
              </a:lnSpc>
              <a:spcBef>
                <a:spcPts val="100"/>
              </a:spcBef>
              <a:buNone/>
              <a:tabLst>
                <a:tab pos="854710" algn="l"/>
              </a:tabLst>
            </a:pPr>
            <a:r>
              <a:rPr lang="tr-TR" sz="2000" dirty="0" smtClean="0">
                <a:solidFill>
                  <a:schemeClr val="accent2">
                    <a:lumMod val="75000"/>
                  </a:schemeClr>
                </a:solidFill>
                <a:latin typeface="Times New Roman" pitchFamily="18" charset="0"/>
                <a:cs typeface="Times New Roman" pitchFamily="18" charset="0"/>
              </a:rPr>
              <a:t> </a:t>
            </a:r>
            <a:endParaRPr lang="tr-TR" sz="2000" b="1" spc="-5" dirty="0" smtClean="0">
              <a:solidFill>
                <a:schemeClr val="accent2">
                  <a:lumMod val="75000"/>
                </a:schemeClr>
              </a:solidFill>
              <a:latin typeface="Times New Roman" pitchFamily="18" charset="0"/>
              <a:cs typeface="Times New Roman" pitchFamily="18" charset="0"/>
            </a:endParaRPr>
          </a:p>
          <a:p>
            <a:pPr marL="12700" marR="5715" indent="533400" algn="just">
              <a:lnSpc>
                <a:spcPct val="100000"/>
              </a:lnSpc>
              <a:spcBef>
                <a:spcPts val="100"/>
              </a:spcBef>
              <a:buNone/>
              <a:tabLst>
                <a:tab pos="854710" algn="l"/>
              </a:tabLst>
            </a:pPr>
            <a:endParaRPr lang="tr-TR" spc="-15" dirty="0" smtClean="0">
              <a:solidFill>
                <a:schemeClr val="accent2">
                  <a:lumMod val="75000"/>
                </a:schemeClr>
              </a:solidFill>
              <a:latin typeface="Times New Roman" pitchFamily="18" charset="0"/>
              <a:cs typeface="Times New Roman" pitchFamily="18" charset="0"/>
            </a:endParaRPr>
          </a:p>
          <a:p>
            <a:pPr marL="12700" marR="5715" indent="533400" algn="just">
              <a:lnSpc>
                <a:spcPct val="100000"/>
              </a:lnSpc>
              <a:spcBef>
                <a:spcPts val="100"/>
              </a:spcBef>
              <a:buNone/>
              <a:tabLst>
                <a:tab pos="854710" algn="l"/>
              </a:tabLst>
            </a:pPr>
            <a:endParaRPr lang="tr-TR" sz="2500" dirty="0" smtClean="0">
              <a:solidFill>
                <a:schemeClr val="accent2">
                  <a:lumMod val="75000"/>
                </a:schemeClr>
              </a:solidFill>
              <a:latin typeface="Times New Roman" pitchFamily="18" charset="0"/>
              <a:cs typeface="Times New Roman" pitchFamily="18" charset="0"/>
            </a:endParaRPr>
          </a:p>
          <a:p>
            <a:pPr marL="12700" marR="6985" indent="457200" algn="just">
              <a:lnSpc>
                <a:spcPct val="100200"/>
              </a:lnSpc>
              <a:buNone/>
              <a:tabLst>
                <a:tab pos="814705" algn="l"/>
              </a:tabLst>
            </a:pPr>
            <a:endParaRPr lang="tr-TR" dirty="0" smtClean="0">
              <a:solidFill>
                <a:schemeClr val="accent2">
                  <a:lumMod val="75000"/>
                </a:schemeClr>
              </a:solidFill>
              <a:latin typeface="Times New Roman" pitchFamily="18" charset="0"/>
              <a:cs typeface="Times New Roman" pitchFamily="18" charset="0"/>
            </a:endParaRPr>
          </a:p>
          <a:p>
            <a:pPr>
              <a:buNone/>
            </a:pPr>
            <a:endParaRPr lang="tr-TR" dirty="0"/>
          </a:p>
        </p:txBody>
      </p:sp>
      <p:sp>
        <p:nvSpPr>
          <p:cNvPr id="5" name="object 4"/>
          <p:cNvSpPr/>
          <p:nvPr/>
        </p:nvSpPr>
        <p:spPr>
          <a:xfrm>
            <a:off x="685800" y="3962400"/>
            <a:ext cx="2159000" cy="711200"/>
          </a:xfrm>
          <a:prstGeom prst="rect">
            <a:avLst/>
          </a:prstGeom>
          <a:blipFill>
            <a:blip r:embed="rId2" cstate="print"/>
            <a:stretch>
              <a:fillRect/>
            </a:stretch>
          </a:blipFill>
        </p:spPr>
        <p:txBody>
          <a:bodyPr wrap="square" lIns="0" tIns="0" rIns="0" bIns="0" rtlCol="0" anchor="ctr"/>
          <a:lstStyle/>
          <a:p>
            <a:pPr algn="ctr"/>
            <a:r>
              <a:rPr lang="tr-TR" sz="2000" b="1" dirty="0" smtClean="0">
                <a:solidFill>
                  <a:srgbClr val="FF0000"/>
                </a:solidFill>
                <a:latin typeface="Times New Roman" pitchFamily="18" charset="0"/>
                <a:cs typeface="Times New Roman" pitchFamily="18" charset="0"/>
              </a:rPr>
              <a:t>Giriş Aidatı</a:t>
            </a:r>
            <a:endParaRPr sz="2000" b="1" dirty="0">
              <a:solidFill>
                <a:srgbClr val="FF0000"/>
              </a:solidFill>
              <a:latin typeface="Times New Roman" pitchFamily="18" charset="0"/>
              <a:cs typeface="Times New Roman" pitchFamily="18" charset="0"/>
            </a:endParaRPr>
          </a:p>
        </p:txBody>
      </p:sp>
      <p:sp>
        <p:nvSpPr>
          <p:cNvPr id="6" name="object 7"/>
          <p:cNvSpPr/>
          <p:nvPr/>
        </p:nvSpPr>
        <p:spPr>
          <a:xfrm>
            <a:off x="2971800" y="5029200"/>
            <a:ext cx="650875" cy="457200"/>
          </a:xfrm>
          <a:custGeom>
            <a:avLst/>
            <a:gdLst/>
            <a:ahLst/>
            <a:cxnLst/>
            <a:rect l="l" t="t" r="r" b="b"/>
            <a:pathLst>
              <a:path w="650875" h="457200">
                <a:moveTo>
                  <a:pt x="0" y="114300"/>
                </a:moveTo>
                <a:lnTo>
                  <a:pt x="422275" y="114300"/>
                </a:lnTo>
                <a:lnTo>
                  <a:pt x="422275" y="0"/>
                </a:lnTo>
                <a:lnTo>
                  <a:pt x="650875" y="228600"/>
                </a:lnTo>
                <a:lnTo>
                  <a:pt x="422275" y="457200"/>
                </a:lnTo>
                <a:lnTo>
                  <a:pt x="422275" y="342900"/>
                </a:lnTo>
                <a:lnTo>
                  <a:pt x="0" y="342900"/>
                </a:lnTo>
                <a:lnTo>
                  <a:pt x="0" y="114300"/>
                </a:lnTo>
                <a:close/>
              </a:path>
            </a:pathLst>
          </a:custGeom>
          <a:ln w="25400">
            <a:solidFill>
              <a:srgbClr val="946E00"/>
            </a:solidFill>
          </a:ln>
        </p:spPr>
        <p:txBody>
          <a:bodyPr wrap="square" lIns="0" tIns="0" rIns="0" bIns="0" rtlCol="0"/>
          <a:lstStyle/>
          <a:p>
            <a:endParaRPr/>
          </a:p>
        </p:txBody>
      </p:sp>
      <p:sp>
        <p:nvSpPr>
          <p:cNvPr id="7" name="object 6"/>
          <p:cNvSpPr/>
          <p:nvPr/>
        </p:nvSpPr>
        <p:spPr>
          <a:xfrm>
            <a:off x="2971800" y="4114800"/>
            <a:ext cx="650875" cy="457200"/>
          </a:xfrm>
          <a:custGeom>
            <a:avLst/>
            <a:gdLst/>
            <a:ahLst/>
            <a:cxnLst/>
            <a:rect l="l" t="t" r="r" b="b"/>
            <a:pathLst>
              <a:path w="650875" h="457200">
                <a:moveTo>
                  <a:pt x="422275" y="0"/>
                </a:moveTo>
                <a:lnTo>
                  <a:pt x="422275" y="114300"/>
                </a:lnTo>
                <a:lnTo>
                  <a:pt x="0" y="114300"/>
                </a:lnTo>
                <a:lnTo>
                  <a:pt x="0" y="342900"/>
                </a:lnTo>
                <a:lnTo>
                  <a:pt x="422275" y="342900"/>
                </a:lnTo>
                <a:lnTo>
                  <a:pt x="422275" y="457200"/>
                </a:lnTo>
                <a:lnTo>
                  <a:pt x="650875" y="228600"/>
                </a:lnTo>
                <a:lnTo>
                  <a:pt x="422275"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8" name="object 8"/>
          <p:cNvSpPr/>
          <p:nvPr/>
        </p:nvSpPr>
        <p:spPr>
          <a:xfrm>
            <a:off x="3810000" y="3962400"/>
            <a:ext cx="4826000" cy="685800"/>
          </a:xfrm>
          <a:prstGeom prst="rect">
            <a:avLst/>
          </a:prstGeom>
          <a:blipFill>
            <a:blip r:embed="rId3" cstate="print"/>
            <a:stretch>
              <a:fillRect/>
            </a:stretch>
          </a:blipFill>
        </p:spPr>
        <p:txBody>
          <a:bodyPr wrap="square" lIns="0" tIns="0" rIns="0" bIns="0" rtlCol="0" anchor="ctr"/>
          <a:lstStyle/>
          <a:p>
            <a:pPr algn="ctr"/>
            <a:r>
              <a:rPr lang="tr-TR" sz="2000" dirty="0" smtClean="0">
                <a:solidFill>
                  <a:schemeClr val="accent2">
                    <a:lumMod val="75000"/>
                  </a:schemeClr>
                </a:solidFill>
                <a:latin typeface="Times New Roman" pitchFamily="18" charset="0"/>
                <a:cs typeface="Times New Roman" pitchFamily="18" charset="0"/>
              </a:rPr>
              <a:t>1500xAylık katsayı (4 eşit taksitle kesilir</a:t>
            </a:r>
            <a:r>
              <a:rPr lang="tr-TR" dirty="0" smtClean="0"/>
              <a:t>) </a:t>
            </a:r>
            <a:endParaRPr lang="tr-TR" dirty="0"/>
          </a:p>
        </p:txBody>
      </p:sp>
      <p:sp>
        <p:nvSpPr>
          <p:cNvPr id="10" name="object 4"/>
          <p:cNvSpPr/>
          <p:nvPr/>
        </p:nvSpPr>
        <p:spPr>
          <a:xfrm>
            <a:off x="685800" y="4876800"/>
            <a:ext cx="2159000" cy="711200"/>
          </a:xfrm>
          <a:prstGeom prst="rect">
            <a:avLst/>
          </a:prstGeom>
          <a:blipFill>
            <a:blip r:embed="rId2" cstate="print"/>
            <a:stretch>
              <a:fillRect/>
            </a:stretch>
          </a:blipFill>
        </p:spPr>
        <p:txBody>
          <a:bodyPr wrap="square" lIns="0" tIns="0" rIns="0" bIns="0" rtlCol="0" anchor="ctr"/>
          <a:lstStyle/>
          <a:p>
            <a:pPr algn="ctr"/>
            <a:r>
              <a:rPr lang="tr-TR" sz="2000" b="1" dirty="0" smtClean="0">
                <a:solidFill>
                  <a:srgbClr val="FF0000"/>
                </a:solidFill>
              </a:rPr>
              <a:t>Aylık Aidatı</a:t>
            </a:r>
            <a:endParaRPr sz="2000" b="1" dirty="0">
              <a:solidFill>
                <a:srgbClr val="FF0000"/>
              </a:solidFill>
            </a:endParaRPr>
          </a:p>
        </p:txBody>
      </p:sp>
      <p:sp>
        <p:nvSpPr>
          <p:cNvPr id="11" name="object 8"/>
          <p:cNvSpPr/>
          <p:nvPr/>
        </p:nvSpPr>
        <p:spPr>
          <a:xfrm>
            <a:off x="3810000" y="4800600"/>
            <a:ext cx="4826000" cy="685800"/>
          </a:xfrm>
          <a:prstGeom prst="rect">
            <a:avLst/>
          </a:prstGeom>
          <a:blipFill>
            <a:blip r:embed="rId3" cstate="print"/>
            <a:stretch>
              <a:fillRect/>
            </a:stretch>
          </a:blipFill>
        </p:spPr>
        <p:txBody>
          <a:bodyPr wrap="square" lIns="0" tIns="0" rIns="0" bIns="0" rtlCol="0" anchor="ctr"/>
          <a:lstStyle/>
          <a:p>
            <a:pPr algn="ctr"/>
            <a:r>
              <a:rPr lang="tr-TR" sz="2000" dirty="0" smtClean="0">
                <a:solidFill>
                  <a:schemeClr val="accent2">
                    <a:lumMod val="75000"/>
                  </a:schemeClr>
                </a:solidFill>
                <a:latin typeface="Times New Roman" pitchFamily="18" charset="0"/>
                <a:cs typeface="Times New Roman" pitchFamily="18" charset="0"/>
              </a:rPr>
              <a:t>100xAylık katsayı  </a:t>
            </a:r>
            <a:endParaRPr lang="tr-TR" sz="2000" dirty="0">
              <a:solidFill>
                <a:schemeClr val="accent2">
                  <a:lumMod val="75000"/>
                </a:schemeClr>
              </a:solidFill>
              <a:latin typeface="Times New Roman" pitchFamily="18" charset="0"/>
              <a:cs typeface="Times New Roman" pitchFamily="18" charset="0"/>
            </a:endParaRPr>
          </a:p>
        </p:txBody>
      </p:sp>
      <p:sp>
        <p:nvSpPr>
          <p:cNvPr id="12" name="object 6"/>
          <p:cNvSpPr/>
          <p:nvPr/>
        </p:nvSpPr>
        <p:spPr>
          <a:xfrm>
            <a:off x="2971800" y="5029200"/>
            <a:ext cx="650875" cy="457200"/>
          </a:xfrm>
          <a:custGeom>
            <a:avLst/>
            <a:gdLst/>
            <a:ahLst/>
            <a:cxnLst/>
            <a:rect l="l" t="t" r="r" b="b"/>
            <a:pathLst>
              <a:path w="650875" h="457200">
                <a:moveTo>
                  <a:pt x="422275" y="0"/>
                </a:moveTo>
                <a:lnTo>
                  <a:pt x="422275" y="114300"/>
                </a:lnTo>
                <a:lnTo>
                  <a:pt x="0" y="114300"/>
                </a:lnTo>
                <a:lnTo>
                  <a:pt x="0" y="342900"/>
                </a:lnTo>
                <a:lnTo>
                  <a:pt x="422275" y="342900"/>
                </a:lnTo>
                <a:lnTo>
                  <a:pt x="422275" y="457200"/>
                </a:lnTo>
                <a:lnTo>
                  <a:pt x="650875" y="228600"/>
                </a:lnTo>
                <a:lnTo>
                  <a:pt x="422275"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3" name="object 7"/>
          <p:cNvSpPr/>
          <p:nvPr/>
        </p:nvSpPr>
        <p:spPr>
          <a:xfrm>
            <a:off x="2971800" y="4114800"/>
            <a:ext cx="650875" cy="457200"/>
          </a:xfrm>
          <a:custGeom>
            <a:avLst/>
            <a:gdLst/>
            <a:ahLst/>
            <a:cxnLst/>
            <a:rect l="l" t="t" r="r" b="b"/>
            <a:pathLst>
              <a:path w="650875" h="457200">
                <a:moveTo>
                  <a:pt x="0" y="114300"/>
                </a:moveTo>
                <a:lnTo>
                  <a:pt x="422275" y="114300"/>
                </a:lnTo>
                <a:lnTo>
                  <a:pt x="422275" y="0"/>
                </a:lnTo>
                <a:lnTo>
                  <a:pt x="650875" y="228600"/>
                </a:lnTo>
                <a:lnTo>
                  <a:pt x="422275" y="457200"/>
                </a:lnTo>
                <a:lnTo>
                  <a:pt x="422275" y="342900"/>
                </a:lnTo>
                <a:lnTo>
                  <a:pt x="0" y="342900"/>
                </a:lnTo>
                <a:lnTo>
                  <a:pt x="0" y="114300"/>
                </a:lnTo>
                <a:close/>
              </a:path>
            </a:pathLst>
          </a:custGeom>
          <a:ln w="25400">
            <a:solidFill>
              <a:srgbClr val="946E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7467600" cy="639762"/>
          </a:xfrm>
        </p:spPr>
        <p:txBody>
          <a:bodyPr/>
          <a:lstStyle/>
          <a:p>
            <a:pPr algn="ctr"/>
            <a:r>
              <a:rPr lang="tr-TR" b="1" dirty="0">
                <a:solidFill>
                  <a:schemeClr val="accent2">
                    <a:lumMod val="50000"/>
                  </a:schemeClr>
                </a:solidFill>
              </a:rPr>
              <a:t>KESİNTİLER </a:t>
            </a:r>
            <a:r>
              <a:rPr lang="tr-TR" b="1" dirty="0" smtClean="0">
                <a:solidFill>
                  <a:schemeClr val="accent2">
                    <a:lumMod val="50000"/>
                  </a:schemeClr>
                </a:solidFill>
              </a:rPr>
              <a:t>/ sendika kesintisi</a:t>
            </a:r>
            <a:endParaRPr lang="tr-TR" dirty="0">
              <a:solidFill>
                <a:schemeClr val="accent2">
                  <a:lumMod val="50000"/>
                </a:schemeClr>
              </a:solidFill>
            </a:endParaRPr>
          </a:p>
        </p:txBody>
      </p:sp>
      <p:sp>
        <p:nvSpPr>
          <p:cNvPr id="3" name="İçerik Yer Tutucusu 2"/>
          <p:cNvSpPr>
            <a:spLocks noGrp="1"/>
          </p:cNvSpPr>
          <p:nvPr>
            <p:ph sz="quarter" idx="1"/>
          </p:nvPr>
        </p:nvSpPr>
        <p:spPr>
          <a:xfrm>
            <a:off x="457200" y="990600"/>
            <a:ext cx="8077200" cy="5483352"/>
          </a:xfrm>
        </p:spPr>
        <p:txBody>
          <a:bodyPr/>
          <a:lstStyle/>
          <a:p>
            <a:pPr marL="0" indent="0" algn="just">
              <a:buNone/>
            </a:pPr>
            <a:r>
              <a:rPr lang="tr-TR" b="1" spc="-5" dirty="0" smtClean="0">
                <a:solidFill>
                  <a:srgbClr val="FF0000"/>
                </a:solidFill>
                <a:latin typeface="Times New Roman" panose="02020603050405020304" pitchFamily="18" charset="0"/>
                <a:cs typeface="Times New Roman" panose="02020603050405020304" pitchFamily="18" charset="0"/>
              </a:rPr>
              <a:t>Sendika Kesintisi:</a:t>
            </a:r>
            <a:r>
              <a:rPr lang="tr-TR" b="1" spc="-5" dirty="0" smtClean="0">
                <a:solidFill>
                  <a:schemeClr val="accent2">
                    <a:lumMod val="50000"/>
                  </a:schemeClr>
                </a:solidFill>
                <a:latin typeface="Times New Roman" panose="02020603050405020304" pitchFamily="18" charset="0"/>
                <a:cs typeface="Times New Roman" panose="02020603050405020304" pitchFamily="18" charset="0"/>
              </a:rPr>
              <a:t> </a:t>
            </a:r>
            <a:r>
              <a:rPr lang="tr-TR" sz="2000" dirty="0" smtClean="0">
                <a:solidFill>
                  <a:schemeClr val="accent2">
                    <a:lumMod val="75000"/>
                  </a:schemeClr>
                </a:solidFill>
              </a:rPr>
              <a:t>4688 sayılı Kamu Görevlileri Sendikaları ve Toplu Sözleşme Kanunu gereği, sendika üyesi olan devlet memurlarının maaşlarından, damga vergisi matrahı üzerinden, belli sınırlar içinde olacak şekilde ilgili sendika tüzüğünde belirlenen oranda hesaplanacak tutarda üyelik ödentisi (sendika aidatı) kesilmesine hükmetmiştir.</a:t>
            </a:r>
          </a:p>
          <a:p>
            <a:pPr marL="0" indent="0">
              <a:buNone/>
            </a:pPr>
            <a:endParaRPr lang="tr-TR" dirty="0">
              <a:solidFill>
                <a:srgbClr val="FF0000"/>
              </a:solidFill>
            </a:endParaRPr>
          </a:p>
        </p:txBody>
      </p:sp>
      <p:sp>
        <p:nvSpPr>
          <p:cNvPr id="4" name="object 4"/>
          <p:cNvSpPr/>
          <p:nvPr/>
        </p:nvSpPr>
        <p:spPr>
          <a:xfrm>
            <a:off x="609600" y="3429000"/>
            <a:ext cx="2159000" cy="711200"/>
          </a:xfrm>
          <a:prstGeom prst="rect">
            <a:avLst/>
          </a:prstGeom>
          <a:blipFill>
            <a:blip r:embed="rId2" cstate="print"/>
            <a:stretch>
              <a:fillRect/>
            </a:stretch>
          </a:blipFill>
        </p:spPr>
        <p:txBody>
          <a:bodyPr wrap="square" lIns="0" tIns="0" rIns="0" bIns="0" rtlCol="0" anchor="ctr"/>
          <a:lstStyle/>
          <a:p>
            <a:pPr algn="ctr"/>
            <a:r>
              <a:rPr lang="tr-TR" sz="2000" b="1" dirty="0" smtClean="0">
                <a:solidFill>
                  <a:srgbClr val="FF0000"/>
                </a:solidFill>
                <a:latin typeface="Times New Roman" pitchFamily="18" charset="0"/>
                <a:cs typeface="Times New Roman" pitchFamily="18" charset="0"/>
              </a:rPr>
              <a:t>Sendika kesintisi</a:t>
            </a:r>
            <a:endParaRPr sz="2000" b="1" dirty="0">
              <a:solidFill>
                <a:srgbClr val="FF0000"/>
              </a:solidFill>
              <a:latin typeface="Times New Roman" pitchFamily="18" charset="0"/>
              <a:cs typeface="Times New Roman" pitchFamily="18" charset="0"/>
            </a:endParaRPr>
          </a:p>
        </p:txBody>
      </p:sp>
      <p:sp>
        <p:nvSpPr>
          <p:cNvPr id="5" name="object 7"/>
          <p:cNvSpPr/>
          <p:nvPr/>
        </p:nvSpPr>
        <p:spPr>
          <a:xfrm>
            <a:off x="2819400" y="3581400"/>
            <a:ext cx="650875" cy="457200"/>
          </a:xfrm>
          <a:custGeom>
            <a:avLst/>
            <a:gdLst/>
            <a:ahLst/>
            <a:cxnLst/>
            <a:rect l="l" t="t" r="r" b="b"/>
            <a:pathLst>
              <a:path w="650875" h="457200">
                <a:moveTo>
                  <a:pt x="0" y="114300"/>
                </a:moveTo>
                <a:lnTo>
                  <a:pt x="422275" y="114300"/>
                </a:lnTo>
                <a:lnTo>
                  <a:pt x="422275" y="0"/>
                </a:lnTo>
                <a:lnTo>
                  <a:pt x="650875" y="228600"/>
                </a:lnTo>
                <a:lnTo>
                  <a:pt x="422275" y="457200"/>
                </a:lnTo>
                <a:lnTo>
                  <a:pt x="422275" y="342900"/>
                </a:lnTo>
                <a:lnTo>
                  <a:pt x="0" y="342900"/>
                </a:lnTo>
                <a:lnTo>
                  <a:pt x="0" y="114300"/>
                </a:lnTo>
                <a:close/>
              </a:path>
            </a:pathLst>
          </a:custGeom>
          <a:ln w="25400">
            <a:solidFill>
              <a:srgbClr val="946E00"/>
            </a:solidFill>
          </a:ln>
        </p:spPr>
        <p:txBody>
          <a:bodyPr wrap="square" lIns="0" tIns="0" rIns="0" bIns="0" rtlCol="0"/>
          <a:lstStyle/>
          <a:p>
            <a:endParaRPr/>
          </a:p>
        </p:txBody>
      </p:sp>
      <p:sp>
        <p:nvSpPr>
          <p:cNvPr id="6" name="object 8"/>
          <p:cNvSpPr/>
          <p:nvPr/>
        </p:nvSpPr>
        <p:spPr>
          <a:xfrm>
            <a:off x="3657600" y="3469640"/>
            <a:ext cx="4826000" cy="685800"/>
          </a:xfrm>
          <a:prstGeom prst="rect">
            <a:avLst/>
          </a:prstGeom>
          <a:blipFill>
            <a:blip r:embed="rId3" cstate="print"/>
            <a:stretch>
              <a:fillRect/>
            </a:stretch>
          </a:blipFill>
        </p:spPr>
        <p:txBody>
          <a:bodyPr wrap="square" lIns="0" tIns="0" rIns="0" bIns="0" rtlCol="0" anchor="ctr"/>
          <a:lstStyle/>
          <a:p>
            <a:pPr algn="ctr"/>
            <a:r>
              <a:rPr lang="tr-TR" sz="1600" b="1" spc="-5" dirty="0" smtClean="0">
                <a:solidFill>
                  <a:schemeClr val="accent2">
                    <a:lumMod val="75000"/>
                  </a:schemeClr>
                </a:solidFill>
                <a:latin typeface="Times New Roman" panose="02020603050405020304" pitchFamily="18" charset="0"/>
                <a:cs typeface="Times New Roman" panose="02020603050405020304" pitchFamily="18" charset="0"/>
              </a:rPr>
              <a:t>Damga vergisine </a:t>
            </a: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tâbi </a:t>
            </a:r>
            <a:r>
              <a:rPr lang="tr-TR" sz="1600" b="1" spc="-5" dirty="0" smtClean="0">
                <a:solidFill>
                  <a:schemeClr val="accent2">
                    <a:lumMod val="75000"/>
                  </a:schemeClr>
                </a:solidFill>
                <a:latin typeface="Times New Roman" panose="02020603050405020304" pitchFamily="18" charset="0"/>
                <a:cs typeface="Times New Roman" panose="02020603050405020304" pitchFamily="18" charset="0"/>
              </a:rPr>
              <a:t>aylık brüt gelirleri </a:t>
            </a: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toplamı x </a:t>
            </a:r>
            <a:r>
              <a:rPr lang="tr-TR" sz="1600" b="1" spc="-5" dirty="0" smtClean="0">
                <a:solidFill>
                  <a:schemeClr val="accent2">
                    <a:lumMod val="75000"/>
                  </a:schemeClr>
                </a:solidFill>
                <a:latin typeface="Times New Roman" panose="02020603050405020304" pitchFamily="18" charset="0"/>
                <a:cs typeface="Times New Roman" panose="02020603050405020304" pitchFamily="18" charset="0"/>
              </a:rPr>
              <a:t>Sendika </a:t>
            </a:r>
            <a:r>
              <a:rPr lang="tr-TR" sz="1600" b="1" dirty="0" smtClean="0">
                <a:solidFill>
                  <a:schemeClr val="accent2">
                    <a:lumMod val="75000"/>
                  </a:schemeClr>
                </a:solidFill>
                <a:latin typeface="Times New Roman" panose="02020603050405020304" pitchFamily="18" charset="0"/>
                <a:cs typeface="Times New Roman" panose="02020603050405020304" pitchFamily="18" charset="0"/>
              </a:rPr>
              <a:t>tüzüğünde  </a:t>
            </a:r>
            <a:r>
              <a:rPr lang="tr-TR" sz="1600" b="1" spc="-5" dirty="0" smtClean="0">
                <a:solidFill>
                  <a:schemeClr val="accent2">
                    <a:lumMod val="75000"/>
                  </a:schemeClr>
                </a:solidFill>
                <a:latin typeface="Times New Roman" panose="02020603050405020304" pitchFamily="18" charset="0"/>
                <a:cs typeface="Times New Roman" panose="02020603050405020304" pitchFamily="18" charset="0"/>
              </a:rPr>
              <a:t>belirtilen</a:t>
            </a:r>
            <a:r>
              <a:rPr lang="tr-TR" sz="1600" b="1" spc="-1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600" b="1" spc="-5" dirty="0" smtClean="0">
                <a:solidFill>
                  <a:schemeClr val="accent2">
                    <a:lumMod val="75000"/>
                  </a:schemeClr>
                </a:solidFill>
                <a:latin typeface="Times New Roman" panose="02020603050405020304" pitchFamily="18" charset="0"/>
                <a:cs typeface="Times New Roman" panose="02020603050405020304" pitchFamily="18" charset="0"/>
              </a:rPr>
              <a:t>oran</a:t>
            </a:r>
            <a:r>
              <a:rPr lang="tr-TR" dirty="0" smtClean="0">
                <a:solidFill>
                  <a:schemeClr val="accent2">
                    <a:lumMod val="75000"/>
                  </a:schemeClr>
                </a:solidFill>
              </a:rPr>
              <a:t> </a:t>
            </a:r>
            <a:endParaRPr lang="tr-TR" dirty="0">
              <a:solidFill>
                <a:schemeClr val="accent2">
                  <a:lumMod val="75000"/>
                </a:schemeClr>
              </a:solidFill>
            </a:endParaRPr>
          </a:p>
        </p:txBody>
      </p:sp>
      <p:sp>
        <p:nvSpPr>
          <p:cNvPr id="7" name="object 6"/>
          <p:cNvSpPr/>
          <p:nvPr/>
        </p:nvSpPr>
        <p:spPr>
          <a:xfrm>
            <a:off x="2819400" y="3581400"/>
            <a:ext cx="650875" cy="457200"/>
          </a:xfrm>
          <a:custGeom>
            <a:avLst/>
            <a:gdLst/>
            <a:ahLst/>
            <a:cxnLst/>
            <a:rect l="l" t="t" r="r" b="b"/>
            <a:pathLst>
              <a:path w="650875" h="457200">
                <a:moveTo>
                  <a:pt x="422275" y="0"/>
                </a:moveTo>
                <a:lnTo>
                  <a:pt x="422275" y="114300"/>
                </a:lnTo>
                <a:lnTo>
                  <a:pt x="0" y="114300"/>
                </a:lnTo>
                <a:lnTo>
                  <a:pt x="0" y="342900"/>
                </a:lnTo>
                <a:lnTo>
                  <a:pt x="422275" y="342900"/>
                </a:lnTo>
                <a:lnTo>
                  <a:pt x="422275" y="457200"/>
                </a:lnTo>
                <a:lnTo>
                  <a:pt x="650875" y="228600"/>
                </a:lnTo>
                <a:lnTo>
                  <a:pt x="422275"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Tree>
    <p:extLst>
      <p:ext uri="{BB962C8B-B14F-4D97-AF65-F5344CB8AC3E}">
        <p14:creationId xmlns:p14="http://schemas.microsoft.com/office/powerpoint/2010/main" val="34547715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chemeClr val="accent2">
                    <a:lumMod val="50000"/>
                  </a:schemeClr>
                </a:solidFill>
              </a:rPr>
              <a:t>KESİNTİLER / icra-nafaka kesintisi</a:t>
            </a:r>
            <a:endParaRPr lang="tr-TR" b="1" dirty="0">
              <a:solidFill>
                <a:schemeClr val="accent2">
                  <a:lumMod val="50000"/>
                </a:schemeClr>
              </a:solidFill>
            </a:endParaRPr>
          </a:p>
        </p:txBody>
      </p:sp>
      <p:sp>
        <p:nvSpPr>
          <p:cNvPr id="3" name="2 İçerik Yer Tutucusu"/>
          <p:cNvSpPr>
            <a:spLocks noGrp="1"/>
          </p:cNvSpPr>
          <p:nvPr>
            <p:ph sz="quarter" idx="1"/>
          </p:nvPr>
        </p:nvSpPr>
        <p:spPr/>
        <p:txBody>
          <a:bodyPr/>
          <a:lstStyle/>
          <a:p>
            <a:pPr marL="12700" marR="5080" algn="just">
              <a:lnSpc>
                <a:spcPct val="100000"/>
              </a:lnSpc>
              <a:spcBef>
                <a:spcPts val="100"/>
              </a:spcBef>
              <a:buNone/>
            </a:pPr>
            <a:r>
              <a:rPr lang="tr-TR" sz="2000" b="1" dirty="0" smtClean="0">
                <a:solidFill>
                  <a:srgbClr val="FF0000"/>
                </a:solidFill>
                <a:latin typeface="Times New Roman" pitchFamily="18" charset="0"/>
                <a:cs typeface="Times New Roman" pitchFamily="18" charset="0"/>
              </a:rPr>
              <a:t>İcra Kesintisi: </a:t>
            </a:r>
            <a:r>
              <a:rPr lang="tr-TR" sz="2000" dirty="0" smtClean="0">
                <a:solidFill>
                  <a:schemeClr val="accent2">
                    <a:lumMod val="75000"/>
                  </a:schemeClr>
                </a:solidFill>
                <a:latin typeface="Times New Roman" pitchFamily="18" charset="0"/>
                <a:cs typeface="Times New Roman" pitchFamily="18" charset="0"/>
              </a:rPr>
              <a:t>2004 </a:t>
            </a:r>
            <a:r>
              <a:rPr lang="tr-TR" sz="2000" spc="-10" dirty="0" smtClean="0">
                <a:solidFill>
                  <a:schemeClr val="accent2">
                    <a:lumMod val="75000"/>
                  </a:schemeClr>
                </a:solidFill>
                <a:latin typeface="Times New Roman" pitchFamily="18" charset="0"/>
                <a:cs typeface="Times New Roman" pitchFamily="18" charset="0"/>
              </a:rPr>
              <a:t>sayılı </a:t>
            </a:r>
            <a:r>
              <a:rPr lang="tr-TR" sz="2000" spc="-15" dirty="0" smtClean="0">
                <a:solidFill>
                  <a:schemeClr val="accent2">
                    <a:lumMod val="75000"/>
                  </a:schemeClr>
                </a:solidFill>
                <a:latin typeface="Times New Roman" pitchFamily="18" charset="0"/>
                <a:cs typeface="Times New Roman" pitchFamily="18" charset="0"/>
              </a:rPr>
              <a:t>İcra ve </a:t>
            </a:r>
            <a:r>
              <a:rPr lang="tr-TR" sz="2000" dirty="0" smtClean="0">
                <a:solidFill>
                  <a:schemeClr val="accent2">
                    <a:lumMod val="75000"/>
                  </a:schemeClr>
                </a:solidFill>
                <a:latin typeface="Times New Roman" pitchFamily="18" charset="0"/>
                <a:cs typeface="Times New Roman" pitchFamily="18" charset="0"/>
              </a:rPr>
              <a:t>İflas </a:t>
            </a:r>
            <a:r>
              <a:rPr lang="tr-TR" sz="2000" spc="-10" dirty="0" smtClean="0">
                <a:solidFill>
                  <a:schemeClr val="accent2">
                    <a:lumMod val="75000"/>
                  </a:schemeClr>
                </a:solidFill>
                <a:latin typeface="Times New Roman" pitchFamily="18" charset="0"/>
                <a:cs typeface="Times New Roman" pitchFamily="18" charset="0"/>
              </a:rPr>
              <a:t>Kanununun </a:t>
            </a:r>
            <a:r>
              <a:rPr lang="tr-TR" sz="2000" dirty="0" smtClean="0">
                <a:solidFill>
                  <a:schemeClr val="accent2">
                    <a:lumMod val="75000"/>
                  </a:schemeClr>
                </a:solidFill>
                <a:latin typeface="Times New Roman" pitchFamily="18" charset="0"/>
                <a:cs typeface="Times New Roman" pitchFamily="18" charset="0"/>
              </a:rPr>
              <a:t>83 üncü </a:t>
            </a:r>
            <a:r>
              <a:rPr lang="tr-TR" sz="2000" spc="-5" dirty="0" smtClean="0">
                <a:solidFill>
                  <a:schemeClr val="accent2">
                    <a:lumMod val="75000"/>
                  </a:schemeClr>
                </a:solidFill>
                <a:latin typeface="Times New Roman" pitchFamily="18" charset="0"/>
                <a:cs typeface="Times New Roman" pitchFamily="18" charset="0"/>
              </a:rPr>
              <a:t>maddesinde </a:t>
            </a:r>
            <a:r>
              <a:rPr lang="tr-TR" sz="2000" spc="-30" dirty="0" smtClean="0">
                <a:solidFill>
                  <a:schemeClr val="accent2">
                    <a:lumMod val="75000"/>
                  </a:schemeClr>
                </a:solidFill>
                <a:latin typeface="Times New Roman" pitchFamily="18" charset="0"/>
                <a:cs typeface="Times New Roman" pitchFamily="18" charset="0"/>
              </a:rPr>
              <a:t>”Maaşlar, </a:t>
            </a:r>
            <a:r>
              <a:rPr lang="tr-TR" sz="2000" spc="-10" dirty="0" smtClean="0">
                <a:solidFill>
                  <a:schemeClr val="accent2">
                    <a:lumMod val="75000"/>
                  </a:schemeClr>
                </a:solidFill>
                <a:latin typeface="Times New Roman" pitchFamily="18" charset="0"/>
                <a:cs typeface="Times New Roman" pitchFamily="18" charset="0"/>
              </a:rPr>
              <a:t>tahsisat  </a:t>
            </a:r>
            <a:r>
              <a:rPr lang="tr-TR" sz="2000" spc="-15" dirty="0" smtClean="0">
                <a:solidFill>
                  <a:schemeClr val="accent2">
                    <a:lumMod val="75000"/>
                  </a:schemeClr>
                </a:solidFill>
                <a:latin typeface="Times New Roman" pitchFamily="18" charset="0"/>
                <a:cs typeface="Times New Roman" pitchFamily="18" charset="0"/>
              </a:rPr>
              <a:t>ve </a:t>
            </a:r>
            <a:r>
              <a:rPr lang="tr-TR" sz="2000" dirty="0" smtClean="0">
                <a:solidFill>
                  <a:schemeClr val="accent2">
                    <a:lumMod val="75000"/>
                  </a:schemeClr>
                </a:solidFill>
                <a:latin typeface="Times New Roman" pitchFamily="18" charset="0"/>
                <a:cs typeface="Times New Roman" pitchFamily="18" charset="0"/>
              </a:rPr>
              <a:t>her </a:t>
            </a:r>
            <a:r>
              <a:rPr lang="tr-TR" sz="2000" spc="-10" dirty="0" smtClean="0">
                <a:solidFill>
                  <a:schemeClr val="accent2">
                    <a:lumMod val="75000"/>
                  </a:schemeClr>
                </a:solidFill>
                <a:latin typeface="Times New Roman" pitchFamily="18" charset="0"/>
                <a:cs typeface="Times New Roman" pitchFamily="18" charset="0"/>
              </a:rPr>
              <a:t>nevi </a:t>
            </a:r>
            <a:r>
              <a:rPr lang="tr-TR" sz="2000" spc="-35" dirty="0" smtClean="0">
                <a:solidFill>
                  <a:schemeClr val="accent2">
                    <a:lumMod val="75000"/>
                  </a:schemeClr>
                </a:solidFill>
                <a:latin typeface="Times New Roman" pitchFamily="18" charset="0"/>
                <a:cs typeface="Times New Roman" pitchFamily="18" charset="0"/>
              </a:rPr>
              <a:t>ücretler, </a:t>
            </a:r>
            <a:r>
              <a:rPr lang="tr-TR" sz="2000" spc="-15" dirty="0" smtClean="0">
                <a:solidFill>
                  <a:schemeClr val="accent2">
                    <a:lumMod val="75000"/>
                  </a:schemeClr>
                </a:solidFill>
                <a:latin typeface="Times New Roman" pitchFamily="18" charset="0"/>
                <a:cs typeface="Times New Roman" pitchFamily="18" charset="0"/>
              </a:rPr>
              <a:t>intifa </a:t>
            </a:r>
            <a:r>
              <a:rPr lang="tr-TR" sz="2000" spc="-5" dirty="0" smtClean="0">
                <a:solidFill>
                  <a:schemeClr val="accent2">
                    <a:lumMod val="75000"/>
                  </a:schemeClr>
                </a:solidFill>
                <a:latin typeface="Times New Roman" pitchFamily="18" charset="0"/>
                <a:cs typeface="Times New Roman" pitchFamily="18" charset="0"/>
              </a:rPr>
              <a:t>hakları </a:t>
            </a:r>
            <a:r>
              <a:rPr lang="tr-TR" sz="2000" spc="-15" dirty="0" smtClean="0">
                <a:solidFill>
                  <a:schemeClr val="accent2">
                    <a:lumMod val="75000"/>
                  </a:schemeClr>
                </a:solidFill>
                <a:latin typeface="Times New Roman" pitchFamily="18" charset="0"/>
                <a:cs typeface="Times New Roman" pitchFamily="18" charset="0"/>
              </a:rPr>
              <a:t>ve </a:t>
            </a:r>
            <a:r>
              <a:rPr lang="tr-TR" sz="2000" spc="-10" dirty="0" smtClean="0">
                <a:solidFill>
                  <a:schemeClr val="accent2">
                    <a:lumMod val="75000"/>
                  </a:schemeClr>
                </a:solidFill>
                <a:latin typeface="Times New Roman" pitchFamily="18" charset="0"/>
                <a:cs typeface="Times New Roman" pitchFamily="18" charset="0"/>
              </a:rPr>
              <a:t>hasılatı, </a:t>
            </a:r>
            <a:r>
              <a:rPr lang="tr-TR" sz="2000" spc="-5" dirty="0" smtClean="0">
                <a:solidFill>
                  <a:schemeClr val="accent2">
                    <a:lumMod val="75000"/>
                  </a:schemeClr>
                </a:solidFill>
                <a:latin typeface="Times New Roman" pitchFamily="18" charset="0"/>
                <a:cs typeface="Times New Roman" pitchFamily="18" charset="0"/>
              </a:rPr>
              <a:t>ilama </a:t>
            </a:r>
            <a:r>
              <a:rPr lang="tr-TR" sz="2000" spc="-15" dirty="0" smtClean="0">
                <a:solidFill>
                  <a:schemeClr val="accent2">
                    <a:lumMod val="75000"/>
                  </a:schemeClr>
                </a:solidFill>
                <a:latin typeface="Times New Roman" pitchFamily="18" charset="0"/>
                <a:cs typeface="Times New Roman" pitchFamily="18" charset="0"/>
              </a:rPr>
              <a:t>müstenit </a:t>
            </a:r>
            <a:r>
              <a:rPr lang="tr-TR" sz="2000" spc="-20" dirty="0" smtClean="0">
                <a:solidFill>
                  <a:schemeClr val="accent2">
                    <a:lumMod val="75000"/>
                  </a:schemeClr>
                </a:solidFill>
                <a:latin typeface="Times New Roman" pitchFamily="18" charset="0"/>
                <a:cs typeface="Times New Roman" pitchFamily="18" charset="0"/>
              </a:rPr>
              <a:t>olmayan  </a:t>
            </a:r>
            <a:r>
              <a:rPr lang="tr-TR" sz="2000" spc="-35" dirty="0" smtClean="0">
                <a:solidFill>
                  <a:schemeClr val="accent2">
                    <a:lumMod val="75000"/>
                  </a:schemeClr>
                </a:solidFill>
                <a:latin typeface="Times New Roman" pitchFamily="18" charset="0"/>
                <a:cs typeface="Times New Roman" pitchFamily="18" charset="0"/>
              </a:rPr>
              <a:t>nafakalar, </a:t>
            </a:r>
            <a:r>
              <a:rPr lang="tr-TR" sz="2000" spc="-20" dirty="0" smtClean="0">
                <a:solidFill>
                  <a:schemeClr val="accent2">
                    <a:lumMod val="75000"/>
                  </a:schemeClr>
                </a:solidFill>
                <a:latin typeface="Times New Roman" pitchFamily="18" charset="0"/>
                <a:cs typeface="Times New Roman" pitchFamily="18" charset="0"/>
              </a:rPr>
              <a:t>tekaüt </a:t>
            </a:r>
            <a:r>
              <a:rPr lang="tr-TR" sz="2000" spc="-5" dirty="0" smtClean="0">
                <a:solidFill>
                  <a:schemeClr val="accent2">
                    <a:lumMod val="75000"/>
                  </a:schemeClr>
                </a:solidFill>
                <a:latin typeface="Times New Roman" pitchFamily="18" charset="0"/>
                <a:cs typeface="Times New Roman" pitchFamily="18" charset="0"/>
              </a:rPr>
              <a:t>maaşları, </a:t>
            </a:r>
            <a:r>
              <a:rPr lang="tr-TR" sz="2000" spc="-10" dirty="0" smtClean="0">
                <a:solidFill>
                  <a:schemeClr val="accent2">
                    <a:lumMod val="75000"/>
                  </a:schemeClr>
                </a:solidFill>
                <a:latin typeface="Times New Roman" pitchFamily="18" charset="0"/>
                <a:cs typeface="Times New Roman" pitchFamily="18" charset="0"/>
              </a:rPr>
              <a:t>sigortalar </a:t>
            </a:r>
            <a:r>
              <a:rPr lang="tr-TR" sz="2000" spc="-30" dirty="0" smtClean="0">
                <a:solidFill>
                  <a:schemeClr val="accent2">
                    <a:lumMod val="75000"/>
                  </a:schemeClr>
                </a:solidFill>
                <a:latin typeface="Times New Roman" pitchFamily="18" charset="0"/>
                <a:cs typeface="Times New Roman" pitchFamily="18" charset="0"/>
              </a:rPr>
              <a:t>veya </a:t>
            </a:r>
            <a:r>
              <a:rPr lang="tr-TR" sz="2000" spc="-20" dirty="0" smtClean="0">
                <a:solidFill>
                  <a:schemeClr val="accent2">
                    <a:lumMod val="75000"/>
                  </a:schemeClr>
                </a:solidFill>
                <a:latin typeface="Times New Roman" pitchFamily="18" charset="0"/>
                <a:cs typeface="Times New Roman" pitchFamily="18" charset="0"/>
              </a:rPr>
              <a:t>tekaüt </a:t>
            </a:r>
            <a:r>
              <a:rPr lang="tr-TR" sz="2000" spc="-5" dirty="0" smtClean="0">
                <a:solidFill>
                  <a:schemeClr val="accent2">
                    <a:lumMod val="75000"/>
                  </a:schemeClr>
                </a:solidFill>
                <a:latin typeface="Times New Roman" pitchFamily="18" charset="0"/>
                <a:cs typeface="Times New Roman" pitchFamily="18" charset="0"/>
              </a:rPr>
              <a:t>sandıkları </a:t>
            </a:r>
            <a:r>
              <a:rPr lang="tr-TR" sz="2000" spc="-20" dirty="0" smtClean="0">
                <a:solidFill>
                  <a:schemeClr val="accent2">
                    <a:lumMod val="75000"/>
                  </a:schemeClr>
                </a:solidFill>
                <a:latin typeface="Times New Roman" pitchFamily="18" charset="0"/>
                <a:cs typeface="Times New Roman" pitchFamily="18" charset="0"/>
              </a:rPr>
              <a:t>tarafından </a:t>
            </a:r>
            <a:r>
              <a:rPr lang="tr-TR" sz="2000" spc="-10" dirty="0" smtClean="0">
                <a:solidFill>
                  <a:schemeClr val="accent2">
                    <a:lumMod val="75000"/>
                  </a:schemeClr>
                </a:solidFill>
                <a:latin typeface="Times New Roman" pitchFamily="18" charset="0"/>
                <a:cs typeface="Times New Roman" pitchFamily="18" charset="0"/>
              </a:rPr>
              <a:t>tahsis  </a:t>
            </a:r>
            <a:r>
              <a:rPr lang="tr-TR" sz="2000" spc="-5" dirty="0" smtClean="0">
                <a:solidFill>
                  <a:schemeClr val="accent2">
                    <a:lumMod val="75000"/>
                  </a:schemeClr>
                </a:solidFill>
                <a:latin typeface="Times New Roman" pitchFamily="18" charset="0"/>
                <a:cs typeface="Times New Roman" pitchFamily="18" charset="0"/>
              </a:rPr>
              <a:t>edilen </a:t>
            </a:r>
            <a:r>
              <a:rPr lang="tr-TR" sz="2000" spc="-45" dirty="0" smtClean="0">
                <a:solidFill>
                  <a:schemeClr val="accent2">
                    <a:lumMod val="75000"/>
                  </a:schemeClr>
                </a:solidFill>
                <a:latin typeface="Times New Roman" pitchFamily="18" charset="0"/>
                <a:cs typeface="Times New Roman" pitchFamily="18" charset="0"/>
              </a:rPr>
              <a:t>iratlar, </a:t>
            </a:r>
            <a:r>
              <a:rPr lang="tr-TR" sz="2000" spc="-15" dirty="0" smtClean="0">
                <a:solidFill>
                  <a:schemeClr val="accent2">
                    <a:lumMod val="75000"/>
                  </a:schemeClr>
                </a:solidFill>
                <a:latin typeface="Times New Roman" pitchFamily="18" charset="0"/>
                <a:cs typeface="Times New Roman" pitchFamily="18" charset="0"/>
              </a:rPr>
              <a:t>borçlu ve </a:t>
            </a:r>
            <a:r>
              <a:rPr lang="tr-TR" sz="2000" spc="-5" dirty="0" smtClean="0">
                <a:solidFill>
                  <a:schemeClr val="accent2">
                    <a:lumMod val="75000"/>
                  </a:schemeClr>
                </a:solidFill>
                <a:latin typeface="Times New Roman" pitchFamily="18" charset="0"/>
                <a:cs typeface="Times New Roman" pitchFamily="18" charset="0"/>
              </a:rPr>
              <a:t>ailesinin </a:t>
            </a:r>
            <a:r>
              <a:rPr lang="tr-TR" sz="2000" spc="-10" dirty="0" smtClean="0">
                <a:solidFill>
                  <a:schemeClr val="accent2">
                    <a:lumMod val="75000"/>
                  </a:schemeClr>
                </a:solidFill>
                <a:latin typeface="Times New Roman" pitchFamily="18" charset="0"/>
                <a:cs typeface="Times New Roman" pitchFamily="18" charset="0"/>
              </a:rPr>
              <a:t>geçinmeleri </a:t>
            </a:r>
            <a:r>
              <a:rPr lang="tr-TR" sz="2000" dirty="0" smtClean="0">
                <a:solidFill>
                  <a:schemeClr val="accent2">
                    <a:lumMod val="75000"/>
                  </a:schemeClr>
                </a:solidFill>
                <a:latin typeface="Times New Roman" pitchFamily="18" charset="0"/>
                <a:cs typeface="Times New Roman" pitchFamily="18" charset="0"/>
              </a:rPr>
              <a:t>için </a:t>
            </a:r>
            <a:r>
              <a:rPr lang="tr-TR" sz="2000" spc="-20" dirty="0" smtClean="0">
                <a:solidFill>
                  <a:schemeClr val="accent2">
                    <a:lumMod val="75000"/>
                  </a:schemeClr>
                </a:solidFill>
                <a:latin typeface="Times New Roman" pitchFamily="18" charset="0"/>
                <a:cs typeface="Times New Roman" pitchFamily="18" charset="0"/>
              </a:rPr>
              <a:t>icra </a:t>
            </a:r>
            <a:r>
              <a:rPr lang="tr-TR" sz="2000" spc="-5" dirty="0" smtClean="0">
                <a:solidFill>
                  <a:schemeClr val="accent2">
                    <a:lumMod val="75000"/>
                  </a:schemeClr>
                </a:solidFill>
                <a:latin typeface="Times New Roman" pitchFamily="18" charset="0"/>
                <a:cs typeface="Times New Roman" pitchFamily="18" charset="0"/>
              </a:rPr>
              <a:t>memurunca </a:t>
            </a:r>
            <a:r>
              <a:rPr lang="tr-TR" sz="2000" spc="-10" dirty="0" smtClean="0">
                <a:solidFill>
                  <a:schemeClr val="accent2">
                    <a:lumMod val="75000"/>
                  </a:schemeClr>
                </a:solidFill>
                <a:latin typeface="Times New Roman" pitchFamily="18" charset="0"/>
                <a:cs typeface="Times New Roman" pitchFamily="18" charset="0"/>
              </a:rPr>
              <a:t>lüzumlu  </a:t>
            </a:r>
            <a:r>
              <a:rPr lang="tr-TR" sz="2000" spc="-15" dirty="0" smtClean="0">
                <a:solidFill>
                  <a:schemeClr val="accent2">
                    <a:lumMod val="75000"/>
                  </a:schemeClr>
                </a:solidFill>
                <a:latin typeface="Times New Roman" pitchFamily="18" charset="0"/>
                <a:cs typeface="Times New Roman" pitchFamily="18" charset="0"/>
              </a:rPr>
              <a:t>olarak </a:t>
            </a:r>
            <a:r>
              <a:rPr lang="tr-TR" sz="2000" spc="-20" dirty="0" smtClean="0">
                <a:solidFill>
                  <a:schemeClr val="accent2">
                    <a:lumMod val="75000"/>
                  </a:schemeClr>
                </a:solidFill>
                <a:latin typeface="Times New Roman" pitchFamily="18" charset="0"/>
                <a:cs typeface="Times New Roman" pitchFamily="18" charset="0"/>
              </a:rPr>
              <a:t>takdir </a:t>
            </a:r>
            <a:r>
              <a:rPr lang="tr-TR" sz="2000" spc="-5" dirty="0" smtClean="0">
                <a:solidFill>
                  <a:schemeClr val="accent2">
                    <a:lumMod val="75000"/>
                  </a:schemeClr>
                </a:solidFill>
                <a:latin typeface="Times New Roman" pitchFamily="18" charset="0"/>
                <a:cs typeface="Times New Roman" pitchFamily="18" charset="0"/>
              </a:rPr>
              <a:t>edilen </a:t>
            </a:r>
            <a:r>
              <a:rPr lang="tr-TR" sz="2000" spc="-15" dirty="0" smtClean="0">
                <a:solidFill>
                  <a:schemeClr val="accent2">
                    <a:lumMod val="75000"/>
                  </a:schemeClr>
                </a:solidFill>
                <a:latin typeface="Times New Roman" pitchFamily="18" charset="0"/>
                <a:cs typeface="Times New Roman" pitchFamily="18" charset="0"/>
              </a:rPr>
              <a:t>miktar tenzil </a:t>
            </a:r>
            <a:r>
              <a:rPr lang="tr-TR" sz="2000" spc="-10" dirty="0" smtClean="0">
                <a:solidFill>
                  <a:schemeClr val="accent2">
                    <a:lumMod val="75000"/>
                  </a:schemeClr>
                </a:solidFill>
                <a:latin typeface="Times New Roman" pitchFamily="18" charset="0"/>
                <a:cs typeface="Times New Roman" pitchFamily="18" charset="0"/>
              </a:rPr>
              <a:t>edildikten </a:t>
            </a:r>
            <a:r>
              <a:rPr lang="tr-TR" sz="2000" spc="-15" dirty="0" smtClean="0">
                <a:solidFill>
                  <a:schemeClr val="accent2">
                    <a:lumMod val="75000"/>
                  </a:schemeClr>
                </a:solidFill>
                <a:latin typeface="Times New Roman" pitchFamily="18" charset="0"/>
                <a:cs typeface="Times New Roman" pitchFamily="18" charset="0"/>
              </a:rPr>
              <a:t>sonra </a:t>
            </a:r>
            <a:r>
              <a:rPr lang="tr-TR" sz="2000" spc="-10" dirty="0" smtClean="0">
                <a:solidFill>
                  <a:schemeClr val="accent2">
                    <a:lumMod val="75000"/>
                  </a:schemeClr>
                </a:solidFill>
                <a:latin typeface="Times New Roman" pitchFamily="18" charset="0"/>
                <a:cs typeface="Times New Roman" pitchFamily="18" charset="0"/>
              </a:rPr>
              <a:t>haciz </a:t>
            </a:r>
            <a:r>
              <a:rPr lang="tr-TR" sz="2000" spc="-30" dirty="0" smtClean="0">
                <a:solidFill>
                  <a:schemeClr val="accent2">
                    <a:lumMod val="75000"/>
                  </a:schemeClr>
                </a:solidFill>
                <a:latin typeface="Times New Roman" pitchFamily="18" charset="0"/>
                <a:cs typeface="Times New Roman" pitchFamily="18" charset="0"/>
              </a:rPr>
              <a:t>edilecektir. </a:t>
            </a:r>
          </a:p>
          <a:p>
            <a:pPr marL="12700" marR="5080" algn="just">
              <a:lnSpc>
                <a:spcPct val="100000"/>
              </a:lnSpc>
              <a:spcBef>
                <a:spcPts val="100"/>
              </a:spcBef>
              <a:buNone/>
            </a:pPr>
            <a:r>
              <a:rPr lang="tr-TR" sz="2000" spc="-15" dirty="0" smtClean="0">
                <a:solidFill>
                  <a:schemeClr val="accent2">
                    <a:lumMod val="75000"/>
                  </a:schemeClr>
                </a:solidFill>
                <a:latin typeface="Times New Roman" pitchFamily="18" charset="0"/>
                <a:cs typeface="Times New Roman" pitchFamily="18" charset="0"/>
              </a:rPr>
              <a:t>Ancak  </a:t>
            </a:r>
            <a:r>
              <a:rPr lang="tr-TR" sz="2000" spc="-5" dirty="0" smtClean="0">
                <a:solidFill>
                  <a:schemeClr val="accent2">
                    <a:lumMod val="75000"/>
                  </a:schemeClr>
                </a:solidFill>
                <a:latin typeface="Times New Roman" pitchFamily="18" charset="0"/>
                <a:cs typeface="Times New Roman" pitchFamily="18" charset="0"/>
              </a:rPr>
              <a:t>haciz edilecek </a:t>
            </a:r>
            <a:r>
              <a:rPr lang="tr-TR" sz="2000" spc="-15" dirty="0" smtClean="0">
                <a:solidFill>
                  <a:schemeClr val="accent2">
                    <a:lumMod val="75000"/>
                  </a:schemeClr>
                </a:solidFill>
                <a:latin typeface="Times New Roman" pitchFamily="18" charset="0"/>
                <a:cs typeface="Times New Roman" pitchFamily="18" charset="0"/>
              </a:rPr>
              <a:t>miktar </a:t>
            </a:r>
            <a:r>
              <a:rPr lang="tr-TR" sz="2000" spc="-5" dirty="0" smtClean="0">
                <a:solidFill>
                  <a:schemeClr val="accent2">
                    <a:lumMod val="75000"/>
                  </a:schemeClr>
                </a:solidFill>
                <a:latin typeface="Times New Roman" pitchFamily="18" charset="0"/>
                <a:cs typeface="Times New Roman" pitchFamily="18" charset="0"/>
              </a:rPr>
              <a:t>bunların </a:t>
            </a:r>
            <a:r>
              <a:rPr lang="tr-TR" sz="2000" b="1" spc="-10" dirty="0" smtClean="0">
                <a:solidFill>
                  <a:schemeClr val="accent2">
                    <a:lumMod val="75000"/>
                  </a:schemeClr>
                </a:solidFill>
                <a:latin typeface="Times New Roman" pitchFamily="18" charset="0"/>
                <a:cs typeface="Times New Roman" pitchFamily="18" charset="0"/>
              </a:rPr>
              <a:t>dörtte </a:t>
            </a:r>
            <a:r>
              <a:rPr lang="tr-TR" sz="2000" b="1" spc="-5" dirty="0" smtClean="0">
                <a:solidFill>
                  <a:schemeClr val="accent2">
                    <a:lumMod val="75000"/>
                  </a:schemeClr>
                </a:solidFill>
                <a:latin typeface="Times New Roman" pitchFamily="18" charset="0"/>
                <a:cs typeface="Times New Roman" pitchFamily="18" charset="0"/>
              </a:rPr>
              <a:t>birinden</a:t>
            </a:r>
            <a:r>
              <a:rPr lang="tr-TR" sz="2000" spc="-5" dirty="0" smtClean="0">
                <a:solidFill>
                  <a:schemeClr val="accent2">
                    <a:lumMod val="75000"/>
                  </a:schemeClr>
                </a:solidFill>
                <a:latin typeface="Times New Roman" pitchFamily="18" charset="0"/>
                <a:cs typeface="Times New Roman" pitchFamily="18" charset="0"/>
              </a:rPr>
              <a:t> az </a:t>
            </a:r>
            <a:r>
              <a:rPr lang="tr-TR" sz="2000" spc="-10" dirty="0" smtClean="0">
                <a:solidFill>
                  <a:schemeClr val="accent2">
                    <a:lumMod val="75000"/>
                  </a:schemeClr>
                </a:solidFill>
                <a:latin typeface="Times New Roman" pitchFamily="18" charset="0"/>
                <a:cs typeface="Times New Roman" pitchFamily="18" charset="0"/>
              </a:rPr>
              <a:t>olamaz. </a:t>
            </a:r>
            <a:r>
              <a:rPr lang="tr-TR" sz="2000" b="1" spc="-10" dirty="0" smtClean="0">
                <a:solidFill>
                  <a:schemeClr val="accent2">
                    <a:lumMod val="75000"/>
                  </a:schemeClr>
                </a:solidFill>
                <a:latin typeface="Times New Roman" pitchFamily="18" charset="0"/>
                <a:cs typeface="Times New Roman" pitchFamily="18" charset="0"/>
              </a:rPr>
              <a:t>Birden </a:t>
            </a:r>
            <a:r>
              <a:rPr lang="tr-TR" sz="2000" b="1" spc="-15" dirty="0" smtClean="0">
                <a:solidFill>
                  <a:schemeClr val="accent2">
                    <a:lumMod val="75000"/>
                  </a:schemeClr>
                </a:solidFill>
                <a:latin typeface="Times New Roman" pitchFamily="18" charset="0"/>
                <a:cs typeface="Times New Roman" pitchFamily="18" charset="0"/>
              </a:rPr>
              <a:t>fazla </a:t>
            </a:r>
            <a:r>
              <a:rPr lang="tr-TR" sz="2000" b="1" spc="-10" dirty="0" smtClean="0">
                <a:solidFill>
                  <a:schemeClr val="accent2">
                    <a:lumMod val="75000"/>
                  </a:schemeClr>
                </a:solidFill>
                <a:latin typeface="Times New Roman" pitchFamily="18" charset="0"/>
                <a:cs typeface="Times New Roman" pitchFamily="18" charset="0"/>
              </a:rPr>
              <a:t>haciz  </a:t>
            </a:r>
            <a:r>
              <a:rPr lang="tr-TR" sz="2000" b="1" spc="-20" dirty="0" smtClean="0">
                <a:solidFill>
                  <a:schemeClr val="accent2">
                    <a:lumMod val="75000"/>
                  </a:schemeClr>
                </a:solidFill>
                <a:latin typeface="Times New Roman" pitchFamily="18" charset="0"/>
                <a:cs typeface="Times New Roman" pitchFamily="18" charset="0"/>
              </a:rPr>
              <a:t>var </a:t>
            </a:r>
            <a:r>
              <a:rPr lang="tr-TR" sz="2000" b="1" dirty="0" smtClean="0">
                <a:solidFill>
                  <a:schemeClr val="accent2">
                    <a:lumMod val="75000"/>
                  </a:schemeClr>
                </a:solidFill>
                <a:latin typeface="Times New Roman" pitchFamily="18" charset="0"/>
                <a:cs typeface="Times New Roman" pitchFamily="18" charset="0"/>
              </a:rPr>
              <a:t>ise </a:t>
            </a:r>
            <a:r>
              <a:rPr lang="tr-TR" sz="2000" b="1" spc="-35" dirty="0" smtClean="0">
                <a:solidFill>
                  <a:schemeClr val="accent2">
                    <a:lumMod val="75000"/>
                  </a:schemeClr>
                </a:solidFill>
                <a:latin typeface="Times New Roman" pitchFamily="18" charset="0"/>
                <a:cs typeface="Times New Roman" pitchFamily="18" charset="0"/>
              </a:rPr>
              <a:t>sıraya </a:t>
            </a:r>
            <a:r>
              <a:rPr lang="tr-TR" sz="2000" b="1" spc="-60" dirty="0" smtClean="0">
                <a:solidFill>
                  <a:schemeClr val="accent2">
                    <a:lumMod val="75000"/>
                  </a:schemeClr>
                </a:solidFill>
                <a:latin typeface="Times New Roman" pitchFamily="18" charset="0"/>
                <a:cs typeface="Times New Roman" pitchFamily="18" charset="0"/>
              </a:rPr>
              <a:t>konur</a:t>
            </a:r>
            <a:r>
              <a:rPr lang="tr-TR" sz="2000" spc="-60" dirty="0" smtClean="0">
                <a:solidFill>
                  <a:schemeClr val="accent2">
                    <a:lumMod val="75000"/>
                  </a:schemeClr>
                </a:solidFill>
                <a:latin typeface="Times New Roman" pitchFamily="18" charset="0"/>
                <a:cs typeface="Times New Roman" pitchFamily="18" charset="0"/>
              </a:rPr>
              <a:t>. </a:t>
            </a:r>
            <a:r>
              <a:rPr lang="tr-TR" sz="2000" spc="-15" dirty="0" smtClean="0">
                <a:solidFill>
                  <a:schemeClr val="accent2">
                    <a:lumMod val="75000"/>
                  </a:schemeClr>
                </a:solidFill>
                <a:latin typeface="Times New Roman" pitchFamily="18" charset="0"/>
                <a:cs typeface="Times New Roman" pitchFamily="18" charset="0"/>
              </a:rPr>
              <a:t>Sırada </a:t>
            </a:r>
            <a:r>
              <a:rPr lang="tr-TR" sz="2000" spc="-5" dirty="0" smtClean="0">
                <a:solidFill>
                  <a:schemeClr val="accent2">
                    <a:lumMod val="75000"/>
                  </a:schemeClr>
                </a:solidFill>
                <a:latin typeface="Times New Roman" pitchFamily="18" charset="0"/>
                <a:cs typeface="Times New Roman" pitchFamily="18" charset="0"/>
              </a:rPr>
              <a:t>önde olan haczin </a:t>
            </a:r>
            <a:r>
              <a:rPr lang="tr-TR" sz="2000" spc="-15" dirty="0" smtClean="0">
                <a:solidFill>
                  <a:schemeClr val="accent2">
                    <a:lumMod val="75000"/>
                  </a:schemeClr>
                </a:solidFill>
                <a:latin typeface="Times New Roman" pitchFamily="18" charset="0"/>
                <a:cs typeface="Times New Roman" pitchFamily="18" charset="0"/>
              </a:rPr>
              <a:t>kesintisi </a:t>
            </a:r>
            <a:r>
              <a:rPr lang="tr-TR" sz="2000" spc="-10" dirty="0" smtClean="0">
                <a:solidFill>
                  <a:schemeClr val="accent2">
                    <a:lumMod val="75000"/>
                  </a:schemeClr>
                </a:solidFill>
                <a:latin typeface="Times New Roman" pitchFamily="18" charset="0"/>
                <a:cs typeface="Times New Roman" pitchFamily="18" charset="0"/>
              </a:rPr>
              <a:t>bitmedikçe </a:t>
            </a:r>
            <a:r>
              <a:rPr lang="tr-TR" sz="2000" spc="-15" dirty="0" smtClean="0">
                <a:solidFill>
                  <a:schemeClr val="accent2">
                    <a:lumMod val="75000"/>
                  </a:schemeClr>
                </a:solidFill>
                <a:latin typeface="Times New Roman" pitchFamily="18" charset="0"/>
                <a:cs typeface="Times New Roman" pitchFamily="18" charset="0"/>
              </a:rPr>
              <a:t>sonraki  </a:t>
            </a:r>
            <a:r>
              <a:rPr lang="tr-TR" sz="2000" spc="-5" dirty="0" smtClean="0">
                <a:solidFill>
                  <a:schemeClr val="accent2">
                    <a:lumMod val="75000"/>
                  </a:schemeClr>
                </a:solidFill>
                <a:latin typeface="Times New Roman" pitchFamily="18" charset="0"/>
                <a:cs typeface="Times New Roman" pitchFamily="18" charset="0"/>
              </a:rPr>
              <a:t>haciz </a:t>
            </a:r>
            <a:r>
              <a:rPr lang="tr-TR" sz="2000" dirty="0" smtClean="0">
                <a:solidFill>
                  <a:schemeClr val="accent2">
                    <a:lumMod val="75000"/>
                  </a:schemeClr>
                </a:solidFill>
                <a:latin typeface="Times New Roman" pitchFamily="18" charset="0"/>
                <a:cs typeface="Times New Roman" pitchFamily="18" charset="0"/>
              </a:rPr>
              <a:t>için </a:t>
            </a:r>
            <a:r>
              <a:rPr lang="tr-TR" sz="2000" spc="-20" dirty="0" smtClean="0">
                <a:solidFill>
                  <a:schemeClr val="accent2">
                    <a:lumMod val="75000"/>
                  </a:schemeClr>
                </a:solidFill>
                <a:latin typeface="Times New Roman" pitchFamily="18" charset="0"/>
                <a:cs typeface="Times New Roman" pitchFamily="18" charset="0"/>
              </a:rPr>
              <a:t>kesintiye </a:t>
            </a:r>
            <a:r>
              <a:rPr lang="tr-TR" sz="2000" spc="-10" dirty="0" smtClean="0">
                <a:solidFill>
                  <a:schemeClr val="accent2">
                    <a:lumMod val="75000"/>
                  </a:schemeClr>
                </a:solidFill>
                <a:latin typeface="Times New Roman" pitchFamily="18" charset="0"/>
                <a:cs typeface="Times New Roman" pitchFamily="18" charset="0"/>
              </a:rPr>
              <a:t>geçilemez </a:t>
            </a:r>
            <a:r>
              <a:rPr lang="tr-TR" sz="2000" dirty="0" smtClean="0">
                <a:solidFill>
                  <a:schemeClr val="accent2">
                    <a:lumMod val="75000"/>
                  </a:schemeClr>
                </a:solidFill>
                <a:latin typeface="Times New Roman" pitchFamily="18" charset="0"/>
                <a:cs typeface="Times New Roman" pitchFamily="18" charset="0"/>
              </a:rPr>
              <a:t>“ </a:t>
            </a:r>
            <a:r>
              <a:rPr lang="tr-TR" sz="2000" spc="-5" dirty="0" smtClean="0">
                <a:solidFill>
                  <a:schemeClr val="accent2">
                    <a:lumMod val="75000"/>
                  </a:schemeClr>
                </a:solidFill>
                <a:latin typeface="Times New Roman" pitchFamily="18" charset="0"/>
                <a:cs typeface="Times New Roman" pitchFamily="18" charset="0"/>
              </a:rPr>
              <a:t>hükmü </a:t>
            </a:r>
            <a:r>
              <a:rPr lang="tr-TR" sz="2000" spc="-20" dirty="0" smtClean="0">
                <a:solidFill>
                  <a:schemeClr val="accent2">
                    <a:lumMod val="75000"/>
                  </a:schemeClr>
                </a:solidFill>
                <a:latin typeface="Times New Roman" pitchFamily="18" charset="0"/>
                <a:cs typeface="Times New Roman" pitchFamily="18" charset="0"/>
              </a:rPr>
              <a:t>yer</a:t>
            </a:r>
            <a:r>
              <a:rPr lang="tr-TR" sz="2000" spc="15" dirty="0" smtClean="0">
                <a:solidFill>
                  <a:schemeClr val="accent2">
                    <a:lumMod val="75000"/>
                  </a:schemeClr>
                </a:solidFill>
                <a:latin typeface="Times New Roman" pitchFamily="18" charset="0"/>
                <a:cs typeface="Times New Roman" pitchFamily="18" charset="0"/>
              </a:rPr>
              <a:t> </a:t>
            </a:r>
            <a:r>
              <a:rPr lang="tr-TR" sz="2000" spc="-35" dirty="0" smtClean="0">
                <a:solidFill>
                  <a:schemeClr val="accent2">
                    <a:lumMod val="75000"/>
                  </a:schemeClr>
                </a:solidFill>
                <a:latin typeface="Times New Roman" pitchFamily="18" charset="0"/>
                <a:cs typeface="Times New Roman" pitchFamily="18" charset="0"/>
              </a:rPr>
              <a:t>almaktadır.</a:t>
            </a:r>
            <a:endParaRPr lang="tr-TR" sz="2000" dirty="0" smtClean="0">
              <a:solidFill>
                <a:schemeClr val="accent2">
                  <a:lumMod val="75000"/>
                </a:schemeClr>
              </a:solidFill>
              <a:latin typeface="Times New Roman" pitchFamily="18" charset="0"/>
              <a:cs typeface="Times New Roman" pitchFamily="18" charset="0"/>
            </a:endParaRPr>
          </a:p>
          <a:p>
            <a:pPr marL="12700" marR="5080" algn="just">
              <a:lnSpc>
                <a:spcPct val="100000"/>
              </a:lnSpc>
              <a:spcBef>
                <a:spcPts val="100"/>
              </a:spcBef>
              <a:buFont typeface="Wingdings" pitchFamily="2" charset="2"/>
              <a:buChar char="Ø"/>
            </a:pPr>
            <a:r>
              <a:rPr lang="tr-TR" sz="2000" dirty="0" smtClean="0">
                <a:solidFill>
                  <a:schemeClr val="accent2">
                    <a:lumMod val="75000"/>
                  </a:schemeClr>
                </a:solidFill>
                <a:latin typeface="Times New Roman" pitchFamily="18" charset="0"/>
                <a:cs typeface="Times New Roman" pitchFamily="18" charset="0"/>
              </a:rPr>
              <a:t>Buna </a:t>
            </a:r>
            <a:r>
              <a:rPr lang="tr-TR" sz="2000" spc="-15" dirty="0" smtClean="0">
                <a:solidFill>
                  <a:schemeClr val="accent2">
                    <a:lumMod val="75000"/>
                  </a:schemeClr>
                </a:solidFill>
                <a:latin typeface="Times New Roman" pitchFamily="18" charset="0"/>
                <a:cs typeface="Times New Roman" pitchFamily="18" charset="0"/>
              </a:rPr>
              <a:t>göre </a:t>
            </a:r>
            <a:r>
              <a:rPr lang="tr-TR" sz="2000" spc="-5" dirty="0" smtClean="0">
                <a:solidFill>
                  <a:schemeClr val="accent2">
                    <a:lumMod val="75000"/>
                  </a:schemeClr>
                </a:solidFill>
                <a:latin typeface="Times New Roman" pitchFamily="18" charset="0"/>
                <a:cs typeface="Times New Roman" pitchFamily="18" charset="0"/>
              </a:rPr>
              <a:t>aile </a:t>
            </a:r>
            <a:r>
              <a:rPr lang="tr-TR" sz="2000" spc="-15" dirty="0" smtClean="0">
                <a:solidFill>
                  <a:schemeClr val="accent2">
                    <a:lumMod val="75000"/>
                  </a:schemeClr>
                </a:solidFill>
                <a:latin typeface="Times New Roman" pitchFamily="18" charset="0"/>
                <a:cs typeface="Times New Roman" pitchFamily="18" charset="0"/>
              </a:rPr>
              <a:t>yardımı, </a:t>
            </a:r>
            <a:r>
              <a:rPr lang="tr-TR" sz="2000" spc="-5" dirty="0" smtClean="0">
                <a:solidFill>
                  <a:schemeClr val="accent2">
                    <a:lumMod val="75000"/>
                  </a:schemeClr>
                </a:solidFill>
                <a:latin typeface="Times New Roman" pitchFamily="18" charset="0"/>
                <a:cs typeface="Times New Roman" pitchFamily="18" charset="0"/>
              </a:rPr>
              <a:t>doğum </a:t>
            </a:r>
            <a:r>
              <a:rPr lang="tr-TR" sz="2000" spc="-15" dirty="0" smtClean="0">
                <a:solidFill>
                  <a:schemeClr val="accent2">
                    <a:lumMod val="75000"/>
                  </a:schemeClr>
                </a:solidFill>
                <a:latin typeface="Times New Roman" pitchFamily="18" charset="0"/>
                <a:cs typeface="Times New Roman" pitchFamily="18" charset="0"/>
              </a:rPr>
              <a:t>yardımı ve </a:t>
            </a:r>
            <a:r>
              <a:rPr lang="tr-TR" sz="2000" spc="-5" dirty="0" smtClean="0">
                <a:solidFill>
                  <a:schemeClr val="accent2">
                    <a:lumMod val="75000"/>
                  </a:schemeClr>
                </a:solidFill>
                <a:latin typeface="Times New Roman" pitchFamily="18" charset="0"/>
                <a:cs typeface="Times New Roman" pitchFamily="18" charset="0"/>
              </a:rPr>
              <a:t>ölüm </a:t>
            </a:r>
            <a:r>
              <a:rPr lang="tr-TR" sz="2000" spc="-15" dirty="0" smtClean="0">
                <a:solidFill>
                  <a:schemeClr val="accent2">
                    <a:lumMod val="75000"/>
                  </a:schemeClr>
                </a:solidFill>
                <a:latin typeface="Times New Roman" pitchFamily="18" charset="0"/>
                <a:cs typeface="Times New Roman" pitchFamily="18" charset="0"/>
              </a:rPr>
              <a:t>yardımı </a:t>
            </a:r>
            <a:r>
              <a:rPr lang="tr-TR" sz="2000" dirty="0" smtClean="0">
                <a:solidFill>
                  <a:schemeClr val="accent2">
                    <a:lumMod val="75000"/>
                  </a:schemeClr>
                </a:solidFill>
                <a:latin typeface="Times New Roman" pitchFamily="18" charset="0"/>
                <a:cs typeface="Times New Roman" pitchFamily="18" charset="0"/>
              </a:rPr>
              <a:t>ödeneği </a:t>
            </a:r>
            <a:r>
              <a:rPr lang="tr-TR" sz="2000" spc="-15" dirty="0" smtClean="0">
                <a:solidFill>
                  <a:schemeClr val="accent2">
                    <a:lumMod val="75000"/>
                  </a:schemeClr>
                </a:solidFill>
                <a:latin typeface="Times New Roman" pitchFamily="18" charset="0"/>
                <a:cs typeface="Times New Roman" pitchFamily="18" charset="0"/>
              </a:rPr>
              <a:t>borç  </a:t>
            </a:r>
            <a:r>
              <a:rPr lang="tr-TR" sz="2000" dirty="0" smtClean="0">
                <a:solidFill>
                  <a:schemeClr val="accent2">
                    <a:lumMod val="75000"/>
                  </a:schemeClr>
                </a:solidFill>
                <a:latin typeface="Times New Roman" pitchFamily="18" charset="0"/>
                <a:cs typeface="Times New Roman" pitchFamily="18" charset="0"/>
              </a:rPr>
              <a:t>için </a:t>
            </a:r>
            <a:r>
              <a:rPr lang="tr-TR" sz="2000" spc="-5" dirty="0" smtClean="0">
                <a:solidFill>
                  <a:schemeClr val="accent2">
                    <a:lumMod val="75000"/>
                  </a:schemeClr>
                </a:solidFill>
                <a:latin typeface="Times New Roman" pitchFamily="18" charset="0"/>
                <a:cs typeface="Times New Roman" pitchFamily="18" charset="0"/>
              </a:rPr>
              <a:t>haciz</a:t>
            </a:r>
            <a:r>
              <a:rPr lang="tr-TR" sz="2000" spc="-20" dirty="0" smtClean="0">
                <a:solidFill>
                  <a:schemeClr val="accent2">
                    <a:lumMod val="75000"/>
                  </a:schemeClr>
                </a:solidFill>
                <a:latin typeface="Times New Roman" pitchFamily="18" charset="0"/>
                <a:cs typeface="Times New Roman" pitchFamily="18" charset="0"/>
              </a:rPr>
              <a:t> </a:t>
            </a:r>
            <a:r>
              <a:rPr lang="tr-TR" sz="2000" spc="-10" dirty="0" smtClean="0">
                <a:solidFill>
                  <a:schemeClr val="accent2">
                    <a:lumMod val="75000"/>
                  </a:schemeClr>
                </a:solidFill>
                <a:latin typeface="Times New Roman" pitchFamily="18" charset="0"/>
                <a:cs typeface="Times New Roman" pitchFamily="18" charset="0"/>
              </a:rPr>
              <a:t>edilemez. Geri kalan maaş kalemleri ¼ oranında sıraya konularak icra kesintisi yapılır.</a:t>
            </a:r>
          </a:p>
          <a:p>
            <a:pPr marL="12700" marR="5080" algn="just">
              <a:lnSpc>
                <a:spcPct val="100000"/>
              </a:lnSpc>
              <a:spcBef>
                <a:spcPts val="100"/>
              </a:spcBef>
              <a:buFont typeface="Wingdings" pitchFamily="2" charset="2"/>
              <a:buChar char="Ø"/>
            </a:pPr>
            <a:r>
              <a:rPr lang="tr-TR" sz="2000" spc="-10" dirty="0" smtClean="0">
                <a:solidFill>
                  <a:srgbClr val="FF0000"/>
                </a:solidFill>
                <a:latin typeface="Times New Roman" pitchFamily="18" charset="0"/>
                <a:cs typeface="Times New Roman" pitchFamily="18" charset="0"/>
              </a:rPr>
              <a:t>Nafaka kesintisi: </a:t>
            </a:r>
            <a:r>
              <a:rPr lang="tr-TR" sz="2000" spc="-10" dirty="0" smtClean="0">
                <a:solidFill>
                  <a:schemeClr val="accent2">
                    <a:lumMod val="75000"/>
                  </a:schemeClr>
                </a:solidFill>
                <a:latin typeface="Times New Roman" pitchFamily="18" charset="0"/>
                <a:cs typeface="Times New Roman" pitchFamily="18" charset="0"/>
              </a:rPr>
              <a:t>Mahkeme kararına göre yapılır.</a:t>
            </a:r>
            <a:endParaRPr lang="tr-TR" sz="2000" dirty="0" smtClean="0">
              <a:solidFill>
                <a:schemeClr val="accent2">
                  <a:lumMod val="75000"/>
                </a:schemeClr>
              </a:solidFill>
              <a:latin typeface="Times New Roman" pitchFamily="18" charset="0"/>
              <a:cs typeface="Times New Roman" pitchFamily="18" charset="0"/>
            </a:endParaRPr>
          </a:p>
          <a:p>
            <a:pPr>
              <a:buNone/>
            </a:pPr>
            <a:endParaRPr lang="tr-T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838347178"/>
              </p:ext>
            </p:extLst>
          </p:nvPr>
        </p:nvGraphicFramePr>
        <p:xfrm>
          <a:off x="457200" y="381000"/>
          <a:ext cx="7848600" cy="5927478"/>
        </p:xfrm>
        <a:graphic>
          <a:graphicData uri="http://schemas.openxmlformats.org/drawingml/2006/table">
            <a:tbl>
              <a:tblPr/>
              <a:tblGrid>
                <a:gridCol w="56156"/>
                <a:gridCol w="1451613"/>
                <a:gridCol w="1420055"/>
                <a:gridCol w="1404277"/>
                <a:gridCol w="698193"/>
                <a:gridCol w="56156"/>
                <a:gridCol w="978260"/>
                <a:gridCol w="556188"/>
                <a:gridCol w="130172"/>
                <a:gridCol w="852033"/>
                <a:gridCol w="189341"/>
                <a:gridCol w="56156"/>
              </a:tblGrid>
              <a:tr h="615672">
                <a:tc gridSpan="11">
                  <a:txBody>
                    <a:bodyPr/>
                    <a:lstStyle/>
                    <a:p>
                      <a:pPr algn="ctr" fontAlgn="ctr"/>
                      <a:r>
                        <a:rPr lang="tr-TR" sz="1200" b="1" i="0" u="none" strike="noStrike" dirty="0" smtClean="0">
                          <a:solidFill>
                            <a:srgbClr val="000000"/>
                          </a:solidFill>
                          <a:effectLst/>
                          <a:latin typeface="SansSerif"/>
                        </a:rPr>
                        <a:t>İDARİ PERSONEL MAAŞ ÖRNEĞİ (5510 SK.TABİ)</a:t>
                      </a:r>
                      <a:endParaRPr lang="tr-TR" sz="12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gridSpan="2">
                  <a:txBody>
                    <a:bodyPr/>
                    <a:lstStyle/>
                    <a:p>
                      <a:pPr algn="l" fontAlgn="ctr"/>
                      <a:r>
                        <a:rPr lang="tr-TR" sz="1000" b="1" i="0" u="none" strike="noStrike" dirty="0">
                          <a:solidFill>
                            <a:srgbClr val="FFFFFF"/>
                          </a:solidFill>
                          <a:effectLst/>
                          <a:latin typeface="SansSerif"/>
                        </a:rPr>
                        <a:t>Kurumu/Birimi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r>
                        <a:rPr lang="tr-TR" sz="1000" b="1" i="0" u="none" strike="noStrike">
                          <a:solidFill>
                            <a:srgbClr val="000000"/>
                          </a:solidFill>
                          <a:effectLst/>
                          <a:latin typeface="SansSerif"/>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gridSpan="2">
                  <a:txBody>
                    <a:bodyPr/>
                    <a:lstStyle/>
                    <a:p>
                      <a:pPr algn="l" fontAlgn="ctr"/>
                      <a:r>
                        <a:rPr lang="tr-TR" sz="1000" b="1" i="0" u="none" strike="noStrike" dirty="0">
                          <a:solidFill>
                            <a:srgbClr val="FFFFFF"/>
                          </a:solidFill>
                          <a:effectLst/>
                          <a:latin typeface="SansSerif"/>
                        </a:rPr>
                        <a:t>Ait Olduğu Ay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r>
                        <a:rPr lang="tr-TR" sz="1000" b="1" i="0" u="none" strike="noStrike" dirty="0">
                          <a:solidFill>
                            <a:srgbClr val="000000"/>
                          </a:solidFill>
                          <a:effectLst/>
                          <a:latin typeface="SansSerif"/>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gridSpan="2">
                  <a:txBody>
                    <a:bodyPr/>
                    <a:lstStyle/>
                    <a:p>
                      <a:pPr algn="l" fontAlgn="ctr"/>
                      <a:r>
                        <a:rPr lang="tr-TR" sz="1000" b="1" i="0" u="none" strike="noStrike">
                          <a:solidFill>
                            <a:srgbClr val="FFFFFF"/>
                          </a:solidFill>
                          <a:effectLst/>
                          <a:latin typeface="SansSerif"/>
                        </a:rPr>
                        <a:t>Bütçe Yılı</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r>
                        <a:rPr lang="tr-TR" sz="1000" b="1" i="0" u="none" strike="noStrike" dirty="0">
                          <a:solidFill>
                            <a:srgbClr val="000000"/>
                          </a:solidFill>
                          <a:effectLst/>
                          <a:latin typeface="SansSerif"/>
                        </a:rPr>
                        <a:t>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42079">
                <a:tc gridSpan="3">
                  <a:txBody>
                    <a:bodyPr/>
                    <a:lstStyle/>
                    <a:p>
                      <a:pPr algn="ctr" fontAlgn="ctr"/>
                      <a:r>
                        <a:rPr lang="tr-TR" sz="1000" b="1" i="0" u="none" strike="noStrike" dirty="0">
                          <a:solidFill>
                            <a:srgbClr val="FFFFFF"/>
                          </a:solidFill>
                          <a:effectLst/>
                          <a:latin typeface="SansSerif"/>
                        </a:rPr>
                        <a:t>PERSONEL BİLGİLERİ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hMerge="1">
                  <a:txBody>
                    <a:bodyPr/>
                    <a:lstStyle/>
                    <a:p>
                      <a:endParaRPr lang="tr-TR"/>
                    </a:p>
                  </a:txBody>
                  <a:tcPr/>
                </a:tc>
                <a:tc gridSpan="2">
                  <a:txBody>
                    <a:bodyPr/>
                    <a:lstStyle/>
                    <a:p>
                      <a:pPr algn="ctr" fontAlgn="ctr"/>
                      <a:r>
                        <a:rPr lang="tr-TR" sz="1000" b="1" i="0" u="none" strike="noStrike" dirty="0">
                          <a:solidFill>
                            <a:srgbClr val="FFFFFF"/>
                          </a:solidFill>
                          <a:effectLst/>
                          <a:latin typeface="SansSerif"/>
                        </a:rPr>
                        <a:t>GELİR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FF"/>
                    </a:solidFill>
                  </a:tcPr>
                </a:tc>
                <a:tc hMerge="1">
                  <a:txBody>
                    <a:bodyPr/>
                    <a:lstStyle/>
                    <a:p>
                      <a:endParaRPr lang="tr-TR"/>
                    </a:p>
                  </a:txBody>
                  <a:tcPr/>
                </a:tc>
                <a:tc gridSpan="7">
                  <a:txBody>
                    <a:bodyPr/>
                    <a:lstStyle/>
                    <a:p>
                      <a:pPr algn="ctr" fontAlgn="ctr"/>
                      <a:r>
                        <a:rPr lang="tr-TR" sz="1000" b="1" i="0" u="none" strike="noStrike">
                          <a:solidFill>
                            <a:srgbClr val="FFFFFF"/>
                          </a:solidFill>
                          <a:effectLst/>
                          <a:latin typeface="SansSerif"/>
                        </a:rPr>
                        <a:t>KESİNTİ</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tr-TR" sz="1000" b="1" i="0" u="none" strike="noStrike">
                          <a:solidFill>
                            <a:srgbClr val="000080"/>
                          </a:solidFill>
                          <a:effectLst/>
                          <a:latin typeface="SansSerif"/>
                        </a:rPr>
                        <a:t>Personel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1000" b="1" i="0" u="none" strike="noStrike" dirty="0">
                          <a:solidFill>
                            <a:srgbClr val="000000"/>
                          </a:solidFill>
                          <a:effectLst/>
                          <a:latin typeface="SansSerif"/>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80"/>
                          </a:solidFill>
                          <a:effectLst/>
                          <a:latin typeface="SansSerif"/>
                        </a:rPr>
                        <a:t>Aylık Tutar</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141.14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1000" b="1" i="0" u="none" strike="noStrike">
                          <a:solidFill>
                            <a:srgbClr val="000080"/>
                          </a:solidFill>
                          <a:effectLst/>
                          <a:latin typeface="SansSerif"/>
                        </a:rPr>
                        <a:t>Gelir Vergisi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1000" b="1" i="0" u="none" strike="noStrike">
                          <a:solidFill>
                            <a:srgbClr val="000000"/>
                          </a:solidFill>
                          <a:effectLst/>
                          <a:latin typeface="SansSerif"/>
                        </a:rPr>
                        <a:t>77.70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Adı Soyadı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1000" b="1" i="0" u="none" strike="noStrike" dirty="0">
                          <a:solidFill>
                            <a:srgbClr val="000000"/>
                          </a:solidFill>
                          <a:effectLst/>
                          <a:latin typeface="SansSerif"/>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80"/>
                          </a:solidFill>
                          <a:effectLst/>
                          <a:latin typeface="SansSerif"/>
                        </a:rPr>
                        <a:t>Ek Gösterge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1000" b="1" i="0" u="none" strike="noStrike">
                          <a:solidFill>
                            <a:srgbClr val="000080"/>
                          </a:solidFill>
                          <a:effectLst/>
                          <a:latin typeface="SansSerif"/>
                        </a:rPr>
                        <a:t>Damga Vergisi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1000" b="1" i="0" u="none" strike="noStrike">
                          <a:solidFill>
                            <a:srgbClr val="000000"/>
                          </a:solidFill>
                          <a:effectLst/>
                          <a:latin typeface="SansSerif"/>
                        </a:rPr>
                        <a:t>41.77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Kurum Sicil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1000" b="1" i="0" u="none" strike="noStrike" dirty="0">
                          <a:solidFill>
                            <a:srgbClr val="000000"/>
                          </a:solidFill>
                          <a:effectLst/>
                          <a:latin typeface="SansSerif"/>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80"/>
                          </a:solidFill>
                          <a:effectLst/>
                          <a:latin typeface="SansSerif"/>
                        </a:rPr>
                        <a:t>Taban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2,814.19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1000" b="1" i="0" u="none" strike="noStrike">
                          <a:solidFill>
                            <a:srgbClr val="000080"/>
                          </a:solidFill>
                          <a:effectLst/>
                          <a:latin typeface="SansSerif"/>
                        </a:rPr>
                        <a:t>Em.Kes./Malül Yaşlı.(D)</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1000" b="1" i="0" u="none" strike="noStrike">
                          <a:solidFill>
                            <a:srgbClr val="000000"/>
                          </a:solidFill>
                          <a:effectLst/>
                          <a:latin typeface="SansSerif"/>
                        </a:rPr>
                        <a:t>422.20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Emekli Sicil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1000" b="1" i="0" u="none" strike="noStrike" dirty="0">
                          <a:solidFill>
                            <a:srgbClr val="000000"/>
                          </a:solidFill>
                          <a:effectLst/>
                          <a:latin typeface="SansSerif"/>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80"/>
                          </a:solidFill>
                          <a:effectLst/>
                          <a:latin typeface="SansSerif"/>
                        </a:rPr>
                        <a:t>Kıdem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28.77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1000" b="1" i="0" u="none" strike="noStrike">
                          <a:solidFill>
                            <a:srgbClr val="000080"/>
                          </a:solidFill>
                          <a:effectLst/>
                          <a:latin typeface="SansSerif"/>
                        </a:rPr>
                        <a:t>Em.Kes./Malül Yaşlı.(K)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1000" b="1" i="0" u="none" strike="noStrike">
                          <a:solidFill>
                            <a:srgbClr val="000000"/>
                          </a:solidFill>
                          <a:effectLst/>
                          <a:latin typeface="SansSerif"/>
                        </a:rPr>
                        <a:t>345.43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Hizmet Sınıfı / Ünvanı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1000" b="1" i="0" u="none" strike="noStrike" dirty="0">
                          <a:solidFill>
                            <a:srgbClr val="000000"/>
                          </a:solidFill>
                          <a:effectLst/>
                          <a:latin typeface="SansSerif"/>
                        </a:rPr>
                        <a:t>GİH / Bilgisayar İşletmeni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a:solidFill>
                            <a:srgbClr val="000080"/>
                          </a:solidFill>
                          <a:effectLst/>
                          <a:latin typeface="SansSerif"/>
                        </a:rPr>
                        <a:t>Yan Ödeme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128.29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1000" b="1" i="0" u="none" strike="noStrike">
                          <a:solidFill>
                            <a:srgbClr val="000080"/>
                          </a:solidFill>
                          <a:effectLst/>
                          <a:latin typeface="SansSerif"/>
                        </a:rPr>
                        <a:t>Artış %100 (Devlet+Kişi)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10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Medeni Hali / Çocuk Sayısı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1000" b="1" i="0" u="none" strike="noStrike" dirty="0">
                          <a:solidFill>
                            <a:srgbClr val="000000"/>
                          </a:solidFill>
                          <a:effectLst/>
                          <a:latin typeface="SansSerif"/>
                        </a:rPr>
                        <a:t>Evli /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a:solidFill>
                            <a:srgbClr val="000080"/>
                          </a:solidFill>
                          <a:effectLst/>
                          <a:latin typeface="SansSerif"/>
                        </a:rPr>
                        <a:t>Em.Kes./Malül Yaşlı. (D)</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422.20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1000" b="1" i="0" u="none" strike="noStrike">
                          <a:solidFill>
                            <a:srgbClr val="000080"/>
                          </a:solidFill>
                          <a:effectLst/>
                          <a:latin typeface="SansSerif"/>
                        </a:rPr>
                        <a:t>Giriş %25 (Devlet+Kişi)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10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Kıdem Ay / Yıl</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dirty="0">
                          <a:solidFill>
                            <a:srgbClr val="000000"/>
                          </a:solidFill>
                          <a:effectLst/>
                          <a:latin typeface="SansSerif"/>
                        </a:rPr>
                        <a:t>11 / 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80"/>
                          </a:solidFill>
                          <a:effectLst/>
                          <a:latin typeface="SansSerif"/>
                        </a:rPr>
                        <a:t>Artış %100 (Devlet)</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1000" b="1" i="0" u="none" strike="noStrike">
                          <a:solidFill>
                            <a:srgbClr val="000080"/>
                          </a:solidFill>
                          <a:effectLst/>
                          <a:latin typeface="SansSerif"/>
                        </a:rPr>
                        <a:t>Sağlık Sigorta Pir. (Dev.)</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1000" b="1" i="0" u="none" strike="noStrike">
                          <a:solidFill>
                            <a:srgbClr val="000000"/>
                          </a:solidFill>
                          <a:effectLst/>
                          <a:latin typeface="SansSerif"/>
                        </a:rPr>
                        <a:t>287.86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Derece / Kademe</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6 /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80"/>
                          </a:solidFill>
                          <a:effectLst/>
                          <a:latin typeface="SansSerif"/>
                        </a:rPr>
                        <a:t>Giriş %25 (Devlet)</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1000" b="1" i="0" u="none" strike="noStrike">
                          <a:solidFill>
                            <a:srgbClr val="000080"/>
                          </a:solidFill>
                          <a:effectLst/>
                          <a:latin typeface="SansSerif"/>
                        </a:rPr>
                        <a:t>Sağlık Sigorta Pir. (Kişi)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1000" b="1" i="0" u="none" strike="noStrike">
                          <a:solidFill>
                            <a:srgbClr val="000000"/>
                          </a:solidFill>
                          <a:effectLst/>
                          <a:latin typeface="SansSerif"/>
                        </a:rPr>
                        <a:t>191.91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Ek Gösterge</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80"/>
                          </a:solidFill>
                          <a:effectLst/>
                          <a:latin typeface="SansSerif"/>
                        </a:rPr>
                        <a:t>Aile Yardımı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65739">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Derece / Kademe (Emekliliğe Esas)</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6 /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80"/>
                          </a:solidFill>
                          <a:effectLst/>
                          <a:latin typeface="SansSerif"/>
                        </a:rPr>
                        <a:t>Çocuk Yardımı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89.90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Ek Gösterge (Emekliliğe Esas)</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80"/>
                          </a:solidFill>
                          <a:effectLst/>
                          <a:latin typeface="SansSerif"/>
                        </a:rPr>
                        <a:t>Sağlık Sigorta Pir. (Dev.)</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287.86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rowSpan="2">
                  <a:txBody>
                    <a:bodyPr/>
                    <a:lstStyle/>
                    <a:p>
                      <a:pPr algn="l" fontAlgn="ctr"/>
                      <a:r>
                        <a:rPr lang="tr-TR" sz="1000" b="1" i="0" u="none" strike="noStrike">
                          <a:solidFill>
                            <a:srgbClr val="000080"/>
                          </a:solidFill>
                          <a:effectLst/>
                          <a:latin typeface="SansSerif"/>
                        </a:rPr>
                        <a:t>Raporlu Gün</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1000" b="1" i="0" u="none" strike="noStrike">
                          <a:solidFill>
                            <a:srgbClr val="000000"/>
                          </a:solidFill>
                          <a:effectLst/>
                          <a:latin typeface="SansSerif"/>
                        </a:rPr>
                        <a:t>0</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tr-TR" sz="1000" b="1" i="0" u="none" strike="noStrike" dirty="0">
                          <a:solidFill>
                            <a:srgbClr val="000080"/>
                          </a:solidFill>
                          <a:effectLst/>
                          <a:latin typeface="SansSerif"/>
                        </a:rPr>
                        <a:t>Özel Hizmet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1000" b="1" i="0" u="none" strike="noStrike">
                          <a:solidFill>
                            <a:srgbClr val="000000"/>
                          </a:solidFill>
                          <a:effectLst/>
                          <a:latin typeface="SansSerif"/>
                        </a:rPr>
                        <a:t>854.04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gridSpan="4">
                  <a:txBody>
                    <a:bodyPr/>
                    <a:lstStyle/>
                    <a:p>
                      <a:pPr algn="l" fontAlgn="ctr"/>
                      <a:r>
                        <a:rPr lang="tr-TR" sz="1000" b="1" i="0" u="none" strike="noStrike">
                          <a:solidFill>
                            <a:srgbClr val="FFFFFF"/>
                          </a:solidFill>
                          <a:effectLst/>
                          <a:latin typeface="SansSerif"/>
                        </a:rPr>
                        <a:t>Gelir Toplamı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1000" b="1" i="0" u="none" strike="noStrike">
                          <a:solidFill>
                            <a:srgbClr val="000000"/>
                          </a:solidFill>
                          <a:effectLst/>
                          <a:latin typeface="SansSerif"/>
                        </a:rPr>
                        <a:t>6,303.65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Sigorta</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80"/>
                          </a:solidFill>
                          <a:effectLst/>
                          <a:latin typeface="SansSerif"/>
                        </a:rPr>
                        <a:t>Lojman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Aylık Vergi Matrahı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2,575.05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1" i="0" u="none" strike="noStrike" dirty="0">
                          <a:solidFill>
                            <a:srgbClr val="000080"/>
                          </a:solidFill>
                          <a:effectLst/>
                          <a:latin typeface="SansSerif"/>
                        </a:rPr>
                        <a:t>Dil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gridSpan="4">
                  <a:txBody>
                    <a:bodyPr/>
                    <a:lstStyle/>
                    <a:p>
                      <a:pPr algn="l" fontAlgn="ctr"/>
                      <a:r>
                        <a:rPr lang="tr-TR" sz="1000" b="1" i="0" u="none" strike="noStrike">
                          <a:solidFill>
                            <a:srgbClr val="FFFFFF"/>
                          </a:solidFill>
                          <a:effectLst/>
                          <a:latin typeface="SansSerif"/>
                        </a:rPr>
                        <a:t>Kesinti Toplamı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1000" b="1" i="0" u="none" strike="noStrike">
                          <a:solidFill>
                            <a:srgbClr val="000000"/>
                          </a:solidFill>
                          <a:effectLst/>
                          <a:latin typeface="SansSerif"/>
                        </a:rPr>
                        <a:t>1,366.87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rowSpan="2">
                  <a:txBody>
                    <a:bodyPr/>
                    <a:lstStyle/>
                    <a:p>
                      <a:pPr algn="l" fontAlgn="ctr"/>
                      <a:r>
                        <a:rPr lang="tr-TR" sz="1000" b="1" i="0" u="none" strike="noStrike">
                          <a:solidFill>
                            <a:srgbClr val="000080"/>
                          </a:solidFill>
                          <a:effectLst/>
                          <a:latin typeface="SansSerif"/>
                        </a:rPr>
                        <a:t>Geçen Aylar Vergi Matrahı Toplam</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1000" b="1" i="0" u="none" strike="noStrike">
                          <a:solidFill>
                            <a:srgbClr val="000000"/>
                          </a:solidFill>
                          <a:effectLst/>
                          <a:latin typeface="SansSerif"/>
                        </a:rPr>
                        <a:t>14,319.24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tr-TR" sz="1000" b="1" i="0" u="none" strike="noStrike" dirty="0">
                          <a:solidFill>
                            <a:srgbClr val="000080"/>
                          </a:solidFill>
                          <a:effectLst/>
                          <a:latin typeface="SansSerif"/>
                        </a:rPr>
                        <a:t>Makam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10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gridSpan="4">
                  <a:txBody>
                    <a:bodyPr/>
                    <a:lstStyle/>
                    <a:p>
                      <a:pPr algn="l" fontAlgn="ctr"/>
                      <a:r>
                        <a:rPr lang="tr-TR" sz="1000" b="1" i="0" u="none" strike="noStrike">
                          <a:solidFill>
                            <a:srgbClr val="FFFFFF"/>
                          </a:solidFill>
                          <a:effectLst/>
                          <a:latin typeface="SansSerif"/>
                        </a:rPr>
                        <a:t>Net Ödenen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1000" b="1" i="0" u="none" strike="noStrike">
                          <a:solidFill>
                            <a:srgbClr val="000000"/>
                          </a:solidFill>
                          <a:effectLst/>
                          <a:latin typeface="SansSerif"/>
                        </a:rPr>
                        <a:t>4,936.78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23641">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1000" b="1" i="0" u="none" strike="noStrike">
                          <a:solidFill>
                            <a:srgbClr val="000080"/>
                          </a:solidFill>
                          <a:effectLst/>
                          <a:latin typeface="SansSerif"/>
                        </a:rPr>
                        <a:t>Asgari Geçim İndirim Tutarı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1000" b="1" i="0" u="none" strike="noStrike">
                          <a:solidFill>
                            <a:srgbClr val="000000"/>
                          </a:solidFill>
                          <a:effectLst/>
                          <a:latin typeface="SansSerif"/>
                        </a:rPr>
                        <a:t>308.56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1000" b="1" i="0" u="none" strike="noStrike" dirty="0">
                          <a:solidFill>
                            <a:srgbClr val="000000"/>
                          </a:solidFill>
                          <a:effectLst/>
                          <a:latin typeface="SansSerif"/>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1000" b="0" i="0" u="none" strike="noStrike" dirty="0">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1187642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3314183050"/>
              </p:ext>
            </p:extLst>
          </p:nvPr>
        </p:nvGraphicFramePr>
        <p:xfrm>
          <a:off x="745165" y="381000"/>
          <a:ext cx="7543800" cy="5559346"/>
        </p:xfrm>
        <a:graphic>
          <a:graphicData uri="http://schemas.openxmlformats.org/drawingml/2006/table">
            <a:tbl>
              <a:tblPr/>
              <a:tblGrid>
                <a:gridCol w="53975"/>
                <a:gridCol w="1395239"/>
                <a:gridCol w="1364907"/>
                <a:gridCol w="1349742"/>
                <a:gridCol w="671079"/>
                <a:gridCol w="53975"/>
                <a:gridCol w="940270"/>
                <a:gridCol w="534589"/>
                <a:gridCol w="125117"/>
                <a:gridCol w="818945"/>
                <a:gridCol w="181987"/>
                <a:gridCol w="53975"/>
              </a:tblGrid>
              <a:tr h="580584">
                <a:tc gridSpan="11">
                  <a:txBody>
                    <a:bodyPr/>
                    <a:lstStyle/>
                    <a:p>
                      <a:pPr algn="ctr" fontAlgn="ctr"/>
                      <a:r>
                        <a:rPr lang="tr-TR" sz="1400" b="1" i="0" u="none" strike="noStrike" dirty="0" smtClean="0">
                          <a:solidFill>
                            <a:srgbClr val="000000"/>
                          </a:solidFill>
                          <a:effectLst/>
                          <a:latin typeface="SansSerif"/>
                        </a:rPr>
                        <a:t>İDARİ PERSONEL MAAŞ ÖRNEĞİ (5434</a:t>
                      </a:r>
                      <a:r>
                        <a:rPr lang="tr-TR" sz="1400" b="1" i="0" u="none" strike="noStrike" baseline="0" dirty="0" smtClean="0">
                          <a:solidFill>
                            <a:srgbClr val="000000"/>
                          </a:solidFill>
                          <a:effectLst/>
                          <a:latin typeface="SansSerif"/>
                        </a:rPr>
                        <a:t> SK.</a:t>
                      </a:r>
                      <a:r>
                        <a:rPr lang="tr-TR" sz="1400" b="1" i="0" u="none" strike="noStrike" dirty="0" smtClean="0">
                          <a:solidFill>
                            <a:srgbClr val="000000"/>
                          </a:solidFill>
                          <a:effectLst/>
                          <a:latin typeface="SansSerif"/>
                        </a:rPr>
                        <a:t> TABİ)</a:t>
                      </a:r>
                      <a:endParaRPr lang="tr-TR" sz="14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gridSpan="2">
                  <a:txBody>
                    <a:bodyPr/>
                    <a:lstStyle/>
                    <a:p>
                      <a:pPr algn="l" fontAlgn="ctr"/>
                      <a:r>
                        <a:rPr lang="tr-TR" sz="900" b="1" i="0" u="none" strike="noStrike" dirty="0">
                          <a:solidFill>
                            <a:srgbClr val="FFFFFF"/>
                          </a:solidFill>
                          <a:effectLst/>
                          <a:latin typeface="SansSerif"/>
                        </a:rPr>
                        <a:t>Kurumu/Birimi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gridSpan="2">
                  <a:txBody>
                    <a:bodyPr/>
                    <a:lstStyle/>
                    <a:p>
                      <a:pPr algn="l" fontAlgn="ctr"/>
                      <a:r>
                        <a:rPr lang="tr-TR" sz="900" b="1" i="0" u="none" strike="noStrike">
                          <a:solidFill>
                            <a:srgbClr val="FFFFFF"/>
                          </a:solidFill>
                          <a:effectLst/>
                          <a:latin typeface="SansSerif"/>
                        </a:rPr>
                        <a:t>Ait Olduğu Ay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r>
                        <a:rPr lang="tr-TR" sz="900" b="1" i="0" u="none" strike="noStrike" dirty="0">
                          <a:solidFill>
                            <a:srgbClr val="000000"/>
                          </a:solidFill>
                          <a:effectLst/>
                          <a:latin typeface="SansSerif"/>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gridSpan="2">
                  <a:txBody>
                    <a:bodyPr/>
                    <a:lstStyle/>
                    <a:p>
                      <a:pPr algn="l" fontAlgn="ctr"/>
                      <a:r>
                        <a:rPr lang="tr-TR" sz="900" b="1" i="0" u="none" strike="noStrike">
                          <a:solidFill>
                            <a:srgbClr val="FFFFFF"/>
                          </a:solidFill>
                          <a:effectLst/>
                          <a:latin typeface="SansSerif"/>
                        </a:rPr>
                        <a:t>Bütçe Yılı</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r>
                        <a:rPr lang="tr-TR" sz="900" b="1" i="0" u="none" strike="noStrike" dirty="0">
                          <a:solidFill>
                            <a:srgbClr val="000000"/>
                          </a:solidFill>
                          <a:effectLst/>
                          <a:latin typeface="SansSerif"/>
                        </a:rPr>
                        <a:t>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6368">
                <a:tc gridSpan="3">
                  <a:txBody>
                    <a:bodyPr/>
                    <a:lstStyle/>
                    <a:p>
                      <a:pPr algn="ctr" fontAlgn="ctr"/>
                      <a:r>
                        <a:rPr lang="tr-TR" sz="900" b="1" i="0" u="none" strike="noStrike" dirty="0">
                          <a:solidFill>
                            <a:srgbClr val="FFFFFF"/>
                          </a:solidFill>
                          <a:effectLst/>
                          <a:latin typeface="SansSerif"/>
                        </a:rPr>
                        <a:t>PERSONEL BİLGİLERİ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hMerge="1">
                  <a:txBody>
                    <a:bodyPr/>
                    <a:lstStyle/>
                    <a:p>
                      <a:endParaRPr lang="tr-TR"/>
                    </a:p>
                  </a:txBody>
                  <a:tcPr/>
                </a:tc>
                <a:tc gridSpan="2">
                  <a:txBody>
                    <a:bodyPr/>
                    <a:lstStyle/>
                    <a:p>
                      <a:pPr algn="ctr" fontAlgn="ctr"/>
                      <a:r>
                        <a:rPr lang="tr-TR" sz="900" b="1" i="0" u="none" strike="noStrike" dirty="0">
                          <a:solidFill>
                            <a:srgbClr val="FFFFFF"/>
                          </a:solidFill>
                          <a:effectLst/>
                          <a:latin typeface="SansSerif"/>
                        </a:rPr>
                        <a:t>GELİR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FF"/>
                    </a:solidFill>
                  </a:tcPr>
                </a:tc>
                <a:tc hMerge="1">
                  <a:txBody>
                    <a:bodyPr/>
                    <a:lstStyle/>
                    <a:p>
                      <a:endParaRPr lang="tr-TR"/>
                    </a:p>
                  </a:txBody>
                  <a:tcPr/>
                </a:tc>
                <a:tc gridSpan="7">
                  <a:txBody>
                    <a:bodyPr/>
                    <a:lstStyle/>
                    <a:p>
                      <a:pPr algn="ctr" fontAlgn="ctr"/>
                      <a:r>
                        <a:rPr lang="tr-TR" sz="900" b="1" i="0" u="none" strike="noStrike">
                          <a:solidFill>
                            <a:srgbClr val="FFFFFF"/>
                          </a:solidFill>
                          <a:effectLst/>
                          <a:latin typeface="SansSerif"/>
                        </a:rPr>
                        <a:t>KESİNTİ</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tr-TR" sz="900" b="1" i="0" u="none" strike="noStrike" dirty="0">
                          <a:solidFill>
                            <a:srgbClr val="000080"/>
                          </a:solidFill>
                          <a:effectLst/>
                          <a:latin typeface="SansSerif"/>
                        </a:rPr>
                        <a:t>Personel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Aylık Tutar</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269.70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Gelir Vergisi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Adı Soyadı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l"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Ek Gösterge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395.55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Damga Vergisi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52.05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Kurum Sicil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Taban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2,814.19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Em.Kes./Malül Yaşlı.(D)</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1,004.24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56467">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Emekli Sicil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Kıdem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89.90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Em.Kes./Malül Yaşlı.(K)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803.39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Hizmet Sınıfı / Ünvanı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900" b="1" i="0" u="none" strike="noStrike" dirty="0">
                          <a:solidFill>
                            <a:srgbClr val="000000"/>
                          </a:solidFill>
                          <a:effectLst/>
                          <a:latin typeface="SansSerif"/>
                        </a:rPr>
                        <a:t>GİH / Şef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Yan Ödeme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128.29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Artış %100 (Devlet+Kişi)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Medeni Hali / Çocuk Sayısı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900" b="1" i="0" u="none" strike="noStrike" dirty="0">
                          <a:solidFill>
                            <a:srgbClr val="000000"/>
                          </a:solidFill>
                          <a:effectLst/>
                          <a:latin typeface="SansSerif"/>
                        </a:rPr>
                        <a:t>Evli /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Em.Kes./Malül Yaşlı. (D)</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1,004.24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Giriş %25 (Devlet+Kişi)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Kıdem Ay / Yıl</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8 / 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Artış %100 (Devlet)</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Sağlık Sigorta Pir. (Dev.)</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602.54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Derece / Kademe</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1 /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Giriş %25 (Devlet)</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Sağlık Sigorta Pir. (Kişi)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Ek Gösterge</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2200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Aile Yardımı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900" b="0" i="0" u="none" strike="noStrike">
                          <a:solidFill>
                            <a:srgbClr val="000000"/>
                          </a:solidFill>
                          <a:effectLst/>
                          <a:latin typeface="SansSerif"/>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9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302582">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Derece / Kademe (Emekliliğe Esas)</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1 /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Çocuk Yardımı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112.37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302582">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Ek Gösterge (Emekliliğe Esas)</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2200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Sağlık Sigorta Pir. (Dev.)</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602.54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rowSpan="2">
                  <a:txBody>
                    <a:bodyPr/>
                    <a:lstStyle/>
                    <a:p>
                      <a:pPr algn="l" fontAlgn="ctr"/>
                      <a:r>
                        <a:rPr lang="tr-TR" sz="900" b="1" i="0" u="none" strike="noStrike">
                          <a:solidFill>
                            <a:srgbClr val="000080"/>
                          </a:solidFill>
                          <a:effectLst/>
                          <a:latin typeface="SansSerif"/>
                        </a:rPr>
                        <a:t>Raporlu Gün</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a:solidFill>
                            <a:srgbClr val="000000"/>
                          </a:solidFill>
                          <a:effectLst/>
                          <a:latin typeface="SansSerif"/>
                        </a:rPr>
                        <a:t>0</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tr-TR" sz="900" b="1" i="0" u="none" strike="noStrike">
                          <a:solidFill>
                            <a:srgbClr val="000080"/>
                          </a:solidFill>
                          <a:effectLst/>
                          <a:latin typeface="SansSerif"/>
                        </a:rPr>
                        <a:t>Özel Hizmet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dirty="0">
                          <a:solidFill>
                            <a:srgbClr val="000000"/>
                          </a:solidFill>
                          <a:effectLst/>
                          <a:latin typeface="SansSerif"/>
                        </a:rPr>
                        <a:t>1,195.65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0" i="0" u="none" strike="noStrike">
                          <a:solidFill>
                            <a:srgbClr val="000000"/>
                          </a:solidFill>
                          <a:effectLst/>
                          <a:latin typeface="SansSerif"/>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gridSpan="4">
                  <a:txBody>
                    <a:bodyPr/>
                    <a:lstStyle/>
                    <a:p>
                      <a:pPr algn="l" fontAlgn="ctr"/>
                      <a:r>
                        <a:rPr lang="tr-TR" sz="900" b="1" i="0" u="none" strike="noStrike" dirty="0">
                          <a:solidFill>
                            <a:srgbClr val="FFFFFF"/>
                          </a:solidFill>
                          <a:effectLst/>
                          <a:latin typeface="SansSerif"/>
                        </a:rPr>
                        <a:t>Gelir Toplamı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900" b="1" i="0" u="none" strike="noStrike">
                          <a:solidFill>
                            <a:srgbClr val="000000"/>
                          </a:solidFill>
                          <a:effectLst/>
                          <a:latin typeface="SansSerif"/>
                        </a:rPr>
                        <a:t>8,576.71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Sigorta</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Lojman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Aylık Vergi Matrahı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2,514.24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Dil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gridSpan="4">
                  <a:txBody>
                    <a:bodyPr/>
                    <a:lstStyle/>
                    <a:p>
                      <a:pPr algn="l" fontAlgn="ctr"/>
                      <a:r>
                        <a:rPr lang="tr-TR" sz="900" b="1" i="0" u="none" strike="noStrike" dirty="0">
                          <a:solidFill>
                            <a:srgbClr val="FFFFFF"/>
                          </a:solidFill>
                          <a:effectLst/>
                          <a:latin typeface="SansSerif"/>
                        </a:rPr>
                        <a:t>Kesinti Toplamı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900" b="1" i="0" u="none" strike="noStrike" dirty="0">
                          <a:solidFill>
                            <a:srgbClr val="000000"/>
                          </a:solidFill>
                          <a:effectLst/>
                          <a:latin typeface="SansSerif"/>
                        </a:rPr>
                        <a:t>2,462.22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rowSpan="2">
                  <a:txBody>
                    <a:bodyPr/>
                    <a:lstStyle/>
                    <a:p>
                      <a:pPr algn="l" fontAlgn="ctr"/>
                      <a:r>
                        <a:rPr lang="tr-TR" sz="900" b="1" i="0" u="none" strike="noStrike">
                          <a:solidFill>
                            <a:srgbClr val="000080"/>
                          </a:solidFill>
                          <a:effectLst/>
                          <a:latin typeface="SansSerif"/>
                        </a:rPr>
                        <a:t>Geçen Aylar Vergi Matrahı Toplam</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a:solidFill>
                            <a:srgbClr val="000000"/>
                          </a:solidFill>
                          <a:effectLst/>
                          <a:latin typeface="SansSerif"/>
                        </a:rPr>
                        <a:t>13,837.54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tr-TR" sz="900" b="1" i="0" u="none" strike="noStrike">
                          <a:solidFill>
                            <a:srgbClr val="000080"/>
                          </a:solidFill>
                          <a:effectLst/>
                          <a:latin typeface="SansSerif"/>
                        </a:rPr>
                        <a:t>Makam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1089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gridSpan="4">
                  <a:txBody>
                    <a:bodyPr/>
                    <a:lstStyle/>
                    <a:p>
                      <a:pPr algn="l" fontAlgn="ctr"/>
                      <a:r>
                        <a:rPr lang="tr-TR" sz="900" b="1" i="0" u="none" strike="noStrike" dirty="0">
                          <a:solidFill>
                            <a:srgbClr val="FFFFFF"/>
                          </a:solidFill>
                          <a:effectLst/>
                          <a:latin typeface="SansSerif"/>
                        </a:rPr>
                        <a:t>Net Ödenen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900" b="1" i="0" u="none" strike="noStrike" dirty="0">
                          <a:solidFill>
                            <a:srgbClr val="000000"/>
                          </a:solidFill>
                          <a:effectLst/>
                          <a:latin typeface="SansSerif"/>
                        </a:rPr>
                        <a:t>6,114.49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302582">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Asgari Geçim İndirim Tutarı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377.14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900" b="0" i="0" u="none" strike="noStrike" dirty="0">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bl>
          </a:graphicData>
        </a:graphic>
      </p:graphicFrame>
      <p:sp>
        <p:nvSpPr>
          <p:cNvPr id="5" name="Alt Başlık 4"/>
          <p:cNvSpPr txBox="1">
            <a:spLocks/>
          </p:cNvSpPr>
          <p:nvPr/>
        </p:nvSpPr>
        <p:spPr>
          <a:xfrm>
            <a:off x="762000" y="6019800"/>
            <a:ext cx="7543800" cy="707886"/>
          </a:xfrm>
          <a:prstGeom prst="rect">
            <a:avLst/>
          </a:prstGeom>
          <a:solidFill>
            <a:srgbClr val="FFC000"/>
          </a:solidFill>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fontAlgn="t"/>
            <a:r>
              <a:rPr lang="tr-TR" sz="1200" dirty="0" smtClean="0">
                <a:solidFill>
                  <a:schemeClr val="accent1">
                    <a:lumMod val="50000"/>
                  </a:schemeClr>
                </a:solidFill>
              </a:rPr>
              <a:t>6 yaş üstü 2 çocuk (1 çocuk engelli 250x%50=375 puan üzerinde)  toplam 625 puan etmektedir.</a:t>
            </a:r>
          </a:p>
          <a:p>
            <a:pPr fontAlgn="t"/>
            <a:r>
              <a:rPr lang="tr-TR" sz="1400" dirty="0" smtClean="0">
                <a:solidFill>
                  <a:schemeClr val="accent1">
                    <a:lumMod val="50000"/>
                  </a:schemeClr>
                </a:solidFill>
              </a:rPr>
              <a:t>1 çocuk %40 Engelli olduğu için çocuk yardımı %50 artırımlı ödenmiştir. </a:t>
            </a:r>
          </a:p>
          <a:p>
            <a:endParaRPr lang="tr-TR" dirty="0"/>
          </a:p>
        </p:txBody>
      </p:sp>
    </p:spTree>
    <p:extLst>
      <p:ext uri="{BB962C8B-B14F-4D97-AF65-F5344CB8AC3E}">
        <p14:creationId xmlns:p14="http://schemas.microsoft.com/office/powerpoint/2010/main" val="20017201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p:cNvGraphicFramePr>
            <a:graphicFrameLocks noGrp="1"/>
          </p:cNvGraphicFramePr>
          <p:nvPr>
            <p:ph sz="quarter" idx="1"/>
            <p:extLst>
              <p:ext uri="{D42A27DB-BD31-4B8C-83A1-F6EECF244321}">
                <p14:modId xmlns:p14="http://schemas.microsoft.com/office/powerpoint/2010/main" val="1852779010"/>
              </p:ext>
            </p:extLst>
          </p:nvPr>
        </p:nvGraphicFramePr>
        <p:xfrm>
          <a:off x="457200" y="228600"/>
          <a:ext cx="7848600" cy="6048118"/>
        </p:xfrm>
        <a:graphic>
          <a:graphicData uri="http://schemas.openxmlformats.org/drawingml/2006/table">
            <a:tbl>
              <a:tblPr/>
              <a:tblGrid>
                <a:gridCol w="56156"/>
                <a:gridCol w="1451612"/>
                <a:gridCol w="1420055"/>
                <a:gridCol w="1404277"/>
                <a:gridCol w="698194"/>
                <a:gridCol w="56156"/>
                <a:gridCol w="978260"/>
                <a:gridCol w="556189"/>
                <a:gridCol w="130172"/>
                <a:gridCol w="852033"/>
                <a:gridCol w="189340"/>
                <a:gridCol w="56156"/>
              </a:tblGrid>
              <a:tr h="663031">
                <a:tc gridSpan="11">
                  <a:txBody>
                    <a:bodyPr/>
                    <a:lstStyle/>
                    <a:p>
                      <a:pPr algn="ctr" fontAlgn="ctr"/>
                      <a:r>
                        <a:rPr lang="tr-TR" sz="1400" b="1" i="0" u="none" strike="noStrike" dirty="0" smtClean="0">
                          <a:solidFill>
                            <a:srgbClr val="000000"/>
                          </a:solidFill>
                          <a:effectLst/>
                          <a:latin typeface="SansSerif"/>
                        </a:rPr>
                        <a:t>AKADEMİK PERSONEL MAAŞ ÖRNEĞİ (5434 SK.TABİ)</a:t>
                      </a:r>
                      <a:endParaRPr lang="tr-TR" sz="14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gridSpan="2">
                  <a:txBody>
                    <a:bodyPr/>
                    <a:lstStyle/>
                    <a:p>
                      <a:pPr algn="l" fontAlgn="ctr"/>
                      <a:r>
                        <a:rPr lang="tr-TR" sz="900" b="1" i="0" u="none" strike="noStrike" dirty="0">
                          <a:solidFill>
                            <a:srgbClr val="FFFFFF"/>
                          </a:solidFill>
                          <a:effectLst/>
                          <a:latin typeface="SansSerif"/>
                        </a:rPr>
                        <a:t>Kurumu/Birimi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gridSpan="2">
                  <a:txBody>
                    <a:bodyPr/>
                    <a:lstStyle/>
                    <a:p>
                      <a:pPr algn="l" fontAlgn="ctr"/>
                      <a:r>
                        <a:rPr lang="tr-TR" sz="900" b="1" i="0" u="none" strike="noStrike">
                          <a:solidFill>
                            <a:srgbClr val="FFFFFF"/>
                          </a:solidFill>
                          <a:effectLst/>
                          <a:latin typeface="SansSerif"/>
                        </a:rPr>
                        <a:t>Ait Olduğu Ay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r>
                        <a:rPr lang="tr-TR" sz="900" b="1" i="0" u="none" strike="noStrike" dirty="0">
                          <a:solidFill>
                            <a:srgbClr val="000000"/>
                          </a:solidFill>
                          <a:effectLst/>
                          <a:latin typeface="SansSerif"/>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gridSpan="2">
                  <a:txBody>
                    <a:bodyPr/>
                    <a:lstStyle/>
                    <a:p>
                      <a:pPr algn="l" fontAlgn="ctr"/>
                      <a:r>
                        <a:rPr lang="tr-TR" sz="900" b="1" i="0" u="none" strike="noStrike">
                          <a:solidFill>
                            <a:srgbClr val="FFFFFF"/>
                          </a:solidFill>
                          <a:effectLst/>
                          <a:latin typeface="SansSerif"/>
                        </a:rPr>
                        <a:t>Bütçe Yılı</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r>
                        <a:rPr lang="tr-TR" sz="900" b="1" i="0" u="none" strike="noStrike" dirty="0">
                          <a:solidFill>
                            <a:srgbClr val="000000"/>
                          </a:solidFill>
                          <a:effectLst/>
                          <a:latin typeface="SansSerif"/>
                        </a:rPr>
                        <a:t>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53007">
                <a:tc gridSpan="3">
                  <a:txBody>
                    <a:bodyPr/>
                    <a:lstStyle/>
                    <a:p>
                      <a:pPr algn="ctr" fontAlgn="ctr"/>
                      <a:r>
                        <a:rPr lang="tr-TR" sz="900" b="1" i="0" u="none" strike="noStrike" dirty="0">
                          <a:solidFill>
                            <a:srgbClr val="FFFFFF"/>
                          </a:solidFill>
                          <a:effectLst/>
                          <a:latin typeface="SansSerif"/>
                        </a:rPr>
                        <a:t>PERSONEL BİLGİLERİ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hMerge="1">
                  <a:txBody>
                    <a:bodyPr/>
                    <a:lstStyle/>
                    <a:p>
                      <a:endParaRPr lang="tr-TR"/>
                    </a:p>
                  </a:txBody>
                  <a:tcPr/>
                </a:tc>
                <a:tc gridSpan="2">
                  <a:txBody>
                    <a:bodyPr/>
                    <a:lstStyle/>
                    <a:p>
                      <a:pPr algn="ctr" fontAlgn="ctr"/>
                      <a:r>
                        <a:rPr lang="tr-TR" sz="900" b="1" i="0" u="none" strike="noStrike" dirty="0">
                          <a:solidFill>
                            <a:srgbClr val="FFFFFF"/>
                          </a:solidFill>
                          <a:effectLst/>
                          <a:latin typeface="SansSerif"/>
                        </a:rPr>
                        <a:t>GELİR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FF"/>
                    </a:solidFill>
                  </a:tcPr>
                </a:tc>
                <a:tc hMerge="1">
                  <a:txBody>
                    <a:bodyPr/>
                    <a:lstStyle/>
                    <a:p>
                      <a:endParaRPr lang="tr-TR"/>
                    </a:p>
                  </a:txBody>
                  <a:tcPr/>
                </a:tc>
                <a:tc gridSpan="7">
                  <a:txBody>
                    <a:bodyPr/>
                    <a:lstStyle/>
                    <a:p>
                      <a:pPr algn="ctr" fontAlgn="ctr"/>
                      <a:r>
                        <a:rPr lang="tr-TR" sz="900" b="1" i="0" u="none" strike="noStrike">
                          <a:solidFill>
                            <a:srgbClr val="FFFFFF"/>
                          </a:solidFill>
                          <a:effectLst/>
                          <a:latin typeface="SansSerif"/>
                        </a:rPr>
                        <a:t>KESİNTİ</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tr-TR" sz="900" b="1" i="0" u="none" strike="noStrike">
                          <a:solidFill>
                            <a:srgbClr val="000080"/>
                          </a:solidFill>
                          <a:effectLst/>
                          <a:latin typeface="SansSerif"/>
                        </a:rPr>
                        <a:t>Personel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Aylık Tutar</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269.70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Gelir Vergisi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334.79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Adı Soyadı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l"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Ek Gösterge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952.92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Damga Vergisi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103.99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Kurum Sicil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Taban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2,814.19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Em.Kes./Malül Yaşlı.(D)</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1,389.01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Emekli Sicil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Kıdem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89.90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Em.Kes./Malül Yaşlı.(K)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1,111.20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Hizmet Sınıfı / Ünvanı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900" b="1" i="0" u="none" strike="noStrike" dirty="0">
                          <a:solidFill>
                            <a:srgbClr val="000000"/>
                          </a:solidFill>
                          <a:effectLst/>
                          <a:latin typeface="SansSerif"/>
                        </a:rPr>
                        <a:t>ÖEH / Profesör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Yan Ödeme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dirty="0">
                          <a:solidFill>
                            <a:srgbClr val="000080"/>
                          </a:solidFill>
                          <a:effectLst/>
                          <a:latin typeface="SansSerif"/>
                        </a:rPr>
                        <a:t>Artış %100 (</a:t>
                      </a:r>
                      <a:r>
                        <a:rPr lang="tr-TR" sz="900" b="1" i="0" u="none" strike="noStrike" dirty="0" err="1">
                          <a:solidFill>
                            <a:srgbClr val="000080"/>
                          </a:solidFill>
                          <a:effectLst/>
                          <a:latin typeface="SansSerif"/>
                        </a:rPr>
                        <a:t>Devlet+Kişi</a:t>
                      </a:r>
                      <a:r>
                        <a:rPr lang="tr-TR" sz="900" b="1" i="0" u="none" strike="noStrike" dirty="0">
                          <a:solidFill>
                            <a:srgbClr val="000080"/>
                          </a:solidFill>
                          <a:effectLst/>
                          <a:latin typeface="SansSerif"/>
                        </a:rPr>
                        <a:t>)</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Medeni Hali / Çocuk Sayısı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900" b="1" i="0" u="none" strike="noStrike" dirty="0">
                          <a:solidFill>
                            <a:srgbClr val="000000"/>
                          </a:solidFill>
                          <a:effectLst/>
                          <a:latin typeface="SansSerif"/>
                        </a:rPr>
                        <a:t>Bekar /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Em.Kes./Malül Yaşlı. (D)</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1,389.01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dirty="0">
                          <a:solidFill>
                            <a:srgbClr val="000080"/>
                          </a:solidFill>
                          <a:effectLst/>
                          <a:latin typeface="SansSerif"/>
                        </a:rPr>
                        <a:t>Giriş %25 (</a:t>
                      </a:r>
                      <a:r>
                        <a:rPr lang="tr-TR" sz="900" b="1" i="0" u="none" strike="noStrike" dirty="0" err="1">
                          <a:solidFill>
                            <a:srgbClr val="000080"/>
                          </a:solidFill>
                          <a:effectLst/>
                          <a:latin typeface="SansSerif"/>
                        </a:rPr>
                        <a:t>Devlet+Kişi</a:t>
                      </a:r>
                      <a:r>
                        <a:rPr lang="tr-TR" sz="900" b="1" i="0" u="none" strike="noStrike" dirty="0">
                          <a:solidFill>
                            <a:srgbClr val="000080"/>
                          </a:solidFill>
                          <a:effectLst/>
                          <a:latin typeface="SansSerif"/>
                        </a:rPr>
                        <a:t>)</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Kıdem Ay / Yıl</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11 / 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Artış %100 (Devlet)</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dirty="0">
                          <a:solidFill>
                            <a:srgbClr val="000080"/>
                          </a:solidFill>
                          <a:effectLst/>
                          <a:latin typeface="SansSerif"/>
                        </a:rPr>
                        <a:t>Sağlık Sigorta Pir. (Dev.)</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833.40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Derece / Kademe</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1 /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Giriş %25 (Devlet)</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dirty="0">
                          <a:solidFill>
                            <a:srgbClr val="000080"/>
                          </a:solidFill>
                          <a:effectLst/>
                          <a:latin typeface="SansSerif"/>
                        </a:rPr>
                        <a:t>Sağlık Sigorta Pir. (Kişi)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Ek Gösterge</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5300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Aile Yardımı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dirty="0">
                          <a:solidFill>
                            <a:srgbClr val="000080"/>
                          </a:solidFill>
                          <a:effectLst/>
                          <a:latin typeface="SansSerif"/>
                        </a:rPr>
                        <a:t>Kira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525.3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8618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Derece / Kademe (Emekliliğe Esas)</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1 / 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Çocuk Yardımı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9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Ek Gösterge (Emekliliğe Esas)</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5300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Sağlık Sigorta Pir. (Dev.)</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833.40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rowSpan="2">
                  <a:txBody>
                    <a:bodyPr/>
                    <a:lstStyle/>
                    <a:p>
                      <a:pPr algn="l" fontAlgn="ctr"/>
                      <a:r>
                        <a:rPr lang="tr-TR" sz="900" b="1" i="0" u="none" strike="noStrike">
                          <a:solidFill>
                            <a:srgbClr val="000080"/>
                          </a:solidFill>
                          <a:effectLst/>
                          <a:latin typeface="SansSerif"/>
                        </a:rPr>
                        <a:t>Raporlu Gün</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a:solidFill>
                            <a:srgbClr val="000000"/>
                          </a:solidFill>
                          <a:effectLst/>
                          <a:latin typeface="SansSerif"/>
                        </a:rPr>
                        <a:t>0</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tr-TR" sz="900" b="1" i="0" u="none" strike="noStrike" dirty="0">
                          <a:solidFill>
                            <a:srgbClr val="000080"/>
                          </a:solidFill>
                          <a:effectLst/>
                          <a:latin typeface="SansSerif"/>
                        </a:rPr>
                        <a:t>Özel Hizmet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gridSpan="4">
                  <a:txBody>
                    <a:bodyPr/>
                    <a:lstStyle/>
                    <a:p>
                      <a:pPr algn="l" fontAlgn="ctr"/>
                      <a:r>
                        <a:rPr lang="tr-TR" sz="900" b="1" i="0" u="none" strike="noStrike" dirty="0">
                          <a:solidFill>
                            <a:srgbClr val="FFFFFF"/>
                          </a:solidFill>
                          <a:effectLst/>
                          <a:latin typeface="SansSerif"/>
                        </a:rPr>
                        <a:t>Gelir Toplamı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900" b="1" i="0" u="none" strike="noStrike">
                          <a:solidFill>
                            <a:srgbClr val="000000"/>
                          </a:solidFill>
                          <a:effectLst/>
                          <a:latin typeface="SansSerif"/>
                        </a:rPr>
                        <a:t>15,923.62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Sigorta</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Lojman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Aylık Vergi Matrahı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3,015.51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a:solidFill>
                            <a:srgbClr val="000080"/>
                          </a:solidFill>
                          <a:effectLst/>
                          <a:latin typeface="SansSerif"/>
                        </a:rPr>
                        <a:t>Dil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gridSpan="4">
                  <a:txBody>
                    <a:bodyPr/>
                    <a:lstStyle/>
                    <a:p>
                      <a:pPr algn="l" fontAlgn="ctr"/>
                      <a:r>
                        <a:rPr lang="tr-TR" sz="900" b="1" i="0" u="none" strike="noStrike" dirty="0">
                          <a:solidFill>
                            <a:srgbClr val="FFFFFF"/>
                          </a:solidFill>
                          <a:effectLst/>
                          <a:latin typeface="SansSerif"/>
                        </a:rPr>
                        <a:t>Kesinti Toplamı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900" b="1" i="0" u="none" strike="noStrike">
                          <a:solidFill>
                            <a:srgbClr val="000000"/>
                          </a:solidFill>
                          <a:effectLst/>
                          <a:latin typeface="SansSerif"/>
                        </a:rPr>
                        <a:t>4,297.69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rowSpan="2">
                  <a:txBody>
                    <a:bodyPr/>
                    <a:lstStyle/>
                    <a:p>
                      <a:pPr algn="l" fontAlgn="ctr"/>
                      <a:r>
                        <a:rPr lang="tr-TR" sz="900" b="1" i="0" u="none" strike="noStrike">
                          <a:solidFill>
                            <a:srgbClr val="000080"/>
                          </a:solidFill>
                          <a:effectLst/>
                          <a:latin typeface="SansSerif"/>
                        </a:rPr>
                        <a:t>Geçen Aylar Vergi Matrahı Toplam</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a:solidFill>
                            <a:srgbClr val="000000"/>
                          </a:solidFill>
                          <a:effectLst/>
                          <a:latin typeface="SansSerif"/>
                        </a:rPr>
                        <a:t>38,142.04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tr-TR" sz="900" b="1" i="0" u="none" strike="noStrike">
                          <a:solidFill>
                            <a:srgbClr val="000080"/>
                          </a:solidFill>
                          <a:effectLst/>
                          <a:latin typeface="SansSerif"/>
                        </a:rPr>
                        <a:t>Makam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dirty="0">
                          <a:solidFill>
                            <a:srgbClr val="000000"/>
                          </a:solidFill>
                          <a:effectLst/>
                          <a:latin typeface="SansSerif"/>
                        </a:rPr>
                        <a:t>809.09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gridSpan="4">
                  <a:txBody>
                    <a:bodyPr/>
                    <a:lstStyle/>
                    <a:p>
                      <a:pPr algn="l" fontAlgn="ctr"/>
                      <a:r>
                        <a:rPr lang="tr-TR" sz="900" b="1" i="0" u="none" strike="noStrike" dirty="0">
                          <a:solidFill>
                            <a:srgbClr val="FFFFFF"/>
                          </a:solidFill>
                          <a:effectLst/>
                          <a:latin typeface="SansSerif"/>
                        </a:rPr>
                        <a:t>Net Ödenen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900" b="1" i="0" u="none" strike="noStrike" dirty="0">
                          <a:solidFill>
                            <a:srgbClr val="000000"/>
                          </a:solidFill>
                          <a:effectLst/>
                          <a:latin typeface="SansSerif"/>
                        </a:rPr>
                        <a:t>11,625.93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9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40845">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Asgari Geçim İndirim Tutarı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268.31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900" b="0" i="0" u="none" strike="noStrike" dirty="0">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5459546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sz="quarter" idx="1"/>
            <p:extLst>
              <p:ext uri="{D42A27DB-BD31-4B8C-83A1-F6EECF244321}">
                <p14:modId xmlns:p14="http://schemas.microsoft.com/office/powerpoint/2010/main" val="2162999608"/>
              </p:ext>
            </p:extLst>
          </p:nvPr>
        </p:nvGraphicFramePr>
        <p:xfrm>
          <a:off x="457200" y="381000"/>
          <a:ext cx="7848600" cy="5928859"/>
        </p:xfrm>
        <a:graphic>
          <a:graphicData uri="http://schemas.openxmlformats.org/drawingml/2006/table">
            <a:tbl>
              <a:tblPr/>
              <a:tblGrid>
                <a:gridCol w="56156"/>
                <a:gridCol w="1451612"/>
                <a:gridCol w="1420055"/>
                <a:gridCol w="1404277"/>
                <a:gridCol w="698194"/>
                <a:gridCol w="56156"/>
                <a:gridCol w="978260"/>
                <a:gridCol w="556189"/>
                <a:gridCol w="130172"/>
                <a:gridCol w="852033"/>
                <a:gridCol w="189340"/>
                <a:gridCol w="56156"/>
              </a:tblGrid>
              <a:tr h="647245">
                <a:tc gridSpan="11">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500" b="1" i="0" u="none" strike="noStrike" dirty="0" smtClean="0">
                          <a:solidFill>
                            <a:srgbClr val="000000"/>
                          </a:solidFill>
                          <a:effectLst/>
                          <a:latin typeface="SansSerif"/>
                        </a:rPr>
                        <a:t> </a:t>
                      </a:r>
                      <a:r>
                        <a:rPr lang="tr-TR" sz="1400" b="1" i="0" u="none" strike="noStrike" dirty="0" smtClean="0">
                          <a:solidFill>
                            <a:srgbClr val="000000"/>
                          </a:solidFill>
                          <a:effectLst/>
                          <a:latin typeface="SansSerif"/>
                        </a:rPr>
                        <a:t>AKADEMİK PERSONEL  MAAŞ ÖRNEĞİ (5510 SK TABİ)</a:t>
                      </a:r>
                    </a:p>
                    <a:p>
                      <a:pPr algn="ctr" fontAlgn="ctr"/>
                      <a:r>
                        <a:rPr lang="tr-TR" sz="1400" b="1" i="0" u="none" strike="noStrike" dirty="0" smtClean="0">
                          <a:solidFill>
                            <a:srgbClr val="000000"/>
                          </a:solidFill>
                          <a:effectLst/>
                          <a:latin typeface="SansSerif"/>
                        </a:rPr>
                        <a:t>KİŞİ </a:t>
                      </a:r>
                      <a:r>
                        <a:rPr lang="tr-TR" sz="1400" b="1" i="0" u="none" strike="noStrike" dirty="0">
                          <a:solidFill>
                            <a:srgbClr val="000000"/>
                          </a:solidFill>
                          <a:effectLst/>
                          <a:latin typeface="SansSerif"/>
                        </a:rPr>
                        <a:t>BORDROSU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gridSpan="2">
                  <a:txBody>
                    <a:bodyPr/>
                    <a:lstStyle/>
                    <a:p>
                      <a:pPr algn="l" fontAlgn="ctr"/>
                      <a:r>
                        <a:rPr lang="tr-TR" sz="900" b="1" i="0" u="none" strike="noStrike" dirty="0">
                          <a:solidFill>
                            <a:srgbClr val="FFFFFF"/>
                          </a:solidFill>
                          <a:effectLst/>
                          <a:latin typeface="SansSerif"/>
                        </a:rPr>
                        <a:t>Kurumu/Birimi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r>
                        <a:rPr lang="tr-TR" sz="900" b="1" i="0" u="none" strike="noStrike" dirty="0">
                          <a:solidFill>
                            <a:srgbClr val="000000"/>
                          </a:solidFill>
                          <a:effectLst/>
                          <a:latin typeface="SansSerif"/>
                        </a:rPr>
                        <a:t>Tıp Fakültesi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gridSpan="2">
                  <a:txBody>
                    <a:bodyPr/>
                    <a:lstStyle/>
                    <a:p>
                      <a:pPr algn="l" fontAlgn="ctr"/>
                      <a:r>
                        <a:rPr lang="tr-TR" sz="900" b="1" i="0" u="none" strike="noStrike" dirty="0">
                          <a:solidFill>
                            <a:srgbClr val="FFFFFF"/>
                          </a:solidFill>
                          <a:effectLst/>
                          <a:latin typeface="SansSerif"/>
                        </a:rPr>
                        <a:t>Ait Olduğu Ay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r>
                        <a:rPr lang="tr-TR" sz="900" b="1" i="0" u="none" strike="noStrike" dirty="0">
                          <a:solidFill>
                            <a:srgbClr val="000000"/>
                          </a:solidFill>
                          <a:effectLst/>
                          <a:latin typeface="SansSerif"/>
                        </a:rPr>
                        <a:t>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gridSpan="2">
                  <a:txBody>
                    <a:bodyPr/>
                    <a:lstStyle/>
                    <a:p>
                      <a:pPr algn="l" fontAlgn="ctr"/>
                      <a:r>
                        <a:rPr lang="tr-TR" sz="900" b="1" i="0" u="none" strike="noStrike">
                          <a:solidFill>
                            <a:srgbClr val="FFFFFF"/>
                          </a:solidFill>
                          <a:effectLst/>
                          <a:latin typeface="SansSerif"/>
                        </a:rPr>
                        <a:t>Bütçe Yılı</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9">
                  <a:txBody>
                    <a:bodyPr/>
                    <a:lstStyle/>
                    <a:p>
                      <a:pPr algn="l" fontAlgn="ctr"/>
                      <a:r>
                        <a:rPr lang="tr-TR" sz="900" b="1" i="0" u="none" strike="noStrike" dirty="0">
                          <a:solidFill>
                            <a:srgbClr val="000000"/>
                          </a:solidFill>
                          <a:effectLst/>
                          <a:latin typeface="SansSerif"/>
                        </a:rPr>
                        <a:t>2021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r>
              <a:tr h="149364">
                <a:tc gridSpan="3">
                  <a:txBody>
                    <a:bodyPr/>
                    <a:lstStyle/>
                    <a:p>
                      <a:pPr algn="ctr" fontAlgn="ctr"/>
                      <a:r>
                        <a:rPr lang="tr-TR" sz="900" b="1" i="0" u="none" strike="noStrike" dirty="0">
                          <a:solidFill>
                            <a:srgbClr val="FFFFFF"/>
                          </a:solidFill>
                          <a:effectLst/>
                          <a:latin typeface="SansSerif"/>
                        </a:rPr>
                        <a:t>PERSONEL BİLGİLERİ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hMerge="1">
                  <a:txBody>
                    <a:bodyPr/>
                    <a:lstStyle/>
                    <a:p>
                      <a:endParaRPr lang="tr-TR"/>
                    </a:p>
                  </a:txBody>
                  <a:tcPr/>
                </a:tc>
                <a:tc gridSpan="2">
                  <a:txBody>
                    <a:bodyPr/>
                    <a:lstStyle/>
                    <a:p>
                      <a:pPr algn="ctr" fontAlgn="ctr"/>
                      <a:r>
                        <a:rPr lang="tr-TR" sz="900" b="1" i="0" u="none" strike="noStrike" dirty="0">
                          <a:solidFill>
                            <a:srgbClr val="FFFFFF"/>
                          </a:solidFill>
                          <a:effectLst/>
                          <a:latin typeface="SansSerif"/>
                        </a:rPr>
                        <a:t>GELİR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FF"/>
                    </a:solidFill>
                  </a:tcPr>
                </a:tc>
                <a:tc hMerge="1">
                  <a:txBody>
                    <a:bodyPr/>
                    <a:lstStyle/>
                    <a:p>
                      <a:endParaRPr lang="tr-TR"/>
                    </a:p>
                  </a:txBody>
                  <a:tcPr/>
                </a:tc>
                <a:tc gridSpan="7">
                  <a:txBody>
                    <a:bodyPr/>
                    <a:lstStyle/>
                    <a:p>
                      <a:pPr algn="ctr" fontAlgn="ctr"/>
                      <a:r>
                        <a:rPr lang="tr-TR" sz="900" b="1" i="0" u="none" strike="noStrike">
                          <a:solidFill>
                            <a:srgbClr val="FFFFFF"/>
                          </a:solidFill>
                          <a:effectLst/>
                          <a:latin typeface="SansSerif"/>
                        </a:rPr>
                        <a:t>KESİNTİ</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tr-TR" sz="900" b="1" i="0" u="none" strike="noStrike">
                          <a:solidFill>
                            <a:srgbClr val="000080"/>
                          </a:solidFill>
                          <a:effectLst/>
                          <a:latin typeface="SansSerif"/>
                        </a:rPr>
                        <a:t>Personel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Aylık Tutar</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227.44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Gelir Vergisi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274.15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dirty="0">
                          <a:solidFill>
                            <a:srgbClr val="000080"/>
                          </a:solidFill>
                          <a:effectLst/>
                          <a:latin typeface="SansSerif"/>
                        </a:rPr>
                        <a:t>Adı Soyadı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l" fontAlgn="ctr"/>
                      <a:endParaRPr lang="tr-TR" sz="900" b="1" i="0" u="none" strike="noStrike">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Ek Gösterge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413.53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Damga Vergisi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56.08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Kurum Sicil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Taban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2,814.19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Em.Kes./Malül Yaşlı.(D)</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991.47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Emekli Sicil Numarası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endParaRPr lang="tr-TR" sz="900" b="1" i="0" u="none" strike="noStrike" dirty="0">
                        <a:solidFill>
                          <a:srgbClr val="000000"/>
                        </a:solidFill>
                        <a:effectLst/>
                        <a:latin typeface="SansSerif"/>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Kıdem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50.34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Em.Kes./Malül Yaşlı.(K)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793.18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Hizmet Sınıfı / Ünvanı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900" b="1" i="0" u="none" strike="noStrike" dirty="0">
                          <a:solidFill>
                            <a:srgbClr val="000000"/>
                          </a:solidFill>
                          <a:effectLst/>
                          <a:latin typeface="SansSerif"/>
                        </a:rPr>
                        <a:t>ÖEH / Araştırma Görevlisi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Yan Ödeme Aylık</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Artış %100 (Devlet+Kişi)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Medeni Hali / Çocuk Sayısı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ctr" fontAlgn="ctr"/>
                      <a:r>
                        <a:rPr lang="tr-TR" sz="900" b="1" i="0" u="none" strike="noStrike" dirty="0">
                          <a:solidFill>
                            <a:srgbClr val="000000"/>
                          </a:solidFill>
                          <a:effectLst/>
                          <a:latin typeface="SansSerif"/>
                        </a:rPr>
                        <a:t>Bekar /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err="1">
                          <a:solidFill>
                            <a:srgbClr val="000080"/>
                          </a:solidFill>
                          <a:effectLst/>
                          <a:latin typeface="SansSerif"/>
                        </a:rPr>
                        <a:t>Em.Kes</a:t>
                      </a:r>
                      <a:r>
                        <a:rPr lang="tr-TR" sz="900" b="1" i="0" u="none" strike="noStrike" dirty="0">
                          <a:solidFill>
                            <a:srgbClr val="000080"/>
                          </a:solidFill>
                          <a:effectLst/>
                          <a:latin typeface="SansSerif"/>
                        </a:rPr>
                        <a:t>./</a:t>
                      </a:r>
                      <a:r>
                        <a:rPr lang="tr-TR" sz="900" b="1" i="0" u="none" strike="noStrike" dirty="0" err="1">
                          <a:solidFill>
                            <a:srgbClr val="000080"/>
                          </a:solidFill>
                          <a:effectLst/>
                          <a:latin typeface="SansSerif"/>
                        </a:rPr>
                        <a:t>Malül</a:t>
                      </a:r>
                      <a:r>
                        <a:rPr lang="tr-TR" sz="900" b="1" i="0" u="none" strike="noStrike" dirty="0">
                          <a:solidFill>
                            <a:srgbClr val="000080"/>
                          </a:solidFill>
                          <a:effectLst/>
                          <a:latin typeface="SansSerif"/>
                        </a:rPr>
                        <a:t> Yaşlı. (D)</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991.47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Giriş %25 (Devlet+Kişi)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Kıdem Ay / Yıl</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4 / 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Artış %100 (Devlet)</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Sağlık Sigorta Pir. (Dev.)</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594.88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Derece / Kademe</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4 / 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Giriş %25 (Devlet)</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ctr"/>
                      <a:r>
                        <a:rPr lang="tr-TR" sz="900" b="1" i="0" u="none" strike="noStrike">
                          <a:solidFill>
                            <a:srgbClr val="000080"/>
                          </a:solidFill>
                          <a:effectLst/>
                          <a:latin typeface="SansSerif"/>
                        </a:rPr>
                        <a:t>Sağlık Sigorta Pir. (Kişi)</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Ek Gösterge</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2300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Aile Yardımı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79366">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Derece / Kademe (Emekliliğe Esas)</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4 / 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Çocuk Yardımı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Ek Gösterge (Emekliliğe Esas)</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2300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Sağlık Sigorta Pir. (Dev.)</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594.88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rowSpan="2">
                  <a:txBody>
                    <a:bodyPr/>
                    <a:lstStyle/>
                    <a:p>
                      <a:pPr algn="l" fontAlgn="ctr"/>
                      <a:r>
                        <a:rPr lang="tr-TR" sz="900" b="1" i="0" u="none" strike="noStrike">
                          <a:solidFill>
                            <a:srgbClr val="000080"/>
                          </a:solidFill>
                          <a:effectLst/>
                          <a:latin typeface="SansSerif"/>
                        </a:rPr>
                        <a:t>Raporlu Gün</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a:solidFill>
                            <a:srgbClr val="000000"/>
                          </a:solidFill>
                          <a:effectLst/>
                          <a:latin typeface="SansSerif"/>
                        </a:rPr>
                        <a:t>0</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tr-TR" sz="900" b="1" i="0" u="none" strike="noStrike" dirty="0">
                          <a:solidFill>
                            <a:srgbClr val="000080"/>
                          </a:solidFill>
                          <a:effectLst/>
                          <a:latin typeface="SansSerif"/>
                        </a:rPr>
                        <a:t>Özel Hizmet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1000" b="0" i="0" u="none" strike="noStrike">
                          <a:solidFill>
                            <a:srgbClr val="000000"/>
                          </a:solidFill>
                          <a:effectLst/>
                          <a:latin typeface="SansSerif"/>
                        </a:rPr>
                        <a:t> </a:t>
                      </a:r>
                    </a:p>
                  </a:txBody>
                  <a:tcPr marL="9525" marR="9525" marT="9525" marB="0">
                    <a:lnL>
                      <a:noFill/>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gridSpan="4">
                  <a:txBody>
                    <a:bodyPr/>
                    <a:lstStyle/>
                    <a:p>
                      <a:pPr algn="l" fontAlgn="ctr"/>
                      <a:r>
                        <a:rPr lang="tr-TR" sz="900" b="1" i="0" u="none" strike="noStrike">
                          <a:solidFill>
                            <a:srgbClr val="FFFFFF"/>
                          </a:solidFill>
                          <a:effectLst/>
                          <a:latin typeface="SansSerif"/>
                        </a:rPr>
                        <a:t>Gelir Toplamı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900" b="1" i="0" u="none" strike="noStrike">
                          <a:solidFill>
                            <a:srgbClr val="000000"/>
                          </a:solidFill>
                          <a:effectLst/>
                          <a:latin typeface="SansSerif"/>
                        </a:rPr>
                        <a:t>8,974.86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Sigorta</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Lojman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Aylık Vergi Matrahı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2,712.32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1" i="0" u="none" strike="noStrike" dirty="0">
                          <a:solidFill>
                            <a:srgbClr val="000080"/>
                          </a:solidFill>
                          <a:effectLst/>
                          <a:latin typeface="SansSerif"/>
                        </a:rPr>
                        <a:t>Dil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gridSpan="4">
                  <a:txBody>
                    <a:bodyPr/>
                    <a:lstStyle/>
                    <a:p>
                      <a:pPr algn="l" fontAlgn="ctr"/>
                      <a:r>
                        <a:rPr lang="tr-TR" sz="900" b="1" i="0" u="none" strike="noStrike">
                          <a:solidFill>
                            <a:srgbClr val="FFFFFF"/>
                          </a:solidFill>
                          <a:effectLst/>
                          <a:latin typeface="SansSerif"/>
                        </a:rPr>
                        <a:t>Kesinti Toplamı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900" b="1" i="0" u="none" strike="noStrike">
                          <a:solidFill>
                            <a:srgbClr val="000000"/>
                          </a:solidFill>
                          <a:effectLst/>
                          <a:latin typeface="SansSerif"/>
                        </a:rPr>
                        <a:t>2,709.76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rowSpan="2">
                  <a:txBody>
                    <a:bodyPr/>
                    <a:lstStyle/>
                    <a:p>
                      <a:pPr algn="l" fontAlgn="ctr"/>
                      <a:r>
                        <a:rPr lang="tr-TR" sz="900" b="1" i="0" u="none" strike="noStrike">
                          <a:solidFill>
                            <a:srgbClr val="000080"/>
                          </a:solidFill>
                          <a:effectLst/>
                          <a:latin typeface="SansSerif"/>
                        </a:rPr>
                        <a:t>Geçen Aylar Vergi Matrahı Toplam</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a:solidFill>
                            <a:srgbClr val="000000"/>
                          </a:solidFill>
                          <a:effectLst/>
                          <a:latin typeface="SansSerif"/>
                        </a:rPr>
                        <a:t>36,294.51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tr-TR" sz="900" b="1" i="0" u="none" strike="noStrike">
                          <a:solidFill>
                            <a:srgbClr val="000080"/>
                          </a:solidFill>
                          <a:effectLst/>
                          <a:latin typeface="SansSerif"/>
                        </a:rPr>
                        <a:t>Makam Tazminatı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a:txBody>
                    <a:bodyPr/>
                    <a:lstStyle/>
                    <a:p>
                      <a:pPr algn="r" fontAlgn="ctr"/>
                      <a:r>
                        <a:rPr lang="tr-TR" sz="900" b="1" i="0" u="none" strike="noStrike" dirty="0">
                          <a:solidFill>
                            <a:srgbClr val="000000"/>
                          </a:solidFill>
                          <a:effectLst/>
                          <a:latin typeface="SansSerif"/>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rowSpan="2" gridSpan="4">
                  <a:txBody>
                    <a:bodyPr/>
                    <a:lstStyle/>
                    <a:p>
                      <a:pPr algn="l" fontAlgn="ctr"/>
                      <a:r>
                        <a:rPr lang="tr-TR" sz="900" b="1" i="0" u="none" strike="noStrike" dirty="0">
                          <a:solidFill>
                            <a:srgbClr val="FFFFFF"/>
                          </a:solidFill>
                          <a:effectLst/>
                          <a:latin typeface="SansSerif"/>
                        </a:rPr>
                        <a:t>Net Ödenen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2">
                  <a:txBody>
                    <a:bodyPr/>
                    <a:lstStyle/>
                    <a:p>
                      <a:pPr algn="r" fontAlgn="ctr"/>
                      <a:r>
                        <a:rPr lang="tr-TR" sz="900" b="1" i="0" u="none" strike="noStrike">
                          <a:solidFill>
                            <a:srgbClr val="000000"/>
                          </a:solidFill>
                          <a:effectLst/>
                          <a:latin typeface="SansSerif"/>
                        </a:rPr>
                        <a:t>6,265.10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hMerge="1">
                  <a:txBody>
                    <a:bodyPr/>
                    <a:lstStyle/>
                    <a:p>
                      <a:endParaRPr lang="tr-TR"/>
                    </a:p>
                  </a:txBody>
                  <a:tcPr/>
                </a:tc>
                <a:tc>
                  <a:txBody>
                    <a:bodyPr/>
                    <a:lstStyle/>
                    <a:p>
                      <a:pPr algn="l" fontAlgn="t"/>
                      <a:r>
                        <a:rPr lang="tr-TR" sz="1000" b="0"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r h="235110">
                <a:tc>
                  <a:txBody>
                    <a:bodyPr/>
                    <a:lstStyle/>
                    <a:p>
                      <a:pPr algn="l" fontAlgn="t"/>
                      <a:r>
                        <a:rPr lang="tr-TR" sz="1000" b="0" i="0" u="none" strike="noStrike">
                          <a:solidFill>
                            <a:srgbClr val="000000"/>
                          </a:solidFill>
                          <a:effectLst/>
                          <a:latin typeface="SansSerif"/>
                        </a:rPr>
                        <a:t> </a:t>
                      </a:r>
                    </a:p>
                  </a:txBody>
                  <a:tcPr marL="9525" marR="9525" marT="9525"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a:txBody>
                    <a:bodyPr/>
                    <a:lstStyle/>
                    <a:p>
                      <a:pPr algn="l" fontAlgn="ctr"/>
                      <a:r>
                        <a:rPr lang="tr-TR" sz="900" b="1" i="0" u="none" strike="noStrike">
                          <a:solidFill>
                            <a:srgbClr val="000080"/>
                          </a:solidFill>
                          <a:effectLst/>
                          <a:latin typeface="SansSerif"/>
                        </a:rPr>
                        <a:t>Asgari Geçim İndirim Tutarı</a:t>
                      </a:r>
                    </a:p>
                  </a:txBody>
                  <a:tcPr marL="9525" marR="9525" marT="9525"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268.31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900" b="1" i="0" u="none" strike="noStrike">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900" b="1" i="0" u="none" strike="noStrike" dirty="0">
                          <a:solidFill>
                            <a:srgbClr val="000000"/>
                          </a:solidFill>
                          <a:effectLst/>
                          <a:latin typeface="SansSerif"/>
                        </a:rPr>
                        <a:t> </a:t>
                      </a:r>
                    </a:p>
                  </a:txBody>
                  <a:tcPr marL="9525" marR="9525" marT="9525"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2" vMerge="1">
                  <a:txBody>
                    <a:bodyPr/>
                    <a:lstStyle/>
                    <a:p>
                      <a:endParaRPr lang="tr-TR"/>
                    </a:p>
                  </a:txBody>
                  <a:tcPr/>
                </a:tc>
                <a:tc hMerge="1" vMerge="1">
                  <a:txBody>
                    <a:bodyPr/>
                    <a:lstStyle/>
                    <a:p>
                      <a:endParaRPr lang="tr-TR"/>
                    </a:p>
                  </a:txBody>
                  <a:tcPr/>
                </a:tc>
                <a:tc>
                  <a:txBody>
                    <a:bodyPr/>
                    <a:lstStyle/>
                    <a:p>
                      <a:pPr algn="l" fontAlgn="t"/>
                      <a:r>
                        <a:rPr lang="tr-TR" sz="1000" b="0" i="0" u="none" strike="noStrike" dirty="0">
                          <a:solidFill>
                            <a:srgbClr val="000000"/>
                          </a:solidFill>
                          <a:effectLst/>
                          <a:latin typeface="SansSerif"/>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086247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1558390135"/>
              </p:ext>
            </p:extLst>
          </p:nvPr>
        </p:nvGraphicFramePr>
        <p:xfrm>
          <a:off x="152400" y="228600"/>
          <a:ext cx="8839200" cy="6651461"/>
        </p:xfrm>
        <a:graphic>
          <a:graphicData uri="http://schemas.openxmlformats.org/drawingml/2006/table">
            <a:tbl>
              <a:tblPr firstRow="1" bandRow="1">
                <a:tableStyleId>{5C22544A-7EE6-4342-B048-85BDC9FD1C3A}</a:tableStyleId>
              </a:tblPr>
              <a:tblGrid>
                <a:gridCol w="2581358"/>
                <a:gridCol w="2066842"/>
                <a:gridCol w="4191000"/>
              </a:tblGrid>
              <a:tr h="5334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chemeClr val="bg1"/>
                          </a:solidFill>
                          <a:latin typeface="Times New Roman" panose="02020603050405020304" pitchFamily="18" charset="0"/>
                          <a:cs typeface="Times New Roman" panose="02020603050405020304" pitchFamily="18" charset="0"/>
                        </a:rPr>
                        <a:t>MAAŞ KESİNTİ  KALEMLERİ</a:t>
                      </a:r>
                      <a:endParaRPr lang="tr-TR" dirty="0">
                        <a:latin typeface="Times New Roman" panose="02020603050405020304" pitchFamily="18" charset="0"/>
                        <a:cs typeface="Times New Roman" panose="02020603050405020304" pitchFamily="18" charset="0"/>
                      </a:endParaRPr>
                    </a:p>
                  </a:txBody>
                  <a:tcPr>
                    <a:solidFill>
                      <a:schemeClr val="accent2">
                        <a:lumMod val="50000"/>
                      </a:schemeClr>
                    </a:solidFill>
                  </a:tcPr>
                </a:tc>
                <a:tc hMerge="1">
                  <a:txBody>
                    <a:bodyPr/>
                    <a:lstStyle/>
                    <a:p>
                      <a:endParaRPr lang="tr-TR"/>
                    </a:p>
                  </a:txBody>
                  <a:tcPr/>
                </a:tc>
                <a:tc hMerge="1">
                  <a:txBody>
                    <a:bodyPr/>
                    <a:lstStyle/>
                    <a:p>
                      <a:endParaRPr lang="tr-TR" dirty="0"/>
                    </a:p>
                  </a:txBody>
                  <a:tcPr/>
                </a:tc>
              </a:tr>
              <a:tr h="180705">
                <a:tc>
                  <a:txBody>
                    <a:bodyPr/>
                    <a:lstStyle/>
                    <a:p>
                      <a:pPr algn="ctr">
                        <a:lnSpc>
                          <a:spcPct val="100000"/>
                        </a:lnSpc>
                      </a:pPr>
                      <a:r>
                        <a:rPr lang="tr-TR" sz="1600" b="1" dirty="0" smtClean="0">
                          <a:solidFill>
                            <a:schemeClr val="bg1"/>
                          </a:solidFill>
                          <a:latin typeface="Times New Roman" panose="02020603050405020304" pitchFamily="18" charset="0"/>
                          <a:cs typeface="Times New Roman" panose="02020603050405020304" pitchFamily="18" charset="0"/>
                        </a:rPr>
                        <a:t>5434 TABİ</a:t>
                      </a:r>
                      <a:endParaRPr sz="1600" b="1" dirty="0">
                        <a:solidFill>
                          <a:schemeClr val="bg1"/>
                        </a:solidFill>
                        <a:latin typeface="Times New Roman" panose="02020603050405020304" pitchFamily="18" charset="0"/>
                        <a:cs typeface="Times New Roman" panose="02020603050405020304" pitchFamily="18" charset="0"/>
                      </a:endParaRPr>
                    </a:p>
                  </a:txBody>
                  <a:tcPr marL="0" marR="0" marT="0" marB="0" anchor="ctr">
                    <a:solidFill>
                      <a:schemeClr val="accent2">
                        <a:lumMod val="75000"/>
                      </a:schemeClr>
                    </a:solidFill>
                  </a:tcPr>
                </a:tc>
                <a:tc>
                  <a:txBody>
                    <a:bodyPr/>
                    <a:lstStyle/>
                    <a:p>
                      <a:pPr algn="ctr">
                        <a:lnSpc>
                          <a:spcPct val="100000"/>
                        </a:lnSpc>
                      </a:pPr>
                      <a:r>
                        <a:rPr lang="tr-TR" sz="1600" b="1" dirty="0" smtClean="0">
                          <a:solidFill>
                            <a:schemeClr val="bg1"/>
                          </a:solidFill>
                          <a:latin typeface="Times New Roman" panose="02020603050405020304" pitchFamily="18" charset="0"/>
                          <a:cs typeface="Times New Roman" panose="02020603050405020304" pitchFamily="18" charset="0"/>
                        </a:rPr>
                        <a:t>5510 TABİ</a:t>
                      </a:r>
                      <a:endParaRPr sz="1600" b="1" dirty="0">
                        <a:solidFill>
                          <a:schemeClr val="bg1"/>
                        </a:solidFill>
                        <a:latin typeface="Times New Roman" panose="02020603050405020304" pitchFamily="18" charset="0"/>
                        <a:cs typeface="Times New Roman" panose="02020603050405020304" pitchFamily="18" charset="0"/>
                      </a:endParaRPr>
                    </a:p>
                  </a:txBody>
                  <a:tcPr marL="0" marR="0" marT="0" marB="0" anchor="ctr">
                    <a:solidFill>
                      <a:schemeClr val="accent2">
                        <a:lumMod val="75000"/>
                      </a:schemeClr>
                    </a:solidFill>
                  </a:tcPr>
                </a:tc>
                <a:tc>
                  <a:txBody>
                    <a:bodyPr/>
                    <a:lstStyle/>
                    <a:p>
                      <a:pPr marL="91440" marR="125730" algn="just">
                        <a:lnSpc>
                          <a:spcPct val="100000"/>
                        </a:lnSpc>
                        <a:spcBef>
                          <a:spcPts val="325"/>
                        </a:spcBef>
                      </a:pPr>
                      <a:r>
                        <a:rPr lang="tr-TR" sz="1200" b="1" dirty="0" smtClean="0">
                          <a:solidFill>
                            <a:schemeClr val="bg1"/>
                          </a:solidFill>
                          <a:latin typeface="Times New Roman" panose="02020603050405020304" pitchFamily="18" charset="0"/>
                          <a:cs typeface="Times New Roman" panose="02020603050405020304" pitchFamily="18" charset="0"/>
                        </a:rPr>
                        <a:t>HESAPLAMA</a:t>
                      </a:r>
                      <a:r>
                        <a:rPr lang="tr-TR" sz="1200" b="1" baseline="0" dirty="0" smtClean="0">
                          <a:solidFill>
                            <a:schemeClr val="bg1"/>
                          </a:solidFill>
                          <a:latin typeface="Times New Roman" panose="02020603050405020304" pitchFamily="18" charset="0"/>
                          <a:cs typeface="Times New Roman" panose="02020603050405020304" pitchFamily="18" charset="0"/>
                        </a:rPr>
                        <a:t> FORMÜLLERİ</a:t>
                      </a:r>
                      <a:endParaRPr sz="1200" b="1" dirty="0">
                        <a:solidFill>
                          <a:schemeClr val="bg1"/>
                        </a:solidFill>
                        <a:latin typeface="Times New Roman" panose="02020603050405020304" pitchFamily="18" charset="0"/>
                        <a:cs typeface="Times New Roman" panose="02020603050405020304" pitchFamily="18" charset="0"/>
                      </a:endParaRPr>
                    </a:p>
                  </a:txBody>
                  <a:tcPr marL="0" marR="0" marT="41275" marB="0">
                    <a:solidFill>
                      <a:schemeClr val="accent2">
                        <a:lumMod val="75000"/>
                      </a:schemeClr>
                    </a:solidFill>
                  </a:tcPr>
                </a:tc>
              </a:tr>
              <a:tr h="484140">
                <a:tc>
                  <a:txBody>
                    <a:bodyPr/>
                    <a:lstStyle/>
                    <a:p>
                      <a:pPr algn="just">
                        <a:lnSpc>
                          <a:spcPct val="100000"/>
                        </a:lnSpc>
                      </a:pPr>
                      <a:r>
                        <a:rPr lang="tr-TR" sz="900" b="1" dirty="0" smtClean="0">
                          <a:solidFill>
                            <a:schemeClr val="tx1"/>
                          </a:solidFill>
                          <a:latin typeface="Times New Roman" panose="02020603050405020304" pitchFamily="18" charset="0"/>
                          <a:cs typeface="Times New Roman" panose="02020603050405020304" pitchFamily="18" charset="0"/>
                        </a:rPr>
                        <a:t>    Gelir vergisi</a:t>
                      </a:r>
                      <a:endParaRPr sz="900" b="1" dirty="0">
                        <a:solidFill>
                          <a:schemeClr val="tx1"/>
                        </a:solidFill>
                        <a:latin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pPr>
                      <a:r>
                        <a:rPr lang="tr-TR" sz="900" b="1" dirty="0" smtClean="0">
                          <a:solidFill>
                            <a:schemeClr val="tx1"/>
                          </a:solidFill>
                          <a:latin typeface="Times New Roman" panose="02020603050405020304" pitchFamily="18" charset="0"/>
                          <a:cs typeface="Times New Roman" panose="02020603050405020304" pitchFamily="18" charset="0"/>
                        </a:rPr>
                        <a:t>   Gelir vergisi</a:t>
                      </a:r>
                      <a:endParaRPr sz="900" b="1" dirty="0">
                        <a:solidFill>
                          <a:schemeClr val="tx1"/>
                        </a:solidFill>
                        <a:latin typeface="Times New Roman" panose="02020603050405020304" pitchFamily="18" charset="0"/>
                        <a:cs typeface="Times New Roman" panose="02020603050405020304" pitchFamily="18" charset="0"/>
                      </a:endParaRPr>
                    </a:p>
                  </a:txBody>
                  <a:tcPr marL="0" marR="0" marT="0" marB="0" anchor="ctr"/>
                </a:tc>
                <a:tc>
                  <a:txBody>
                    <a:bodyPr/>
                    <a:lstStyle/>
                    <a:p>
                      <a:pPr marL="91440" marR="125730" algn="just">
                        <a:lnSpc>
                          <a:spcPct val="100000"/>
                        </a:lnSpc>
                        <a:spcBef>
                          <a:spcPts val="325"/>
                        </a:spcBef>
                      </a:pPr>
                      <a:r>
                        <a:rPr sz="900" b="1" dirty="0">
                          <a:solidFill>
                            <a:schemeClr val="tx1"/>
                          </a:solidFill>
                          <a:latin typeface="Times New Roman" panose="02020603050405020304" pitchFamily="18" charset="0"/>
                          <a:cs typeface="Times New Roman" panose="02020603050405020304" pitchFamily="18" charset="0"/>
                        </a:rPr>
                        <a:t>[(Aylık + Taban Aylık+ </a:t>
                      </a:r>
                      <a:r>
                        <a:rPr sz="900" b="1" spc="-5" dirty="0">
                          <a:solidFill>
                            <a:schemeClr val="tx1"/>
                          </a:solidFill>
                          <a:latin typeface="Times New Roman" panose="02020603050405020304" pitchFamily="18" charset="0"/>
                          <a:cs typeface="Times New Roman" panose="02020603050405020304" pitchFamily="18" charset="0"/>
                        </a:rPr>
                        <a:t>Ek </a:t>
                      </a:r>
                      <a:r>
                        <a:rPr sz="900" b="1" dirty="0">
                          <a:solidFill>
                            <a:schemeClr val="tx1"/>
                          </a:solidFill>
                          <a:latin typeface="Times New Roman" panose="02020603050405020304" pitchFamily="18" charset="0"/>
                          <a:cs typeface="Times New Roman" panose="02020603050405020304" pitchFamily="18" charset="0"/>
                        </a:rPr>
                        <a:t>Gösterge+ </a:t>
                      </a:r>
                      <a:r>
                        <a:rPr sz="900" b="1" spc="-5" dirty="0">
                          <a:solidFill>
                            <a:schemeClr val="tx1"/>
                          </a:solidFill>
                          <a:latin typeface="Times New Roman" panose="02020603050405020304" pitchFamily="18" charset="0"/>
                          <a:cs typeface="Times New Roman" panose="02020603050405020304" pitchFamily="18" charset="0"/>
                        </a:rPr>
                        <a:t>Kıdem </a:t>
                      </a:r>
                      <a:r>
                        <a:rPr sz="900" b="1" dirty="0">
                          <a:solidFill>
                            <a:schemeClr val="tx1"/>
                          </a:solidFill>
                          <a:latin typeface="Times New Roman" panose="02020603050405020304" pitchFamily="18" charset="0"/>
                          <a:cs typeface="Times New Roman" panose="02020603050405020304" pitchFamily="18" charset="0"/>
                        </a:rPr>
                        <a:t>Aylığı+ </a:t>
                      </a:r>
                      <a:r>
                        <a:rPr sz="900" b="1" spc="-5" dirty="0">
                          <a:solidFill>
                            <a:schemeClr val="tx1"/>
                          </a:solidFill>
                          <a:latin typeface="Times New Roman" panose="02020603050405020304" pitchFamily="18" charset="0"/>
                          <a:cs typeface="Times New Roman" panose="02020603050405020304" pitchFamily="18" charset="0"/>
                        </a:rPr>
                        <a:t>Yan </a:t>
                      </a:r>
                      <a:r>
                        <a:rPr sz="900" b="1" spc="-5" dirty="0" err="1" smtClean="0">
                          <a:solidFill>
                            <a:schemeClr val="tx1"/>
                          </a:solidFill>
                          <a:latin typeface="Times New Roman" panose="02020603050405020304" pitchFamily="18" charset="0"/>
                          <a:cs typeface="Times New Roman" panose="02020603050405020304" pitchFamily="18" charset="0"/>
                        </a:rPr>
                        <a:t>Ödeme</a:t>
                      </a:r>
                      <a:r>
                        <a:rPr lang="tr-TR" sz="900" b="1" spc="-5" dirty="0" smtClean="0">
                          <a:solidFill>
                            <a:schemeClr val="tx1"/>
                          </a:solidFill>
                          <a:latin typeface="Times New Roman" panose="02020603050405020304" pitchFamily="18" charset="0"/>
                          <a:cs typeface="Times New Roman" panose="02020603050405020304" pitchFamily="18" charset="0"/>
                        </a:rPr>
                        <a:t>+İdari</a:t>
                      </a:r>
                      <a:r>
                        <a:rPr lang="tr-TR" sz="900" b="1" spc="-5" baseline="0" dirty="0" smtClean="0">
                          <a:solidFill>
                            <a:schemeClr val="tx1"/>
                          </a:solidFill>
                          <a:latin typeface="Times New Roman" panose="02020603050405020304" pitchFamily="18" charset="0"/>
                          <a:cs typeface="Times New Roman" panose="02020603050405020304" pitchFamily="18" charset="0"/>
                        </a:rPr>
                        <a:t> Görev Ödeneği</a:t>
                      </a:r>
                      <a:r>
                        <a:rPr sz="900" b="1" spc="-5" dirty="0" smtClean="0">
                          <a:solidFill>
                            <a:schemeClr val="tx1"/>
                          </a:solidFill>
                          <a:latin typeface="Times New Roman" panose="02020603050405020304" pitchFamily="18" charset="0"/>
                          <a:cs typeface="Times New Roman" panose="02020603050405020304" pitchFamily="18" charset="0"/>
                        </a:rPr>
                        <a:t>–(</a:t>
                      </a:r>
                      <a:r>
                        <a:rPr sz="900" b="1" spc="-5" dirty="0">
                          <a:solidFill>
                            <a:schemeClr val="tx1"/>
                          </a:solidFill>
                          <a:latin typeface="Times New Roman" panose="02020603050405020304" pitchFamily="18" charset="0"/>
                          <a:cs typeface="Times New Roman" panose="02020603050405020304" pitchFamily="18" charset="0"/>
                        </a:rPr>
                        <a:t>Emekli  Keseneği </a:t>
                      </a:r>
                      <a:r>
                        <a:rPr sz="900" b="1" dirty="0" err="1">
                          <a:solidFill>
                            <a:schemeClr val="tx1"/>
                          </a:solidFill>
                          <a:latin typeface="Times New Roman" panose="02020603050405020304" pitchFamily="18" charset="0"/>
                          <a:cs typeface="Times New Roman" panose="02020603050405020304" pitchFamily="18" charset="0"/>
                        </a:rPr>
                        <a:t>İştirakçi</a:t>
                      </a:r>
                      <a:r>
                        <a:rPr sz="900" b="1" dirty="0">
                          <a:solidFill>
                            <a:schemeClr val="tx1"/>
                          </a:solidFill>
                          <a:latin typeface="Times New Roman" panose="02020603050405020304" pitchFamily="18" charset="0"/>
                          <a:cs typeface="Times New Roman" panose="02020603050405020304" pitchFamily="18" charset="0"/>
                        </a:rPr>
                        <a:t> </a:t>
                      </a:r>
                      <a:r>
                        <a:rPr sz="900" b="1" spc="-5" dirty="0" smtClean="0">
                          <a:solidFill>
                            <a:schemeClr val="tx1"/>
                          </a:solidFill>
                          <a:latin typeface="Times New Roman" panose="02020603050405020304" pitchFamily="18" charset="0"/>
                          <a:cs typeface="Times New Roman" panose="02020603050405020304" pitchFamily="18" charset="0"/>
                        </a:rPr>
                        <a:t>Payı%16 </a:t>
                      </a:r>
                      <a:r>
                        <a:rPr sz="900" b="1" spc="-5" dirty="0">
                          <a:solidFill>
                            <a:schemeClr val="tx1"/>
                          </a:solidFill>
                          <a:latin typeface="Times New Roman" panose="02020603050405020304" pitchFamily="18" charset="0"/>
                          <a:cs typeface="Times New Roman" panose="02020603050405020304" pitchFamily="18" charset="0"/>
                        </a:rPr>
                        <a:t>veya SGK </a:t>
                      </a:r>
                      <a:r>
                        <a:rPr sz="900" b="1" dirty="0">
                          <a:solidFill>
                            <a:schemeClr val="tx1"/>
                          </a:solidFill>
                          <a:latin typeface="Times New Roman" panose="02020603050405020304" pitchFamily="18" charset="0"/>
                          <a:cs typeface="Times New Roman" panose="02020603050405020304" pitchFamily="18" charset="0"/>
                        </a:rPr>
                        <a:t>%9 + </a:t>
                      </a:r>
                      <a:r>
                        <a:rPr sz="900" b="1" dirty="0" smtClean="0">
                          <a:solidFill>
                            <a:schemeClr val="tx1"/>
                          </a:solidFill>
                          <a:latin typeface="Times New Roman" panose="02020603050405020304" pitchFamily="18" charset="0"/>
                          <a:cs typeface="Times New Roman" panose="02020603050405020304" pitchFamily="18" charset="0"/>
                        </a:rPr>
                        <a:t>G</a:t>
                      </a:r>
                      <a:r>
                        <a:rPr sz="900" b="1" spc="-5" dirty="0" smtClean="0">
                          <a:solidFill>
                            <a:schemeClr val="tx1"/>
                          </a:solidFill>
                          <a:latin typeface="Times New Roman" panose="02020603050405020304" pitchFamily="18" charset="0"/>
                          <a:cs typeface="Times New Roman" panose="02020603050405020304" pitchFamily="18" charset="0"/>
                        </a:rPr>
                        <a:t>SS</a:t>
                      </a:r>
                      <a:r>
                        <a:rPr lang="tr-TR" sz="900" b="1" spc="-5" dirty="0" smtClean="0">
                          <a:solidFill>
                            <a:schemeClr val="tx1"/>
                          </a:solidFill>
                          <a:latin typeface="Times New Roman" panose="02020603050405020304" pitchFamily="18" charset="0"/>
                          <a:cs typeface="Times New Roman" panose="02020603050405020304" pitchFamily="18" charset="0"/>
                        </a:rPr>
                        <a:t>P</a:t>
                      </a:r>
                      <a:r>
                        <a:rPr sz="900" b="1" spc="-5" dirty="0" smtClean="0">
                          <a:solidFill>
                            <a:schemeClr val="tx1"/>
                          </a:solidFill>
                          <a:latin typeface="Times New Roman" panose="02020603050405020304" pitchFamily="18" charset="0"/>
                          <a:cs typeface="Times New Roman" panose="02020603050405020304" pitchFamily="18" charset="0"/>
                        </a:rPr>
                        <a:t> </a:t>
                      </a:r>
                      <a:r>
                        <a:rPr sz="900" b="1" dirty="0" err="1">
                          <a:solidFill>
                            <a:schemeClr val="tx1"/>
                          </a:solidFill>
                          <a:latin typeface="Times New Roman" panose="02020603050405020304" pitchFamily="18" charset="0"/>
                          <a:cs typeface="Times New Roman" panose="02020603050405020304" pitchFamily="18" charset="0"/>
                        </a:rPr>
                        <a:t>şahıs</a:t>
                      </a:r>
                      <a:r>
                        <a:rPr sz="900" b="1" dirty="0">
                          <a:solidFill>
                            <a:schemeClr val="tx1"/>
                          </a:solidFill>
                          <a:latin typeface="Times New Roman" panose="02020603050405020304" pitchFamily="18" charset="0"/>
                          <a:cs typeface="Times New Roman" panose="02020603050405020304" pitchFamily="18" charset="0"/>
                        </a:rPr>
                        <a:t>  </a:t>
                      </a:r>
                      <a:r>
                        <a:rPr sz="900" b="1" spc="-5" dirty="0" smtClean="0">
                          <a:solidFill>
                            <a:schemeClr val="tx1"/>
                          </a:solidFill>
                          <a:latin typeface="Times New Roman" panose="02020603050405020304" pitchFamily="18" charset="0"/>
                          <a:cs typeface="Times New Roman" panose="02020603050405020304" pitchFamily="18" charset="0"/>
                        </a:rPr>
                        <a:t>(%</a:t>
                      </a:r>
                      <a:r>
                        <a:rPr sz="900" b="1" spc="-5" dirty="0">
                          <a:solidFill>
                            <a:schemeClr val="tx1"/>
                          </a:solidFill>
                          <a:latin typeface="Times New Roman" panose="02020603050405020304" pitchFamily="18" charset="0"/>
                          <a:cs typeface="Times New Roman" panose="02020603050405020304" pitchFamily="18" charset="0"/>
                        </a:rPr>
                        <a:t>5) </a:t>
                      </a:r>
                      <a:r>
                        <a:rPr sz="900" b="1" dirty="0">
                          <a:solidFill>
                            <a:schemeClr val="tx1"/>
                          </a:solidFill>
                          <a:latin typeface="Times New Roman" panose="02020603050405020304" pitchFamily="18" charset="0"/>
                          <a:cs typeface="Times New Roman" panose="02020603050405020304" pitchFamily="18" charset="0"/>
                        </a:rPr>
                        <a:t>+ Özel </a:t>
                      </a:r>
                      <a:r>
                        <a:rPr sz="900" b="1" spc="-5" dirty="0">
                          <a:solidFill>
                            <a:schemeClr val="tx1"/>
                          </a:solidFill>
                          <a:latin typeface="Times New Roman" panose="02020603050405020304" pitchFamily="18" charset="0"/>
                          <a:cs typeface="Times New Roman" panose="02020603050405020304" pitchFamily="18" charset="0"/>
                        </a:rPr>
                        <a:t>Sigorta+ </a:t>
                      </a:r>
                      <a:r>
                        <a:rPr lang="tr-TR" sz="900" b="1" spc="-5" dirty="0" smtClean="0">
                          <a:solidFill>
                            <a:schemeClr val="tx1"/>
                          </a:solidFill>
                          <a:latin typeface="Times New Roman" panose="02020603050405020304" pitchFamily="18" charset="0"/>
                          <a:cs typeface="Times New Roman" panose="02020603050405020304" pitchFamily="18" charset="0"/>
                        </a:rPr>
                        <a:t>Engellilik</a:t>
                      </a:r>
                      <a:r>
                        <a:rPr lang="tr-TR" sz="900" b="1" spc="-5" baseline="0" dirty="0" smtClean="0">
                          <a:solidFill>
                            <a:schemeClr val="tx1"/>
                          </a:solidFill>
                          <a:latin typeface="Times New Roman" panose="02020603050405020304" pitchFamily="18" charset="0"/>
                          <a:cs typeface="Times New Roman" panose="02020603050405020304" pitchFamily="18" charset="0"/>
                        </a:rPr>
                        <a:t> </a:t>
                      </a:r>
                      <a:r>
                        <a:rPr sz="900" b="1" dirty="0" err="1" smtClean="0">
                          <a:solidFill>
                            <a:schemeClr val="tx1"/>
                          </a:solidFill>
                          <a:latin typeface="Times New Roman" panose="02020603050405020304" pitchFamily="18" charset="0"/>
                          <a:cs typeface="Times New Roman" panose="02020603050405020304" pitchFamily="18" charset="0"/>
                        </a:rPr>
                        <a:t>İndirimi</a:t>
                      </a:r>
                      <a:r>
                        <a:rPr lang="tr-TR" sz="900" b="1" dirty="0" smtClean="0">
                          <a:solidFill>
                            <a:schemeClr val="tx1"/>
                          </a:solidFill>
                          <a:latin typeface="Times New Roman" panose="02020603050405020304" pitchFamily="18" charset="0"/>
                          <a:cs typeface="Times New Roman" panose="02020603050405020304" pitchFamily="18" charset="0"/>
                        </a:rPr>
                        <a:t>+Hizmet Borçlanması + sendika kes.</a:t>
                      </a:r>
                      <a:r>
                        <a:rPr sz="900" b="1" dirty="0" smtClean="0">
                          <a:solidFill>
                            <a:schemeClr val="tx1"/>
                          </a:solidFill>
                          <a:latin typeface="Times New Roman" panose="02020603050405020304" pitchFamily="18" charset="0"/>
                          <a:cs typeface="Times New Roman" panose="02020603050405020304" pitchFamily="18" charset="0"/>
                        </a:rPr>
                        <a:t>) </a:t>
                      </a:r>
                      <a:r>
                        <a:rPr sz="900" b="1" dirty="0">
                          <a:solidFill>
                            <a:schemeClr val="tx1"/>
                          </a:solidFill>
                          <a:latin typeface="Times New Roman" panose="02020603050405020304" pitchFamily="18" charset="0"/>
                          <a:cs typeface="Times New Roman" panose="02020603050405020304" pitchFamily="18" charset="0"/>
                        </a:rPr>
                        <a:t>] x Gelir </a:t>
                      </a:r>
                      <a:r>
                        <a:rPr sz="900" b="1" spc="-5" dirty="0">
                          <a:solidFill>
                            <a:schemeClr val="tx1"/>
                          </a:solidFill>
                          <a:latin typeface="Times New Roman" panose="02020603050405020304" pitchFamily="18" charset="0"/>
                          <a:cs typeface="Times New Roman" panose="02020603050405020304" pitchFamily="18" charset="0"/>
                        </a:rPr>
                        <a:t>Vergisi</a:t>
                      </a:r>
                      <a:r>
                        <a:rPr sz="900" b="1" spc="-20" dirty="0">
                          <a:solidFill>
                            <a:schemeClr val="tx1"/>
                          </a:solidFill>
                          <a:latin typeface="Times New Roman" panose="02020603050405020304" pitchFamily="18" charset="0"/>
                          <a:cs typeface="Times New Roman" panose="02020603050405020304" pitchFamily="18" charset="0"/>
                        </a:rPr>
                        <a:t> </a:t>
                      </a:r>
                      <a:r>
                        <a:rPr sz="900" b="1" dirty="0">
                          <a:solidFill>
                            <a:schemeClr val="tx1"/>
                          </a:solidFill>
                          <a:latin typeface="Times New Roman" panose="02020603050405020304" pitchFamily="18" charset="0"/>
                          <a:cs typeface="Times New Roman" panose="02020603050405020304" pitchFamily="18" charset="0"/>
                        </a:rPr>
                        <a:t>Oranı</a:t>
                      </a:r>
                    </a:p>
                  </a:txBody>
                  <a:tcPr marL="0" marR="0" marT="41275" marB="0"/>
                </a:tc>
              </a:tr>
              <a:tr h="717185">
                <a:tc>
                  <a:txBody>
                    <a:bodyPr/>
                    <a:lstStyle/>
                    <a:p>
                      <a:pPr algn="just">
                        <a:lnSpc>
                          <a:spcPct val="100000"/>
                        </a:lnSpc>
                      </a:pPr>
                      <a:endParaRPr sz="900" b="1" dirty="0">
                        <a:solidFill>
                          <a:schemeClr val="tx1"/>
                        </a:solidFill>
                        <a:latin typeface="Times New Roman" panose="02020603050405020304" pitchFamily="18" charset="0"/>
                        <a:cs typeface="Times New Roman" panose="02020603050405020304" pitchFamily="18" charset="0"/>
                      </a:endParaRPr>
                    </a:p>
                    <a:p>
                      <a:pPr algn="just">
                        <a:lnSpc>
                          <a:spcPct val="100000"/>
                        </a:lnSpc>
                      </a:pPr>
                      <a:r>
                        <a:rPr lang="tr-TR" sz="900" b="1" dirty="0" smtClean="0">
                          <a:solidFill>
                            <a:schemeClr val="tx1"/>
                          </a:solidFill>
                          <a:latin typeface="Times New Roman" panose="02020603050405020304" pitchFamily="18" charset="0"/>
                          <a:cs typeface="Times New Roman" panose="02020603050405020304" pitchFamily="18" charset="0"/>
                        </a:rPr>
                        <a:t>    Damga vergisi</a:t>
                      </a:r>
                      <a:endParaRPr sz="900" b="1" dirty="0">
                        <a:solidFill>
                          <a:schemeClr val="tx1"/>
                        </a:solidFill>
                        <a:latin typeface="Times New Roman" panose="02020603050405020304" pitchFamily="18" charset="0"/>
                        <a:cs typeface="Times New Roman" panose="02020603050405020304" pitchFamily="18" charset="0"/>
                      </a:endParaRPr>
                    </a:p>
                  </a:txBody>
                  <a:tcPr marL="0" marR="0" marT="0" marB="0" anchor="ctr"/>
                </a:tc>
                <a:tc>
                  <a:txBody>
                    <a:bodyPr/>
                    <a:lstStyle/>
                    <a:p>
                      <a:pPr algn="just">
                        <a:lnSpc>
                          <a:spcPct val="100000"/>
                        </a:lnSpc>
                      </a:pPr>
                      <a:endParaRPr sz="900" b="1" dirty="0">
                        <a:solidFill>
                          <a:schemeClr val="tx1"/>
                        </a:solidFill>
                        <a:latin typeface="Times New Roman" panose="02020603050405020304" pitchFamily="18" charset="0"/>
                        <a:cs typeface="Times New Roman" panose="02020603050405020304" pitchFamily="18" charset="0"/>
                      </a:endParaRPr>
                    </a:p>
                    <a:p>
                      <a:pPr algn="just">
                        <a:lnSpc>
                          <a:spcPct val="100000"/>
                        </a:lnSpc>
                      </a:pPr>
                      <a:r>
                        <a:rPr lang="tr-TR" sz="900" b="1" dirty="0" smtClean="0">
                          <a:solidFill>
                            <a:schemeClr val="tx1"/>
                          </a:solidFill>
                          <a:latin typeface="Times New Roman" panose="02020603050405020304" pitchFamily="18" charset="0"/>
                          <a:cs typeface="Times New Roman" panose="02020603050405020304" pitchFamily="18" charset="0"/>
                        </a:rPr>
                        <a:t>   Damga vergisi</a:t>
                      </a:r>
                      <a:endParaRPr sz="900" b="1" dirty="0">
                        <a:solidFill>
                          <a:schemeClr val="tx1"/>
                        </a:solidFill>
                        <a:latin typeface="Times New Roman" panose="02020603050405020304" pitchFamily="18" charset="0"/>
                        <a:cs typeface="Times New Roman" panose="02020603050405020304" pitchFamily="18" charset="0"/>
                      </a:endParaRPr>
                    </a:p>
                  </a:txBody>
                  <a:tcPr marL="0" marR="0" marT="0" marB="0" anchor="ctr"/>
                </a:tc>
                <a:tc>
                  <a:txBody>
                    <a:bodyPr/>
                    <a:lstStyle/>
                    <a:p>
                      <a:pPr marL="91440" marR="343535" algn="just">
                        <a:lnSpc>
                          <a:spcPct val="100000"/>
                        </a:lnSpc>
                        <a:spcBef>
                          <a:spcPts val="325"/>
                        </a:spcBef>
                      </a:pPr>
                      <a:r>
                        <a:rPr sz="900" b="1" dirty="0">
                          <a:solidFill>
                            <a:schemeClr val="tx1"/>
                          </a:solidFill>
                          <a:latin typeface="Times New Roman" panose="02020603050405020304" pitchFamily="18" charset="0"/>
                          <a:cs typeface="Times New Roman" panose="02020603050405020304" pitchFamily="18" charset="0"/>
                        </a:rPr>
                        <a:t>[(</a:t>
                      </a:r>
                      <a:r>
                        <a:rPr sz="900" b="1" dirty="0" err="1" smtClean="0">
                          <a:solidFill>
                            <a:schemeClr val="tx1"/>
                          </a:solidFill>
                          <a:latin typeface="Times New Roman" panose="02020603050405020304" pitchFamily="18" charset="0"/>
                          <a:cs typeface="Times New Roman" panose="02020603050405020304" pitchFamily="18" charset="0"/>
                        </a:rPr>
                        <a:t>Aylık</a:t>
                      </a:r>
                      <a:r>
                        <a:rPr lang="tr-TR" sz="900" b="1" dirty="0" smtClean="0">
                          <a:solidFill>
                            <a:schemeClr val="tx1"/>
                          </a:solidFill>
                          <a:latin typeface="Times New Roman" panose="02020603050405020304" pitchFamily="18" charset="0"/>
                          <a:cs typeface="Times New Roman" panose="02020603050405020304" pitchFamily="18" charset="0"/>
                        </a:rPr>
                        <a:t> </a:t>
                      </a:r>
                      <a:r>
                        <a:rPr sz="900" b="1" dirty="0" smtClean="0">
                          <a:solidFill>
                            <a:schemeClr val="tx1"/>
                          </a:solidFill>
                          <a:latin typeface="Times New Roman" panose="02020603050405020304" pitchFamily="18" charset="0"/>
                          <a:cs typeface="Times New Roman" panose="02020603050405020304" pitchFamily="18" charset="0"/>
                        </a:rPr>
                        <a:t>+ </a:t>
                      </a:r>
                      <a:r>
                        <a:rPr sz="900" b="1" dirty="0" err="1">
                          <a:solidFill>
                            <a:schemeClr val="tx1"/>
                          </a:solidFill>
                          <a:latin typeface="Times New Roman" panose="02020603050405020304" pitchFamily="18" charset="0"/>
                          <a:cs typeface="Times New Roman" panose="02020603050405020304" pitchFamily="18" charset="0"/>
                        </a:rPr>
                        <a:t>Taban</a:t>
                      </a:r>
                      <a:r>
                        <a:rPr sz="900" b="1" dirty="0">
                          <a:solidFill>
                            <a:schemeClr val="tx1"/>
                          </a:solidFill>
                          <a:latin typeface="Times New Roman" panose="02020603050405020304" pitchFamily="18" charset="0"/>
                          <a:cs typeface="Times New Roman" panose="02020603050405020304" pitchFamily="18" charset="0"/>
                        </a:rPr>
                        <a:t> </a:t>
                      </a:r>
                      <a:r>
                        <a:rPr sz="900" b="1" dirty="0" err="1" smtClean="0">
                          <a:solidFill>
                            <a:schemeClr val="tx1"/>
                          </a:solidFill>
                          <a:latin typeface="Times New Roman" panose="02020603050405020304" pitchFamily="18" charset="0"/>
                          <a:cs typeface="Times New Roman" panose="02020603050405020304" pitchFamily="18" charset="0"/>
                        </a:rPr>
                        <a:t>Aylık</a:t>
                      </a:r>
                      <a:r>
                        <a:rPr lang="tr-TR" sz="900" b="1" dirty="0" smtClean="0">
                          <a:solidFill>
                            <a:schemeClr val="tx1"/>
                          </a:solidFill>
                          <a:latin typeface="Times New Roman" panose="02020603050405020304" pitchFamily="18" charset="0"/>
                          <a:cs typeface="Times New Roman" panose="02020603050405020304" pitchFamily="18" charset="0"/>
                        </a:rPr>
                        <a:t> </a:t>
                      </a:r>
                      <a:r>
                        <a:rPr sz="900" b="1" dirty="0" smtClean="0">
                          <a:solidFill>
                            <a:schemeClr val="tx1"/>
                          </a:solidFill>
                          <a:latin typeface="Times New Roman" panose="02020603050405020304" pitchFamily="18" charset="0"/>
                          <a:cs typeface="Times New Roman" panose="02020603050405020304" pitchFamily="18" charset="0"/>
                        </a:rPr>
                        <a:t>+ </a:t>
                      </a:r>
                      <a:r>
                        <a:rPr sz="900" b="1" spc="-5" dirty="0" err="1">
                          <a:solidFill>
                            <a:schemeClr val="tx1"/>
                          </a:solidFill>
                          <a:latin typeface="Times New Roman" panose="02020603050405020304" pitchFamily="18" charset="0"/>
                          <a:cs typeface="Times New Roman" panose="02020603050405020304" pitchFamily="18" charset="0"/>
                        </a:rPr>
                        <a:t>Ek</a:t>
                      </a:r>
                      <a:r>
                        <a:rPr sz="900" b="1" spc="-5" dirty="0">
                          <a:solidFill>
                            <a:schemeClr val="tx1"/>
                          </a:solidFill>
                          <a:latin typeface="Times New Roman" panose="02020603050405020304" pitchFamily="18" charset="0"/>
                          <a:cs typeface="Times New Roman" panose="02020603050405020304" pitchFamily="18" charset="0"/>
                        </a:rPr>
                        <a:t> </a:t>
                      </a:r>
                      <a:r>
                        <a:rPr sz="900" b="1" dirty="0" err="1" smtClean="0">
                          <a:solidFill>
                            <a:schemeClr val="tx1"/>
                          </a:solidFill>
                          <a:latin typeface="Times New Roman" panose="02020603050405020304" pitchFamily="18" charset="0"/>
                          <a:cs typeface="Times New Roman" panose="02020603050405020304" pitchFamily="18" charset="0"/>
                        </a:rPr>
                        <a:t>Gösterge</a:t>
                      </a:r>
                      <a:r>
                        <a:rPr lang="tr-TR" sz="900" b="1" dirty="0" smtClean="0">
                          <a:solidFill>
                            <a:schemeClr val="tx1"/>
                          </a:solidFill>
                          <a:latin typeface="Times New Roman" panose="02020603050405020304" pitchFamily="18" charset="0"/>
                          <a:cs typeface="Times New Roman" panose="02020603050405020304" pitchFamily="18" charset="0"/>
                        </a:rPr>
                        <a:t> </a:t>
                      </a:r>
                      <a:r>
                        <a:rPr sz="900" b="1" dirty="0" smtClean="0">
                          <a:solidFill>
                            <a:schemeClr val="tx1"/>
                          </a:solidFill>
                          <a:latin typeface="Times New Roman" panose="02020603050405020304" pitchFamily="18" charset="0"/>
                          <a:cs typeface="Times New Roman" panose="02020603050405020304" pitchFamily="18" charset="0"/>
                        </a:rPr>
                        <a:t>+ </a:t>
                      </a:r>
                      <a:r>
                        <a:rPr sz="900" b="1" spc="-5" dirty="0" err="1">
                          <a:solidFill>
                            <a:schemeClr val="tx1"/>
                          </a:solidFill>
                          <a:latin typeface="Times New Roman" panose="02020603050405020304" pitchFamily="18" charset="0"/>
                          <a:cs typeface="Times New Roman" panose="02020603050405020304" pitchFamily="18" charset="0"/>
                        </a:rPr>
                        <a:t>Kıdem</a:t>
                      </a:r>
                      <a:r>
                        <a:rPr sz="900" b="1" spc="-5" dirty="0">
                          <a:solidFill>
                            <a:schemeClr val="tx1"/>
                          </a:solidFill>
                          <a:latin typeface="Times New Roman" panose="02020603050405020304" pitchFamily="18" charset="0"/>
                          <a:cs typeface="Times New Roman" panose="02020603050405020304" pitchFamily="18" charset="0"/>
                        </a:rPr>
                        <a:t> </a:t>
                      </a:r>
                      <a:r>
                        <a:rPr sz="900" b="1" dirty="0" err="1" smtClean="0">
                          <a:solidFill>
                            <a:schemeClr val="tx1"/>
                          </a:solidFill>
                          <a:latin typeface="Times New Roman" panose="02020603050405020304" pitchFamily="18" charset="0"/>
                          <a:cs typeface="Times New Roman" panose="02020603050405020304" pitchFamily="18" charset="0"/>
                        </a:rPr>
                        <a:t>Aylığı</a:t>
                      </a:r>
                      <a:r>
                        <a:rPr lang="tr-TR" sz="900" b="1" dirty="0" smtClean="0">
                          <a:solidFill>
                            <a:schemeClr val="tx1"/>
                          </a:solidFill>
                          <a:latin typeface="Times New Roman" panose="02020603050405020304" pitchFamily="18" charset="0"/>
                          <a:cs typeface="Times New Roman" panose="02020603050405020304" pitchFamily="18" charset="0"/>
                        </a:rPr>
                        <a:t> </a:t>
                      </a:r>
                      <a:r>
                        <a:rPr sz="900" b="1" dirty="0" smtClean="0">
                          <a:solidFill>
                            <a:schemeClr val="tx1"/>
                          </a:solidFill>
                          <a:latin typeface="Times New Roman" panose="02020603050405020304" pitchFamily="18" charset="0"/>
                          <a:cs typeface="Times New Roman" panose="02020603050405020304" pitchFamily="18" charset="0"/>
                        </a:rPr>
                        <a:t>+ </a:t>
                      </a:r>
                      <a:r>
                        <a:rPr sz="900" b="1" spc="-5" dirty="0">
                          <a:solidFill>
                            <a:schemeClr val="tx1"/>
                          </a:solidFill>
                          <a:latin typeface="Times New Roman" panose="02020603050405020304" pitchFamily="18" charset="0"/>
                          <a:cs typeface="Times New Roman" panose="02020603050405020304" pitchFamily="18" charset="0"/>
                        </a:rPr>
                        <a:t>657 </a:t>
                      </a:r>
                      <a:r>
                        <a:rPr sz="900" b="1" dirty="0">
                          <a:solidFill>
                            <a:schemeClr val="tx1"/>
                          </a:solidFill>
                          <a:latin typeface="Times New Roman" panose="02020603050405020304" pitchFamily="18" charset="0"/>
                          <a:cs typeface="Times New Roman" panose="02020603050405020304" pitchFamily="18" charset="0"/>
                        </a:rPr>
                        <a:t>sayılıKanun152  inci maddeye </a:t>
                      </a:r>
                      <a:r>
                        <a:rPr sz="900" b="1" spc="-5" dirty="0">
                          <a:solidFill>
                            <a:schemeClr val="tx1"/>
                          </a:solidFill>
                          <a:latin typeface="Times New Roman" panose="02020603050405020304" pitchFamily="18" charset="0"/>
                          <a:cs typeface="Times New Roman" panose="02020603050405020304" pitchFamily="18" charset="0"/>
                        </a:rPr>
                        <a:t>göre ödenen </a:t>
                      </a:r>
                      <a:r>
                        <a:rPr sz="900" b="1" dirty="0">
                          <a:solidFill>
                            <a:schemeClr val="tx1"/>
                          </a:solidFill>
                          <a:latin typeface="Times New Roman" panose="02020603050405020304" pitchFamily="18" charset="0"/>
                          <a:cs typeface="Times New Roman" panose="02020603050405020304" pitchFamily="18" charset="0"/>
                        </a:rPr>
                        <a:t>zam </a:t>
                      </a:r>
                      <a:r>
                        <a:rPr sz="900" b="1" spc="-5" dirty="0" err="1">
                          <a:solidFill>
                            <a:schemeClr val="tx1"/>
                          </a:solidFill>
                          <a:latin typeface="Times New Roman" panose="02020603050405020304" pitchFamily="18" charset="0"/>
                          <a:cs typeface="Times New Roman" panose="02020603050405020304" pitchFamily="18" charset="0"/>
                        </a:rPr>
                        <a:t>ve</a:t>
                      </a:r>
                      <a:r>
                        <a:rPr sz="900" b="1" spc="-5" dirty="0">
                          <a:solidFill>
                            <a:schemeClr val="tx1"/>
                          </a:solidFill>
                          <a:latin typeface="Times New Roman" panose="02020603050405020304" pitchFamily="18" charset="0"/>
                          <a:cs typeface="Times New Roman" panose="02020603050405020304" pitchFamily="18" charset="0"/>
                        </a:rPr>
                        <a:t> </a:t>
                      </a:r>
                      <a:r>
                        <a:rPr sz="900" b="1" dirty="0" err="1" smtClean="0">
                          <a:solidFill>
                            <a:schemeClr val="tx1"/>
                          </a:solidFill>
                          <a:latin typeface="Times New Roman" panose="02020603050405020304" pitchFamily="18" charset="0"/>
                          <a:cs typeface="Times New Roman" panose="02020603050405020304" pitchFamily="18" charset="0"/>
                        </a:rPr>
                        <a:t>tazminatlar</a:t>
                      </a:r>
                      <a:r>
                        <a:rPr lang="tr-TR" sz="900" b="1" dirty="0" smtClean="0">
                          <a:solidFill>
                            <a:schemeClr val="tx1"/>
                          </a:solidFill>
                          <a:latin typeface="Times New Roman" panose="02020603050405020304" pitchFamily="18" charset="0"/>
                          <a:cs typeface="Times New Roman" panose="02020603050405020304" pitchFamily="18" charset="0"/>
                        </a:rPr>
                        <a:t> </a:t>
                      </a:r>
                      <a:r>
                        <a:rPr sz="900" b="1" dirty="0" smtClean="0">
                          <a:solidFill>
                            <a:schemeClr val="tx1"/>
                          </a:solidFill>
                          <a:latin typeface="Times New Roman" panose="02020603050405020304" pitchFamily="18" charset="0"/>
                          <a:cs typeface="Times New Roman" panose="02020603050405020304" pitchFamily="18" charset="0"/>
                        </a:rPr>
                        <a:t>+ </a:t>
                      </a:r>
                      <a:r>
                        <a:rPr sz="900" b="1" spc="-5" dirty="0" err="1">
                          <a:solidFill>
                            <a:schemeClr val="tx1"/>
                          </a:solidFill>
                          <a:latin typeface="Times New Roman" panose="02020603050405020304" pitchFamily="18" charset="0"/>
                          <a:cs typeface="Times New Roman" panose="02020603050405020304" pitchFamily="18" charset="0"/>
                        </a:rPr>
                        <a:t>Ek</a:t>
                      </a:r>
                      <a:r>
                        <a:rPr sz="900" b="1" spc="-5" dirty="0">
                          <a:solidFill>
                            <a:schemeClr val="tx1"/>
                          </a:solidFill>
                          <a:latin typeface="Times New Roman" panose="02020603050405020304" pitchFamily="18" charset="0"/>
                          <a:cs typeface="Times New Roman" panose="02020603050405020304" pitchFamily="18" charset="0"/>
                        </a:rPr>
                        <a:t> </a:t>
                      </a:r>
                      <a:r>
                        <a:rPr sz="900" b="1" dirty="0" err="1" smtClean="0">
                          <a:solidFill>
                            <a:schemeClr val="tx1"/>
                          </a:solidFill>
                          <a:latin typeface="Times New Roman" panose="02020603050405020304" pitchFamily="18" charset="0"/>
                          <a:cs typeface="Times New Roman" panose="02020603050405020304" pitchFamily="18" charset="0"/>
                        </a:rPr>
                        <a:t>Ödeme</a:t>
                      </a:r>
                      <a:r>
                        <a:rPr lang="tr-TR" sz="900" b="1" dirty="0" smtClean="0">
                          <a:solidFill>
                            <a:schemeClr val="tx1"/>
                          </a:solidFill>
                          <a:latin typeface="Times New Roman" panose="02020603050405020304" pitchFamily="18" charset="0"/>
                          <a:cs typeface="Times New Roman" panose="02020603050405020304" pitchFamily="18" charset="0"/>
                        </a:rPr>
                        <a:t> </a:t>
                      </a:r>
                      <a:r>
                        <a:rPr sz="900" b="1" dirty="0" smtClean="0">
                          <a:solidFill>
                            <a:schemeClr val="tx1"/>
                          </a:solidFill>
                          <a:latin typeface="Times New Roman" panose="02020603050405020304" pitchFamily="18" charset="0"/>
                          <a:cs typeface="Times New Roman" panose="02020603050405020304" pitchFamily="18" charset="0"/>
                        </a:rPr>
                        <a:t>+ </a:t>
                      </a:r>
                      <a:r>
                        <a:rPr sz="900" b="1" dirty="0" err="1">
                          <a:solidFill>
                            <a:schemeClr val="tx1"/>
                          </a:solidFill>
                          <a:latin typeface="Times New Roman" panose="02020603050405020304" pitchFamily="18" charset="0"/>
                          <a:cs typeface="Times New Roman" panose="02020603050405020304" pitchFamily="18" charset="0"/>
                        </a:rPr>
                        <a:t>Makam</a:t>
                      </a:r>
                      <a:r>
                        <a:rPr sz="900" b="1" dirty="0">
                          <a:solidFill>
                            <a:schemeClr val="tx1"/>
                          </a:solidFill>
                          <a:latin typeface="Times New Roman" panose="02020603050405020304" pitchFamily="18" charset="0"/>
                          <a:cs typeface="Times New Roman" panose="02020603050405020304" pitchFamily="18" charset="0"/>
                        </a:rPr>
                        <a:t>  </a:t>
                      </a:r>
                      <a:r>
                        <a:rPr sz="900" b="1" dirty="0" err="1" smtClean="0">
                          <a:solidFill>
                            <a:schemeClr val="tx1"/>
                          </a:solidFill>
                          <a:latin typeface="Times New Roman" panose="02020603050405020304" pitchFamily="18" charset="0"/>
                          <a:cs typeface="Times New Roman" panose="02020603050405020304" pitchFamily="18" charset="0"/>
                        </a:rPr>
                        <a:t>Tazminatı</a:t>
                      </a:r>
                      <a:r>
                        <a:rPr lang="tr-TR" sz="900" b="1" dirty="0" smtClean="0">
                          <a:solidFill>
                            <a:schemeClr val="tx1"/>
                          </a:solidFill>
                          <a:latin typeface="Times New Roman" panose="02020603050405020304" pitchFamily="18" charset="0"/>
                          <a:cs typeface="Times New Roman" panose="02020603050405020304" pitchFamily="18" charset="0"/>
                        </a:rPr>
                        <a:t> </a:t>
                      </a:r>
                      <a:r>
                        <a:rPr sz="900" b="1" dirty="0" smtClean="0">
                          <a:solidFill>
                            <a:schemeClr val="tx1"/>
                          </a:solidFill>
                          <a:latin typeface="Times New Roman" panose="02020603050405020304" pitchFamily="18" charset="0"/>
                          <a:cs typeface="Times New Roman" panose="02020603050405020304" pitchFamily="18" charset="0"/>
                        </a:rPr>
                        <a:t>+ </a:t>
                      </a:r>
                      <a:r>
                        <a:rPr sz="900" b="1" spc="-5" dirty="0">
                          <a:solidFill>
                            <a:schemeClr val="tx1"/>
                          </a:solidFill>
                          <a:latin typeface="Times New Roman" panose="02020603050405020304" pitchFamily="18" charset="0"/>
                          <a:cs typeface="Times New Roman" panose="02020603050405020304" pitchFamily="18" charset="0"/>
                        </a:rPr>
                        <a:t>Görev </a:t>
                      </a:r>
                      <a:r>
                        <a:rPr sz="900" b="1" spc="-5" dirty="0" err="1">
                          <a:solidFill>
                            <a:schemeClr val="tx1"/>
                          </a:solidFill>
                          <a:latin typeface="Times New Roman" panose="02020603050405020304" pitchFamily="18" charset="0"/>
                          <a:cs typeface="Times New Roman" panose="02020603050405020304" pitchFamily="18" charset="0"/>
                        </a:rPr>
                        <a:t>Tazminatı</a:t>
                      </a:r>
                      <a:r>
                        <a:rPr sz="900" b="1" spc="-5" dirty="0">
                          <a:solidFill>
                            <a:schemeClr val="tx1"/>
                          </a:solidFill>
                          <a:latin typeface="Times New Roman" panose="02020603050405020304" pitchFamily="18" charset="0"/>
                          <a:cs typeface="Times New Roman" panose="02020603050405020304" pitchFamily="18" charset="0"/>
                        </a:rPr>
                        <a:t> </a:t>
                      </a:r>
                      <a:r>
                        <a:rPr lang="tr-TR" sz="900" b="1" spc="-5" dirty="0" smtClean="0">
                          <a:solidFill>
                            <a:schemeClr val="tx1"/>
                          </a:solidFill>
                          <a:latin typeface="Times New Roman" panose="02020603050405020304" pitchFamily="18" charset="0"/>
                          <a:cs typeface="Times New Roman" panose="02020603050405020304" pitchFamily="18" charset="0"/>
                        </a:rPr>
                        <a:t>+Temsil Tazminatı </a:t>
                      </a:r>
                      <a:r>
                        <a:rPr sz="900" b="1" spc="-5" dirty="0" smtClean="0">
                          <a:solidFill>
                            <a:schemeClr val="tx1"/>
                          </a:solidFill>
                          <a:latin typeface="Times New Roman" panose="02020603050405020304" pitchFamily="18" charset="0"/>
                          <a:cs typeface="Times New Roman" panose="02020603050405020304" pitchFamily="18" charset="0"/>
                        </a:rPr>
                        <a:t>+</a:t>
                      </a:r>
                      <a:r>
                        <a:rPr sz="900" b="1" spc="-5" dirty="0" err="1" smtClean="0">
                          <a:solidFill>
                            <a:schemeClr val="tx1"/>
                          </a:solidFill>
                          <a:latin typeface="Times New Roman" panose="02020603050405020304" pitchFamily="18" charset="0"/>
                          <a:cs typeface="Times New Roman" panose="02020603050405020304" pitchFamily="18" charset="0"/>
                        </a:rPr>
                        <a:t>Üniversite</a:t>
                      </a:r>
                      <a:r>
                        <a:rPr sz="900" b="1" spc="-5" dirty="0" smtClean="0">
                          <a:solidFill>
                            <a:schemeClr val="tx1"/>
                          </a:solidFill>
                          <a:latin typeface="Times New Roman" panose="02020603050405020304" pitchFamily="18" charset="0"/>
                          <a:cs typeface="Times New Roman" panose="02020603050405020304" pitchFamily="18" charset="0"/>
                        </a:rPr>
                        <a:t> </a:t>
                      </a:r>
                      <a:r>
                        <a:rPr sz="900" b="1" spc="-5" dirty="0" err="1" smtClean="0">
                          <a:solidFill>
                            <a:schemeClr val="tx1"/>
                          </a:solidFill>
                          <a:latin typeface="Times New Roman" panose="02020603050405020304" pitchFamily="18" charset="0"/>
                          <a:cs typeface="Times New Roman" panose="02020603050405020304" pitchFamily="18" charset="0"/>
                        </a:rPr>
                        <a:t>Ödeneği</a:t>
                      </a:r>
                      <a:r>
                        <a:rPr lang="tr-TR" sz="900" b="1" spc="-5" dirty="0" smtClean="0">
                          <a:solidFill>
                            <a:schemeClr val="tx1"/>
                          </a:solidFill>
                          <a:latin typeface="Times New Roman" panose="02020603050405020304" pitchFamily="18" charset="0"/>
                          <a:cs typeface="Times New Roman" panose="02020603050405020304" pitchFamily="18" charset="0"/>
                        </a:rPr>
                        <a:t> </a:t>
                      </a:r>
                      <a:r>
                        <a:rPr sz="900" b="1" spc="-5" dirty="0" smtClean="0">
                          <a:solidFill>
                            <a:schemeClr val="tx1"/>
                          </a:solidFill>
                          <a:latin typeface="Times New Roman" panose="02020603050405020304" pitchFamily="18" charset="0"/>
                          <a:cs typeface="Times New Roman" panose="02020603050405020304" pitchFamily="18" charset="0"/>
                        </a:rPr>
                        <a:t>+ </a:t>
                      </a:r>
                      <a:r>
                        <a:rPr sz="900" b="1" dirty="0">
                          <a:solidFill>
                            <a:schemeClr val="tx1"/>
                          </a:solidFill>
                          <a:latin typeface="Times New Roman" panose="02020603050405020304" pitchFamily="18" charset="0"/>
                          <a:cs typeface="Times New Roman" panose="02020603050405020304" pitchFamily="18" charset="0"/>
                        </a:rPr>
                        <a:t>İdari </a:t>
                      </a:r>
                      <a:r>
                        <a:rPr sz="900" b="1" spc="-5" dirty="0" err="1">
                          <a:solidFill>
                            <a:schemeClr val="tx1"/>
                          </a:solidFill>
                          <a:latin typeface="Times New Roman" panose="02020603050405020304" pitchFamily="18" charset="0"/>
                          <a:cs typeface="Times New Roman" panose="02020603050405020304" pitchFamily="18" charset="0"/>
                        </a:rPr>
                        <a:t>Görev</a:t>
                      </a:r>
                      <a:r>
                        <a:rPr sz="900" b="1" spc="-5" dirty="0">
                          <a:solidFill>
                            <a:schemeClr val="tx1"/>
                          </a:solidFill>
                          <a:latin typeface="Times New Roman" panose="02020603050405020304" pitchFamily="18" charset="0"/>
                          <a:cs typeface="Times New Roman" panose="02020603050405020304" pitchFamily="18" charset="0"/>
                        </a:rPr>
                        <a:t>  </a:t>
                      </a:r>
                      <a:r>
                        <a:rPr sz="900" b="1" dirty="0" err="1" smtClean="0">
                          <a:solidFill>
                            <a:schemeClr val="tx1"/>
                          </a:solidFill>
                          <a:latin typeface="Times New Roman" panose="02020603050405020304" pitchFamily="18" charset="0"/>
                          <a:cs typeface="Times New Roman" panose="02020603050405020304" pitchFamily="18" charset="0"/>
                        </a:rPr>
                        <a:t>Ödeneği</a:t>
                      </a:r>
                      <a:r>
                        <a:rPr lang="tr-TR" sz="900" b="1" dirty="0" smtClean="0">
                          <a:solidFill>
                            <a:schemeClr val="tx1"/>
                          </a:solidFill>
                          <a:latin typeface="Times New Roman" panose="02020603050405020304" pitchFamily="18" charset="0"/>
                          <a:cs typeface="Times New Roman" panose="02020603050405020304" pitchFamily="18" charset="0"/>
                        </a:rPr>
                        <a:t> </a:t>
                      </a:r>
                      <a:r>
                        <a:rPr sz="900" b="1" dirty="0" smtClean="0">
                          <a:solidFill>
                            <a:schemeClr val="tx1"/>
                          </a:solidFill>
                          <a:latin typeface="Times New Roman" panose="02020603050405020304" pitchFamily="18" charset="0"/>
                          <a:cs typeface="Times New Roman" panose="02020603050405020304" pitchFamily="18" charset="0"/>
                        </a:rPr>
                        <a:t>+ </a:t>
                      </a:r>
                      <a:r>
                        <a:rPr lang="tr-TR" sz="900" b="1" dirty="0" smtClean="0">
                          <a:solidFill>
                            <a:schemeClr val="tx1"/>
                          </a:solidFill>
                          <a:latin typeface="Times New Roman" panose="02020603050405020304" pitchFamily="18" charset="0"/>
                          <a:cs typeface="Times New Roman" panose="02020603050405020304" pitchFamily="18" charset="0"/>
                        </a:rPr>
                        <a:t>Yükseköğretim Tazminatı + Akademik Teşvik Primi + </a:t>
                      </a:r>
                      <a:r>
                        <a:rPr sz="900" b="1" dirty="0" err="1" smtClean="0">
                          <a:solidFill>
                            <a:schemeClr val="tx1"/>
                          </a:solidFill>
                          <a:latin typeface="Times New Roman" panose="02020603050405020304" pitchFamily="18" charset="0"/>
                          <a:cs typeface="Times New Roman" panose="02020603050405020304" pitchFamily="18" charset="0"/>
                        </a:rPr>
                        <a:t>Geliştirme</a:t>
                      </a:r>
                      <a:r>
                        <a:rPr sz="900" b="1" dirty="0" smtClean="0">
                          <a:solidFill>
                            <a:schemeClr val="tx1"/>
                          </a:solidFill>
                          <a:latin typeface="Times New Roman" panose="02020603050405020304" pitchFamily="18" charset="0"/>
                          <a:cs typeface="Times New Roman" panose="02020603050405020304" pitchFamily="18" charset="0"/>
                        </a:rPr>
                        <a:t> </a:t>
                      </a:r>
                      <a:r>
                        <a:rPr sz="900" b="1" dirty="0" err="1" smtClean="0">
                          <a:solidFill>
                            <a:schemeClr val="tx1"/>
                          </a:solidFill>
                          <a:latin typeface="Times New Roman" panose="02020603050405020304" pitchFamily="18" charset="0"/>
                          <a:cs typeface="Times New Roman" panose="02020603050405020304" pitchFamily="18" charset="0"/>
                        </a:rPr>
                        <a:t>Ödeneği</a:t>
                      </a:r>
                      <a:r>
                        <a:rPr lang="tr-TR" sz="900" b="1" dirty="0" smtClean="0">
                          <a:solidFill>
                            <a:schemeClr val="tx1"/>
                          </a:solidFill>
                          <a:latin typeface="Times New Roman" panose="02020603050405020304" pitchFamily="18" charset="0"/>
                          <a:cs typeface="Times New Roman" panose="02020603050405020304" pitchFamily="18" charset="0"/>
                        </a:rPr>
                        <a:t> </a:t>
                      </a:r>
                      <a:r>
                        <a:rPr sz="900" b="1" dirty="0" smtClean="0">
                          <a:solidFill>
                            <a:schemeClr val="tx1"/>
                          </a:solidFill>
                          <a:latin typeface="Times New Roman" panose="02020603050405020304" pitchFamily="18" charset="0"/>
                          <a:cs typeface="Times New Roman" panose="02020603050405020304" pitchFamily="18" charset="0"/>
                        </a:rPr>
                        <a:t>+ </a:t>
                      </a:r>
                      <a:r>
                        <a:rPr sz="900" b="1" spc="-5" dirty="0">
                          <a:solidFill>
                            <a:schemeClr val="tx1"/>
                          </a:solidFill>
                          <a:latin typeface="Times New Roman" panose="02020603050405020304" pitchFamily="18" charset="0"/>
                          <a:cs typeface="Times New Roman" panose="02020603050405020304" pitchFamily="18" charset="0"/>
                        </a:rPr>
                        <a:t>Eğitim </a:t>
                      </a:r>
                      <a:r>
                        <a:rPr sz="900" b="1" dirty="0" err="1">
                          <a:solidFill>
                            <a:schemeClr val="tx1"/>
                          </a:solidFill>
                          <a:latin typeface="Times New Roman" panose="02020603050405020304" pitchFamily="18" charset="0"/>
                          <a:cs typeface="Times New Roman" panose="02020603050405020304" pitchFamily="18" charset="0"/>
                        </a:rPr>
                        <a:t>Öğretim</a:t>
                      </a:r>
                      <a:r>
                        <a:rPr sz="900" b="1" dirty="0">
                          <a:solidFill>
                            <a:schemeClr val="tx1"/>
                          </a:solidFill>
                          <a:latin typeface="Times New Roman" panose="02020603050405020304" pitchFamily="18" charset="0"/>
                          <a:cs typeface="Times New Roman" panose="02020603050405020304" pitchFamily="18" charset="0"/>
                        </a:rPr>
                        <a:t> </a:t>
                      </a:r>
                      <a:r>
                        <a:rPr sz="900" b="1" dirty="0" err="1" smtClean="0">
                          <a:solidFill>
                            <a:schemeClr val="tx1"/>
                          </a:solidFill>
                          <a:latin typeface="Times New Roman" panose="02020603050405020304" pitchFamily="18" charset="0"/>
                          <a:cs typeface="Times New Roman" panose="02020603050405020304" pitchFamily="18" charset="0"/>
                        </a:rPr>
                        <a:t>Ödeneği</a:t>
                      </a:r>
                      <a:r>
                        <a:rPr lang="tr-TR" sz="900" b="1" dirty="0" smtClean="0">
                          <a:solidFill>
                            <a:schemeClr val="tx1"/>
                          </a:solidFill>
                          <a:latin typeface="Times New Roman" panose="02020603050405020304" pitchFamily="18" charset="0"/>
                          <a:cs typeface="Times New Roman" panose="02020603050405020304" pitchFamily="18" charset="0"/>
                        </a:rPr>
                        <a:t> </a:t>
                      </a:r>
                      <a:r>
                        <a:rPr sz="900" b="1" dirty="0" smtClean="0">
                          <a:solidFill>
                            <a:schemeClr val="tx1"/>
                          </a:solidFill>
                          <a:latin typeface="Times New Roman" panose="02020603050405020304" pitchFamily="18" charset="0"/>
                          <a:cs typeface="Times New Roman" panose="02020603050405020304" pitchFamily="18" charset="0"/>
                        </a:rPr>
                        <a:t>+ </a:t>
                      </a:r>
                      <a:r>
                        <a:rPr sz="900" b="1" spc="-5" dirty="0">
                          <a:solidFill>
                            <a:schemeClr val="tx1"/>
                          </a:solidFill>
                          <a:latin typeface="Times New Roman" panose="02020603050405020304" pitchFamily="18" charset="0"/>
                          <a:cs typeface="Times New Roman" panose="02020603050405020304" pitchFamily="18" charset="0"/>
                        </a:rPr>
                        <a:t>Yabancı</a:t>
                      </a:r>
                      <a:r>
                        <a:rPr sz="900" b="1" spc="-160" dirty="0">
                          <a:solidFill>
                            <a:schemeClr val="tx1"/>
                          </a:solidFill>
                          <a:latin typeface="Times New Roman" panose="02020603050405020304" pitchFamily="18" charset="0"/>
                          <a:cs typeface="Times New Roman" panose="02020603050405020304" pitchFamily="18" charset="0"/>
                        </a:rPr>
                        <a:t> </a:t>
                      </a:r>
                      <a:r>
                        <a:rPr sz="900" b="1" spc="-5" dirty="0">
                          <a:solidFill>
                            <a:schemeClr val="tx1"/>
                          </a:solidFill>
                          <a:latin typeface="Times New Roman" panose="02020603050405020304" pitchFamily="18" charset="0"/>
                          <a:cs typeface="Times New Roman" panose="02020603050405020304" pitchFamily="18" charset="0"/>
                        </a:rPr>
                        <a:t>Dil  </a:t>
                      </a:r>
                      <a:r>
                        <a:rPr sz="900" b="1" dirty="0">
                          <a:solidFill>
                            <a:schemeClr val="tx1"/>
                          </a:solidFill>
                          <a:latin typeface="Times New Roman" panose="02020603050405020304" pitchFamily="18" charset="0"/>
                          <a:cs typeface="Times New Roman" panose="02020603050405020304" pitchFamily="18" charset="0"/>
                        </a:rPr>
                        <a:t>Tazminatı + </a:t>
                      </a:r>
                      <a:r>
                        <a:rPr sz="900" b="1" spc="-5" dirty="0">
                          <a:solidFill>
                            <a:schemeClr val="tx1"/>
                          </a:solidFill>
                          <a:latin typeface="Times New Roman" panose="02020603050405020304" pitchFamily="18" charset="0"/>
                          <a:cs typeface="Times New Roman" panose="02020603050405020304" pitchFamily="18" charset="0"/>
                        </a:rPr>
                        <a:t>Sendika </a:t>
                      </a:r>
                      <a:r>
                        <a:rPr sz="900" b="1" dirty="0">
                          <a:solidFill>
                            <a:schemeClr val="tx1"/>
                          </a:solidFill>
                          <a:latin typeface="Times New Roman" panose="02020603050405020304" pitchFamily="18" charset="0"/>
                          <a:cs typeface="Times New Roman" panose="02020603050405020304" pitchFamily="18" charset="0"/>
                        </a:rPr>
                        <a:t>Ödeneği) ] </a:t>
                      </a:r>
                      <a:r>
                        <a:rPr sz="900" b="1" spc="-5" dirty="0">
                          <a:solidFill>
                            <a:schemeClr val="tx1"/>
                          </a:solidFill>
                          <a:latin typeface="Times New Roman" panose="02020603050405020304" pitchFamily="18" charset="0"/>
                          <a:cs typeface="Times New Roman" panose="02020603050405020304" pitchFamily="18" charset="0"/>
                        </a:rPr>
                        <a:t>x‰</a:t>
                      </a:r>
                      <a:r>
                        <a:rPr sz="900" b="1" spc="-50" dirty="0">
                          <a:solidFill>
                            <a:schemeClr val="tx1"/>
                          </a:solidFill>
                          <a:latin typeface="Times New Roman" panose="02020603050405020304" pitchFamily="18" charset="0"/>
                          <a:cs typeface="Times New Roman" panose="02020603050405020304" pitchFamily="18" charset="0"/>
                        </a:rPr>
                        <a:t> </a:t>
                      </a:r>
                      <a:r>
                        <a:rPr sz="900" b="1" spc="-5" dirty="0">
                          <a:solidFill>
                            <a:schemeClr val="tx1"/>
                          </a:solidFill>
                          <a:latin typeface="Times New Roman" panose="02020603050405020304" pitchFamily="18" charset="0"/>
                          <a:cs typeface="Times New Roman" panose="02020603050405020304" pitchFamily="18" charset="0"/>
                        </a:rPr>
                        <a:t>7,59</a:t>
                      </a:r>
                      <a:endParaRPr sz="900" b="1" dirty="0">
                        <a:solidFill>
                          <a:schemeClr val="tx1"/>
                        </a:solidFill>
                        <a:latin typeface="Times New Roman" panose="02020603050405020304" pitchFamily="18" charset="0"/>
                        <a:cs typeface="Times New Roman" panose="02020603050405020304" pitchFamily="18" charset="0"/>
                      </a:endParaRPr>
                    </a:p>
                  </a:txBody>
                  <a:tcPr marL="0" marR="0" marT="41275" marB="0"/>
                </a:tc>
              </a:tr>
              <a:tr h="249190">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900" b="1" spc="-10" dirty="0" smtClean="0">
                          <a:solidFill>
                            <a:schemeClr val="tx1"/>
                          </a:solidFill>
                          <a:latin typeface="Times New Roman" panose="02020603050405020304" pitchFamily="18" charset="0"/>
                          <a:cs typeface="Times New Roman" panose="02020603050405020304" pitchFamily="18" charset="0"/>
                        </a:rPr>
                        <a:t>   Sendika Kesintisi</a:t>
                      </a:r>
                    </a:p>
                  </a:txBody>
                  <a:tcPr marL="0" marR="0" marT="0" marB="0"/>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900" b="1" spc="-10" dirty="0" smtClean="0">
                          <a:solidFill>
                            <a:schemeClr val="tx1"/>
                          </a:solidFill>
                          <a:latin typeface="Times New Roman" panose="02020603050405020304" pitchFamily="18" charset="0"/>
                          <a:cs typeface="Times New Roman" panose="02020603050405020304" pitchFamily="18" charset="0"/>
                        </a:rPr>
                        <a:t>   Sendika Kesintisi</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b="1" spc="-5" dirty="0" smtClean="0">
                          <a:solidFill>
                            <a:schemeClr val="tx1"/>
                          </a:solidFill>
                          <a:latin typeface="Times New Roman" panose="02020603050405020304" pitchFamily="18" charset="0"/>
                          <a:cs typeface="Times New Roman" panose="02020603050405020304" pitchFamily="18" charset="0"/>
                        </a:rPr>
                        <a:t>Damga vergisine </a:t>
                      </a:r>
                      <a:r>
                        <a:rPr lang="tr-TR" sz="900" b="1" dirty="0" smtClean="0">
                          <a:solidFill>
                            <a:schemeClr val="tx1"/>
                          </a:solidFill>
                          <a:latin typeface="Times New Roman" panose="02020603050405020304" pitchFamily="18" charset="0"/>
                          <a:cs typeface="Times New Roman" panose="02020603050405020304" pitchFamily="18" charset="0"/>
                        </a:rPr>
                        <a:t>tâbi </a:t>
                      </a:r>
                      <a:r>
                        <a:rPr lang="tr-TR" sz="900" b="1" spc="-5" dirty="0" smtClean="0">
                          <a:solidFill>
                            <a:schemeClr val="tx1"/>
                          </a:solidFill>
                          <a:latin typeface="Times New Roman" panose="02020603050405020304" pitchFamily="18" charset="0"/>
                          <a:cs typeface="Times New Roman" panose="02020603050405020304" pitchFamily="18" charset="0"/>
                        </a:rPr>
                        <a:t>aylık brüt gelirleri </a:t>
                      </a:r>
                      <a:r>
                        <a:rPr lang="tr-TR" sz="900" b="1" dirty="0" smtClean="0">
                          <a:solidFill>
                            <a:schemeClr val="tx1"/>
                          </a:solidFill>
                          <a:latin typeface="Times New Roman" panose="02020603050405020304" pitchFamily="18" charset="0"/>
                          <a:cs typeface="Times New Roman" panose="02020603050405020304" pitchFamily="18" charset="0"/>
                        </a:rPr>
                        <a:t>toplamı x </a:t>
                      </a:r>
                      <a:r>
                        <a:rPr lang="tr-TR" sz="900" b="1" spc="-5" dirty="0" smtClean="0">
                          <a:solidFill>
                            <a:schemeClr val="tx1"/>
                          </a:solidFill>
                          <a:latin typeface="Times New Roman" panose="02020603050405020304" pitchFamily="18" charset="0"/>
                          <a:cs typeface="Times New Roman" panose="02020603050405020304" pitchFamily="18" charset="0"/>
                        </a:rPr>
                        <a:t>Sendika </a:t>
                      </a:r>
                      <a:r>
                        <a:rPr lang="tr-TR" sz="900" b="1" dirty="0" smtClean="0">
                          <a:solidFill>
                            <a:schemeClr val="tx1"/>
                          </a:solidFill>
                          <a:latin typeface="Times New Roman" panose="02020603050405020304" pitchFamily="18" charset="0"/>
                          <a:cs typeface="Times New Roman" panose="02020603050405020304" pitchFamily="18" charset="0"/>
                        </a:rPr>
                        <a:t>tüzüğünde  </a:t>
                      </a:r>
                      <a:r>
                        <a:rPr lang="tr-TR" sz="900" b="1" spc="-5" dirty="0" smtClean="0">
                          <a:solidFill>
                            <a:schemeClr val="tx1"/>
                          </a:solidFill>
                          <a:latin typeface="Times New Roman" panose="02020603050405020304" pitchFamily="18" charset="0"/>
                          <a:cs typeface="Times New Roman" panose="02020603050405020304" pitchFamily="18" charset="0"/>
                        </a:rPr>
                        <a:t>belirtilen</a:t>
                      </a:r>
                      <a:r>
                        <a:rPr lang="tr-TR" sz="900" b="1" spc="-10" dirty="0" smtClean="0">
                          <a:solidFill>
                            <a:schemeClr val="tx1"/>
                          </a:solidFill>
                          <a:latin typeface="Times New Roman" panose="02020603050405020304" pitchFamily="18" charset="0"/>
                          <a:cs typeface="Times New Roman" panose="02020603050405020304" pitchFamily="18" charset="0"/>
                        </a:rPr>
                        <a:t> </a:t>
                      </a:r>
                      <a:r>
                        <a:rPr lang="tr-TR" sz="900" b="1" spc="-5" dirty="0" smtClean="0">
                          <a:solidFill>
                            <a:schemeClr val="tx1"/>
                          </a:solidFill>
                          <a:latin typeface="Times New Roman" panose="02020603050405020304" pitchFamily="18" charset="0"/>
                          <a:cs typeface="Times New Roman" panose="02020603050405020304" pitchFamily="18" charset="0"/>
                        </a:rPr>
                        <a:t>oran</a:t>
                      </a:r>
                      <a:endParaRPr sz="900" b="1" dirty="0">
                        <a:solidFill>
                          <a:schemeClr val="tx1"/>
                        </a:solidFill>
                        <a:latin typeface="Times New Roman" panose="02020603050405020304" pitchFamily="18" charset="0"/>
                        <a:cs typeface="Times New Roman" panose="02020603050405020304" pitchFamily="18" charset="0"/>
                      </a:endParaRPr>
                    </a:p>
                  </a:txBody>
                  <a:tcPr marL="0" marR="0" marT="0" marB="0"/>
                </a:tc>
              </a:tr>
              <a:tr h="426581">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900" b="1" spc="-10" dirty="0" smtClean="0">
                          <a:solidFill>
                            <a:schemeClr val="tx1"/>
                          </a:solidFill>
                          <a:latin typeface="Times New Roman" panose="02020603050405020304" pitchFamily="18" charset="0"/>
                          <a:cs typeface="Times New Roman" panose="02020603050405020304" pitchFamily="18" charset="0"/>
                        </a:rPr>
                        <a:t>   İcra Kesintisi</a:t>
                      </a:r>
                    </a:p>
                  </a:txBody>
                  <a:tcPr marL="0" marR="0" marT="0" marB="0" anchor="ctr"/>
                </a:tc>
                <a:tc>
                  <a:txBody>
                    <a:bodyPr/>
                    <a:lstStyle/>
                    <a:p>
                      <a:pPr marL="0" marR="0" indent="0" algn="just" defTabSz="914400" eaLnBrk="1" fontAlgn="auto" latinLnBrk="0" hangingPunct="1">
                        <a:lnSpc>
                          <a:spcPct val="100000"/>
                        </a:lnSpc>
                        <a:spcBef>
                          <a:spcPts val="0"/>
                        </a:spcBef>
                        <a:spcAft>
                          <a:spcPts val="0"/>
                        </a:spcAft>
                        <a:buClrTx/>
                        <a:buSzTx/>
                        <a:buFontTx/>
                        <a:buNone/>
                        <a:tabLst/>
                        <a:defRPr/>
                      </a:pPr>
                      <a:r>
                        <a:rPr lang="tr-TR" sz="900" b="1" spc="-10" dirty="0" smtClean="0">
                          <a:solidFill>
                            <a:schemeClr val="tx1"/>
                          </a:solidFill>
                          <a:latin typeface="Times New Roman" panose="02020603050405020304" pitchFamily="18" charset="0"/>
                          <a:cs typeface="Times New Roman" panose="02020603050405020304" pitchFamily="18" charset="0"/>
                        </a:rPr>
                        <a:t>   İcra Kesintisi</a:t>
                      </a:r>
                    </a:p>
                  </a:txBody>
                  <a:tcPr marL="0" marR="0" marT="0" marB="0" anchor="ctr"/>
                </a:tc>
                <a:tc>
                  <a:txBody>
                    <a:bodyPr/>
                    <a:lstStyle/>
                    <a:p>
                      <a:pPr>
                        <a:lnSpc>
                          <a:spcPct val="100000"/>
                        </a:lnSpc>
                      </a:pPr>
                      <a:r>
                        <a:rPr lang="tr-TR" sz="900" b="1" i="0" dirty="0" smtClean="0">
                          <a:solidFill>
                            <a:schemeClr val="tx1"/>
                          </a:solidFill>
                          <a:effectLst/>
                          <a:latin typeface="Times New Roman" panose="02020603050405020304" pitchFamily="18" charset="0"/>
                          <a:ea typeface="+mn-ea"/>
                          <a:cs typeface="Times New Roman" panose="02020603050405020304" pitchFamily="18" charset="0"/>
                        </a:rPr>
                        <a:t>Net </a:t>
                      </a:r>
                      <a:r>
                        <a:rPr lang="tr-TR" sz="900" b="1" i="0" dirty="0" err="1" smtClean="0">
                          <a:solidFill>
                            <a:schemeClr val="tx1"/>
                          </a:solidFill>
                          <a:effectLst/>
                          <a:latin typeface="Times New Roman" panose="02020603050405020304" pitchFamily="18" charset="0"/>
                          <a:ea typeface="+mn-ea"/>
                          <a:cs typeface="Times New Roman" panose="02020603050405020304" pitchFamily="18" charset="0"/>
                        </a:rPr>
                        <a:t>maaşındanan</a:t>
                      </a:r>
                      <a:r>
                        <a:rPr lang="tr-TR" sz="900" b="1" i="0" dirty="0" smtClean="0">
                          <a:solidFill>
                            <a:schemeClr val="tx1"/>
                          </a:solidFill>
                          <a:effectLst/>
                          <a:latin typeface="Times New Roman" panose="02020603050405020304" pitchFamily="18" charset="0"/>
                          <a:ea typeface="+mn-ea"/>
                          <a:cs typeface="Times New Roman" panose="02020603050405020304" pitchFamily="18" charset="0"/>
                        </a:rPr>
                        <a:t> (</a:t>
                      </a:r>
                      <a:r>
                        <a:rPr lang="tr-TR" sz="900" b="1" i="1" dirty="0" smtClean="0">
                          <a:solidFill>
                            <a:schemeClr val="tx1"/>
                          </a:solidFill>
                          <a:effectLst/>
                          <a:latin typeface="Times New Roman" panose="02020603050405020304" pitchFamily="18" charset="0"/>
                          <a:ea typeface="+mn-ea"/>
                          <a:cs typeface="Times New Roman" panose="02020603050405020304" pitchFamily="18" charset="0"/>
                        </a:rPr>
                        <a:t>ele geçen)</a:t>
                      </a:r>
                      <a:r>
                        <a:rPr lang="tr-TR" sz="900" b="1" i="0" dirty="0" smtClean="0">
                          <a:solidFill>
                            <a:schemeClr val="tx1"/>
                          </a:solidFill>
                          <a:effectLst/>
                          <a:latin typeface="Times New Roman" panose="02020603050405020304" pitchFamily="18" charset="0"/>
                          <a:ea typeface="+mn-ea"/>
                          <a:cs typeface="Times New Roman" panose="02020603050405020304" pitchFamily="18" charset="0"/>
                        </a:rPr>
                        <a:t>  Aile Yardımı</a:t>
                      </a:r>
                      <a:r>
                        <a:rPr lang="tr-TR" sz="900" b="1" i="0" baseline="0" dirty="0" smtClean="0">
                          <a:solidFill>
                            <a:schemeClr val="tx1"/>
                          </a:solidFill>
                          <a:effectLst/>
                          <a:latin typeface="Times New Roman" panose="02020603050405020304" pitchFamily="18" charset="0"/>
                          <a:ea typeface="+mn-ea"/>
                          <a:cs typeface="Times New Roman" panose="02020603050405020304" pitchFamily="18" charset="0"/>
                        </a:rPr>
                        <a:t> ve</a:t>
                      </a:r>
                      <a:r>
                        <a:rPr lang="tr-TR" sz="900" b="1" i="0" dirty="0" smtClean="0">
                          <a:solidFill>
                            <a:schemeClr val="tx1"/>
                          </a:solidFill>
                          <a:effectLst/>
                          <a:latin typeface="Times New Roman" panose="02020603050405020304" pitchFamily="18" charset="0"/>
                          <a:ea typeface="+mn-ea"/>
                          <a:cs typeface="Times New Roman" panose="02020603050405020304" pitchFamily="18" charset="0"/>
                        </a:rPr>
                        <a:t> Asgari Geçim İndirimi düşüldükten sonra kalan kısma 1/4 oranında kesinti yapılır.</a:t>
                      </a:r>
                      <a:endParaRPr sz="900" b="1" dirty="0">
                        <a:solidFill>
                          <a:schemeClr val="tx1"/>
                        </a:solidFill>
                        <a:latin typeface="Times New Roman" panose="02020603050405020304" pitchFamily="18" charset="0"/>
                        <a:cs typeface="Times New Roman" panose="02020603050405020304" pitchFamily="18" charset="0"/>
                      </a:endParaRPr>
                    </a:p>
                  </a:txBody>
                  <a:tcPr marL="0" marR="0" marT="0" marB="0"/>
                </a:tc>
              </a:tr>
              <a:tr h="284388">
                <a:tc>
                  <a:txBody>
                    <a:bodyPr/>
                    <a:lstStyle/>
                    <a:p>
                      <a:pPr algn="just">
                        <a:lnSpc>
                          <a:spcPct val="100000"/>
                        </a:lnSpc>
                      </a:pPr>
                      <a:r>
                        <a:rPr lang="tr-TR" sz="900" b="1" dirty="0" smtClean="0">
                          <a:solidFill>
                            <a:schemeClr val="tx1"/>
                          </a:solidFill>
                          <a:latin typeface="Times New Roman" panose="02020603050405020304" pitchFamily="18" charset="0"/>
                          <a:cs typeface="Times New Roman" panose="02020603050405020304" pitchFamily="18" charset="0"/>
                        </a:rPr>
                        <a:t>   Nafaka Kesintisi</a:t>
                      </a:r>
                    </a:p>
                  </a:txBody>
                  <a:tcPr marL="0" marR="0" marT="0" marB="0" anchor="ctr"/>
                </a:tc>
                <a:tc>
                  <a:txBody>
                    <a:bodyPr/>
                    <a:lstStyle/>
                    <a:p>
                      <a:pPr algn="just">
                        <a:lnSpc>
                          <a:spcPct val="100000"/>
                        </a:lnSpc>
                      </a:pPr>
                      <a:r>
                        <a:rPr lang="tr-TR" sz="900" b="1" dirty="0" smtClean="0">
                          <a:solidFill>
                            <a:schemeClr val="tx1"/>
                          </a:solidFill>
                          <a:latin typeface="Times New Roman" panose="02020603050405020304" pitchFamily="18" charset="0"/>
                          <a:cs typeface="Times New Roman" panose="02020603050405020304" pitchFamily="18" charset="0"/>
                        </a:rPr>
                        <a:t>   Nafaka Kesintisi</a:t>
                      </a:r>
                    </a:p>
                  </a:txBody>
                  <a:tcPr marL="0" marR="0" marT="0" marB="0" anchor="ctr"/>
                </a:tc>
                <a:tc>
                  <a:txBody>
                    <a:bodyPr/>
                    <a:lstStyle/>
                    <a:p>
                      <a:pPr>
                        <a:lnSpc>
                          <a:spcPct val="100000"/>
                        </a:lnSpc>
                      </a:pPr>
                      <a:r>
                        <a:rPr lang="tr-TR" sz="900" b="1" dirty="0" smtClean="0">
                          <a:solidFill>
                            <a:schemeClr val="tx1"/>
                          </a:solidFill>
                          <a:latin typeface="Times New Roman" panose="02020603050405020304" pitchFamily="18" charset="0"/>
                          <a:cs typeface="Times New Roman" panose="02020603050405020304" pitchFamily="18" charset="0"/>
                        </a:rPr>
                        <a:t>Mahkeme</a:t>
                      </a:r>
                      <a:r>
                        <a:rPr lang="tr-TR" sz="900" b="1" baseline="0" dirty="0" smtClean="0">
                          <a:solidFill>
                            <a:schemeClr val="tx1"/>
                          </a:solidFill>
                          <a:latin typeface="Times New Roman" panose="02020603050405020304" pitchFamily="18" charset="0"/>
                          <a:cs typeface="Times New Roman" panose="02020603050405020304" pitchFamily="18" charset="0"/>
                        </a:rPr>
                        <a:t> Kararında belirtilen miktar kadar kesinti yapılır.</a:t>
                      </a:r>
                      <a:endParaRPr sz="900" b="1" dirty="0">
                        <a:solidFill>
                          <a:schemeClr val="tx1"/>
                        </a:solidFill>
                        <a:latin typeface="Times New Roman" panose="02020603050405020304" pitchFamily="18" charset="0"/>
                        <a:cs typeface="Times New Roman" panose="02020603050405020304" pitchFamily="18" charset="0"/>
                      </a:endParaRPr>
                    </a:p>
                  </a:txBody>
                  <a:tcPr marL="0" marR="0" marT="0" marB="0" anchor="ctr"/>
                </a:tc>
              </a:tr>
              <a:tr h="547446">
                <a:tc>
                  <a:txBody>
                    <a:bodyPr/>
                    <a:lstStyle/>
                    <a:p>
                      <a:pPr algn="l"/>
                      <a:r>
                        <a:rPr lang="tr-TR" sz="900" b="1" dirty="0" smtClean="0">
                          <a:solidFill>
                            <a:schemeClr val="tx1"/>
                          </a:solidFill>
                          <a:latin typeface="Times New Roman" panose="02020603050405020304" pitchFamily="18" charset="0"/>
                          <a:cs typeface="Times New Roman" panose="02020603050405020304" pitchFamily="18" charset="0"/>
                        </a:rPr>
                        <a:t>Kefalet</a:t>
                      </a:r>
                      <a:r>
                        <a:rPr lang="tr-TR" sz="900" b="1" baseline="0" dirty="0" smtClean="0">
                          <a:solidFill>
                            <a:schemeClr val="tx1"/>
                          </a:solidFill>
                          <a:latin typeface="Times New Roman" panose="02020603050405020304" pitchFamily="18" charset="0"/>
                          <a:cs typeface="Times New Roman" panose="02020603050405020304" pitchFamily="18" charset="0"/>
                        </a:rPr>
                        <a:t> Kesintisi</a:t>
                      </a:r>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l"/>
                      <a:r>
                        <a:rPr lang="tr-TR" sz="900" b="1" dirty="0" smtClean="0">
                          <a:solidFill>
                            <a:schemeClr val="tx1"/>
                          </a:solidFill>
                          <a:latin typeface="Times New Roman" panose="02020603050405020304" pitchFamily="18" charset="0"/>
                          <a:cs typeface="Times New Roman" panose="02020603050405020304" pitchFamily="18" charset="0"/>
                        </a:rPr>
                        <a:t>Kefalet</a:t>
                      </a:r>
                      <a:r>
                        <a:rPr lang="tr-TR" sz="900" b="1" baseline="0" dirty="0" smtClean="0">
                          <a:solidFill>
                            <a:schemeClr val="tx1"/>
                          </a:solidFill>
                          <a:latin typeface="Times New Roman" panose="02020603050405020304" pitchFamily="18" charset="0"/>
                          <a:cs typeface="Times New Roman" panose="02020603050405020304" pitchFamily="18" charset="0"/>
                        </a:rPr>
                        <a:t> Kesintisi</a:t>
                      </a:r>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91440">
                        <a:lnSpc>
                          <a:spcPct val="100000"/>
                        </a:lnSpc>
                        <a:spcBef>
                          <a:spcPts val="330"/>
                        </a:spcBef>
                      </a:pPr>
                      <a:r>
                        <a:rPr lang="tr-TR" sz="900" b="1" dirty="0" smtClean="0">
                          <a:solidFill>
                            <a:schemeClr val="tx1"/>
                          </a:solidFill>
                          <a:latin typeface="Times New Roman" panose="02020603050405020304" pitchFamily="18" charset="0"/>
                          <a:cs typeface="Times New Roman" panose="02020603050405020304" pitchFamily="18" charset="0"/>
                        </a:rPr>
                        <a:t>Giriş Aidatı = </a:t>
                      </a:r>
                      <a:r>
                        <a:rPr lang="tr-TR" sz="900" b="1" spc="-5" dirty="0" smtClean="0">
                          <a:solidFill>
                            <a:schemeClr val="tx1"/>
                          </a:solidFill>
                          <a:latin typeface="Times New Roman" panose="02020603050405020304" pitchFamily="18" charset="0"/>
                          <a:cs typeface="Times New Roman" panose="02020603050405020304" pitchFamily="18" charset="0"/>
                        </a:rPr>
                        <a:t>1500 </a:t>
                      </a:r>
                      <a:r>
                        <a:rPr lang="tr-TR" sz="900" b="1" dirty="0" smtClean="0">
                          <a:solidFill>
                            <a:schemeClr val="tx1"/>
                          </a:solidFill>
                          <a:latin typeface="Times New Roman" panose="02020603050405020304" pitchFamily="18" charset="0"/>
                          <a:cs typeface="Times New Roman" panose="02020603050405020304" pitchFamily="18" charset="0"/>
                        </a:rPr>
                        <a:t>x Aylık </a:t>
                      </a:r>
                      <a:r>
                        <a:rPr lang="tr-TR" sz="900" b="1" spc="-5" dirty="0" smtClean="0">
                          <a:solidFill>
                            <a:schemeClr val="tx1"/>
                          </a:solidFill>
                          <a:latin typeface="Times New Roman" panose="02020603050405020304" pitchFamily="18" charset="0"/>
                          <a:cs typeface="Times New Roman" panose="02020603050405020304" pitchFamily="18" charset="0"/>
                        </a:rPr>
                        <a:t>Katsayı(4 eşit </a:t>
                      </a:r>
                      <a:r>
                        <a:rPr lang="tr-TR" sz="900" b="1" dirty="0" smtClean="0">
                          <a:solidFill>
                            <a:schemeClr val="tx1"/>
                          </a:solidFill>
                          <a:latin typeface="Times New Roman" panose="02020603050405020304" pitchFamily="18" charset="0"/>
                          <a:cs typeface="Times New Roman" panose="02020603050405020304" pitchFamily="18" charset="0"/>
                        </a:rPr>
                        <a:t>taksitte), </a:t>
                      </a:r>
                    </a:p>
                    <a:p>
                      <a:pPr marL="91440">
                        <a:lnSpc>
                          <a:spcPct val="100000"/>
                        </a:lnSpc>
                        <a:spcBef>
                          <a:spcPts val="330"/>
                        </a:spcBef>
                      </a:pPr>
                      <a:r>
                        <a:rPr lang="tr-TR" sz="900" b="1" spc="-5" dirty="0" smtClean="0">
                          <a:solidFill>
                            <a:schemeClr val="tx1"/>
                          </a:solidFill>
                          <a:latin typeface="Times New Roman" panose="02020603050405020304" pitchFamily="18" charset="0"/>
                          <a:cs typeface="Times New Roman" panose="02020603050405020304" pitchFamily="18" charset="0"/>
                        </a:rPr>
                        <a:t>Aylık </a:t>
                      </a:r>
                      <a:r>
                        <a:rPr lang="tr-TR" sz="900" b="1" dirty="0" smtClean="0">
                          <a:solidFill>
                            <a:schemeClr val="tx1"/>
                          </a:solidFill>
                          <a:latin typeface="Times New Roman" panose="02020603050405020304" pitchFamily="18" charset="0"/>
                          <a:cs typeface="Times New Roman" panose="02020603050405020304" pitchFamily="18" charset="0"/>
                        </a:rPr>
                        <a:t>Aidat= </a:t>
                      </a:r>
                      <a:r>
                        <a:rPr lang="tr-TR" sz="900" b="1" spc="-5" dirty="0" smtClean="0">
                          <a:solidFill>
                            <a:schemeClr val="tx1"/>
                          </a:solidFill>
                          <a:latin typeface="Times New Roman" panose="02020603050405020304" pitchFamily="18" charset="0"/>
                          <a:cs typeface="Times New Roman" panose="02020603050405020304" pitchFamily="18" charset="0"/>
                        </a:rPr>
                        <a:t>100</a:t>
                      </a:r>
                      <a:r>
                        <a:rPr lang="tr-TR" sz="900" b="1" dirty="0" smtClean="0">
                          <a:solidFill>
                            <a:schemeClr val="tx1"/>
                          </a:solidFill>
                          <a:latin typeface="Times New Roman" panose="02020603050405020304" pitchFamily="18" charset="0"/>
                          <a:cs typeface="Times New Roman" panose="02020603050405020304" pitchFamily="18" charset="0"/>
                        </a:rPr>
                        <a:t> </a:t>
                      </a:r>
                      <a:r>
                        <a:rPr lang="tr-TR" sz="900" b="1" dirty="0" err="1" smtClean="0">
                          <a:solidFill>
                            <a:schemeClr val="tx1"/>
                          </a:solidFill>
                          <a:latin typeface="Times New Roman" panose="02020603050405020304" pitchFamily="18" charset="0"/>
                          <a:cs typeface="Times New Roman" panose="02020603050405020304" pitchFamily="18" charset="0"/>
                        </a:rPr>
                        <a:t>xAylık</a:t>
                      </a:r>
                      <a:r>
                        <a:rPr lang="tr-TR" sz="900" b="1" spc="15" dirty="0" smtClean="0">
                          <a:solidFill>
                            <a:schemeClr val="tx1"/>
                          </a:solidFill>
                          <a:latin typeface="Times New Roman" panose="02020603050405020304" pitchFamily="18" charset="0"/>
                          <a:cs typeface="Times New Roman" panose="02020603050405020304" pitchFamily="18" charset="0"/>
                        </a:rPr>
                        <a:t> </a:t>
                      </a:r>
                      <a:r>
                        <a:rPr lang="tr-TR" sz="900" b="1" spc="-5" dirty="0" smtClean="0">
                          <a:solidFill>
                            <a:schemeClr val="tx1"/>
                          </a:solidFill>
                          <a:latin typeface="Times New Roman" panose="02020603050405020304" pitchFamily="18" charset="0"/>
                          <a:cs typeface="Times New Roman" panose="02020603050405020304" pitchFamily="18" charset="0"/>
                        </a:rPr>
                        <a:t>Katsayı (Giriş aidatı taksitleri bittikten sonra kefaletli</a:t>
                      </a:r>
                      <a:r>
                        <a:rPr lang="tr-TR" sz="900" b="1" spc="-5" baseline="0" dirty="0" smtClean="0">
                          <a:solidFill>
                            <a:schemeClr val="tx1"/>
                          </a:solidFill>
                          <a:latin typeface="Times New Roman" panose="02020603050405020304" pitchFamily="18" charset="0"/>
                          <a:cs typeface="Times New Roman" panose="02020603050405020304" pitchFamily="18" charset="0"/>
                        </a:rPr>
                        <a:t> görev  süresince her ay)</a:t>
                      </a:r>
                      <a:r>
                        <a:rPr lang="tr-TR" sz="900" b="1" spc="-5" dirty="0" smtClean="0">
                          <a:solidFill>
                            <a:schemeClr val="tx1"/>
                          </a:solidFill>
                          <a:latin typeface="Times New Roman" panose="02020603050405020304" pitchFamily="18" charset="0"/>
                          <a:cs typeface="Times New Roman" panose="02020603050405020304" pitchFamily="18" charset="0"/>
                        </a:rPr>
                        <a:t>)</a:t>
                      </a:r>
                      <a:endParaRPr lang="tr-TR" sz="900" b="1" dirty="0">
                        <a:solidFill>
                          <a:schemeClr val="tx1"/>
                        </a:solidFill>
                        <a:latin typeface="Times New Roman" panose="02020603050405020304" pitchFamily="18" charset="0"/>
                        <a:cs typeface="Times New Roman" panose="02020603050405020304" pitchFamily="18" charset="0"/>
                      </a:endParaRPr>
                    </a:p>
                  </a:txBody>
                  <a:tcPr/>
                </a:tc>
              </a:tr>
              <a:tr h="369704">
                <a:tc>
                  <a:txBody>
                    <a:bodyPr/>
                    <a:lstStyle/>
                    <a:p>
                      <a:pPr algn="l"/>
                      <a:r>
                        <a:rPr lang="tr-TR" sz="900" b="1" dirty="0" smtClean="0">
                          <a:solidFill>
                            <a:schemeClr val="tx1"/>
                          </a:solidFill>
                          <a:latin typeface="Times New Roman" panose="02020603050405020304" pitchFamily="18" charset="0"/>
                          <a:cs typeface="Times New Roman" panose="02020603050405020304" pitchFamily="18" charset="0"/>
                        </a:rPr>
                        <a:t>Emekli</a:t>
                      </a:r>
                      <a:r>
                        <a:rPr lang="tr-TR" sz="900" b="1" baseline="0" dirty="0" smtClean="0">
                          <a:solidFill>
                            <a:schemeClr val="tx1"/>
                          </a:solidFill>
                          <a:latin typeface="Times New Roman" panose="02020603050405020304" pitchFamily="18" charset="0"/>
                          <a:cs typeface="Times New Roman" panose="02020603050405020304" pitchFamily="18" charset="0"/>
                        </a:rPr>
                        <a:t> Sandığı  Keseneği </a:t>
                      </a:r>
                    </a:p>
                    <a:p>
                      <a:pPr algn="l"/>
                      <a:r>
                        <a:rPr lang="tr-TR" sz="900" b="1" u="sng" baseline="0" dirty="0" smtClean="0">
                          <a:solidFill>
                            <a:schemeClr val="tx1"/>
                          </a:solidFill>
                          <a:latin typeface="Times New Roman" panose="02020603050405020304" pitchFamily="18" charset="0"/>
                          <a:cs typeface="Times New Roman" panose="02020603050405020304" pitchFamily="18" charset="0"/>
                        </a:rPr>
                        <a:t>İşveren: %20 </a:t>
                      </a:r>
                      <a:r>
                        <a:rPr lang="tr-TR" sz="900" b="1" u="none" baseline="0" dirty="0" smtClean="0">
                          <a:solidFill>
                            <a:schemeClr val="tx1"/>
                          </a:solidFill>
                          <a:latin typeface="Times New Roman" panose="02020603050405020304" pitchFamily="18" charset="0"/>
                          <a:cs typeface="Times New Roman" panose="02020603050405020304" pitchFamily="18" charset="0"/>
                        </a:rPr>
                        <a:t> İştirakçi</a:t>
                      </a:r>
                      <a:r>
                        <a:rPr lang="tr-TR" sz="900" b="1" u="sng" baseline="0" dirty="0" smtClean="0">
                          <a:solidFill>
                            <a:schemeClr val="tx1"/>
                          </a:solidFill>
                          <a:latin typeface="Times New Roman" panose="02020603050405020304" pitchFamily="18" charset="0"/>
                          <a:cs typeface="Times New Roman" panose="02020603050405020304" pitchFamily="18" charset="0"/>
                        </a:rPr>
                        <a:t>: %16</a:t>
                      </a:r>
                      <a:r>
                        <a:rPr lang="tr-TR" sz="900" b="1" baseline="0" dirty="0" smtClean="0">
                          <a:solidFill>
                            <a:schemeClr val="tx1"/>
                          </a:solidFill>
                          <a:latin typeface="Times New Roman" panose="02020603050405020304" pitchFamily="18" charset="0"/>
                          <a:cs typeface="Times New Roman" panose="02020603050405020304" pitchFamily="18" charset="0"/>
                        </a:rPr>
                        <a:t>  </a:t>
                      </a:r>
                      <a:r>
                        <a:rPr lang="tr-TR" sz="900" b="1" u="sng" baseline="0" dirty="0" smtClean="0">
                          <a:solidFill>
                            <a:schemeClr val="tx1"/>
                          </a:solidFill>
                          <a:latin typeface="Times New Roman" panose="02020603050405020304" pitchFamily="18" charset="0"/>
                          <a:cs typeface="Times New Roman" panose="02020603050405020304" pitchFamily="18" charset="0"/>
                        </a:rPr>
                        <a:t>Artış: %100</a:t>
                      </a:r>
                      <a:endParaRPr lang="tr-TR" sz="900" b="1" u="sng"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l"/>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tr-TR" sz="900" b="1" spc="-10" dirty="0" smtClean="0">
                          <a:solidFill>
                            <a:schemeClr val="tx1"/>
                          </a:solidFill>
                          <a:latin typeface="Times New Roman"/>
                          <a:cs typeface="Times New Roman"/>
                        </a:rPr>
                        <a:t>Gösterge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ek </a:t>
                      </a:r>
                      <a:r>
                        <a:rPr lang="tr-TR" sz="900" b="1" spc="-5" dirty="0" smtClean="0">
                          <a:solidFill>
                            <a:schemeClr val="tx1"/>
                          </a:solidFill>
                          <a:latin typeface="Times New Roman"/>
                          <a:cs typeface="Times New Roman"/>
                        </a:rPr>
                        <a:t>gösterge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t</a:t>
                      </a:r>
                      <a:r>
                        <a:rPr lang="tr-TR" sz="900" b="1" spc="5" dirty="0" smtClean="0">
                          <a:solidFill>
                            <a:schemeClr val="tx1"/>
                          </a:solidFill>
                          <a:latin typeface="Times New Roman"/>
                          <a:cs typeface="Times New Roman"/>
                        </a:rPr>
                        <a:t>a</a:t>
                      </a:r>
                      <a:r>
                        <a:rPr lang="tr-TR" sz="900" b="1" dirty="0" smtClean="0">
                          <a:solidFill>
                            <a:schemeClr val="tx1"/>
                          </a:solidFill>
                          <a:latin typeface="Times New Roman"/>
                          <a:cs typeface="Times New Roman"/>
                        </a:rPr>
                        <a:t>ban </a:t>
                      </a:r>
                      <a:r>
                        <a:rPr lang="tr-TR" sz="900" b="1" spc="-10" dirty="0" smtClean="0">
                          <a:solidFill>
                            <a:schemeClr val="tx1"/>
                          </a:solidFill>
                          <a:latin typeface="Times New Roman"/>
                          <a:cs typeface="Times New Roman"/>
                        </a:rPr>
                        <a:t>a</a:t>
                      </a:r>
                      <a:r>
                        <a:rPr lang="tr-TR" sz="900" b="1" spc="-110" dirty="0" smtClean="0">
                          <a:solidFill>
                            <a:schemeClr val="tx1"/>
                          </a:solidFill>
                          <a:latin typeface="Times New Roman"/>
                          <a:cs typeface="Times New Roman"/>
                        </a:rPr>
                        <a:t>y</a:t>
                      </a:r>
                      <a:r>
                        <a:rPr lang="tr-TR" sz="900" b="1" dirty="0" smtClean="0">
                          <a:solidFill>
                            <a:schemeClr val="tx1"/>
                          </a:solidFill>
                          <a:latin typeface="Times New Roman"/>
                          <a:cs typeface="Times New Roman"/>
                        </a:rPr>
                        <a:t>. +</a:t>
                      </a:r>
                      <a:r>
                        <a:rPr lang="tr-TR" sz="900" b="1" spc="-15" dirty="0" smtClean="0">
                          <a:solidFill>
                            <a:schemeClr val="tx1"/>
                          </a:solidFill>
                          <a:latin typeface="Times New Roman"/>
                          <a:cs typeface="Times New Roman"/>
                        </a:rPr>
                        <a:t>k</a:t>
                      </a:r>
                      <a:r>
                        <a:rPr lang="tr-TR" sz="900" b="1" spc="-10" dirty="0" smtClean="0">
                          <a:solidFill>
                            <a:schemeClr val="tx1"/>
                          </a:solidFill>
                          <a:latin typeface="Times New Roman"/>
                          <a:cs typeface="Times New Roman"/>
                        </a:rPr>
                        <a:t>ı</a:t>
                      </a:r>
                      <a:r>
                        <a:rPr lang="tr-TR" sz="900" b="1" dirty="0" smtClean="0">
                          <a:solidFill>
                            <a:schemeClr val="tx1"/>
                          </a:solidFill>
                          <a:latin typeface="Times New Roman"/>
                          <a:cs typeface="Times New Roman"/>
                        </a:rPr>
                        <a:t>dem </a:t>
                      </a:r>
                      <a:r>
                        <a:rPr lang="tr-TR" sz="900" b="1" spc="-10" dirty="0" smtClean="0">
                          <a:solidFill>
                            <a:schemeClr val="tx1"/>
                          </a:solidFill>
                          <a:latin typeface="Times New Roman"/>
                          <a:cs typeface="Times New Roman"/>
                        </a:rPr>
                        <a:t>a</a:t>
                      </a:r>
                      <a:r>
                        <a:rPr lang="tr-TR" sz="900" b="1" spc="-110" dirty="0" smtClean="0">
                          <a:solidFill>
                            <a:schemeClr val="tx1"/>
                          </a:solidFill>
                          <a:latin typeface="Times New Roman"/>
                          <a:cs typeface="Times New Roman"/>
                        </a:rPr>
                        <a:t>y</a:t>
                      </a:r>
                      <a:r>
                        <a:rPr lang="tr-TR" sz="900" b="1" dirty="0" smtClean="0">
                          <a:solidFill>
                            <a:schemeClr val="tx1"/>
                          </a:solidFill>
                          <a:latin typeface="Times New Roman"/>
                          <a:cs typeface="Times New Roman"/>
                        </a:rPr>
                        <a:t>. + </a:t>
                      </a:r>
                      <a:r>
                        <a:rPr lang="tr-TR" sz="900" b="1" spc="-5" dirty="0" smtClean="0">
                          <a:solidFill>
                            <a:schemeClr val="tx1"/>
                          </a:solidFill>
                          <a:latin typeface="Times New Roman"/>
                          <a:cs typeface="Times New Roman"/>
                        </a:rPr>
                        <a:t>E</a:t>
                      </a:r>
                      <a:r>
                        <a:rPr lang="tr-TR" sz="900" b="1" spc="-20" dirty="0" smtClean="0">
                          <a:solidFill>
                            <a:schemeClr val="tx1"/>
                          </a:solidFill>
                          <a:latin typeface="Times New Roman"/>
                          <a:cs typeface="Times New Roman"/>
                        </a:rPr>
                        <a:t>Y</a:t>
                      </a:r>
                      <a:r>
                        <a:rPr lang="tr-TR" sz="900" b="1" spc="-5" dirty="0" smtClean="0">
                          <a:solidFill>
                            <a:schemeClr val="tx1"/>
                          </a:solidFill>
                          <a:latin typeface="Times New Roman"/>
                          <a:cs typeface="Times New Roman"/>
                        </a:rPr>
                        <a:t>DM </a:t>
                      </a:r>
                      <a:r>
                        <a:rPr lang="tr-TR" sz="900" b="1" spc="-10" dirty="0" smtClean="0">
                          <a:solidFill>
                            <a:schemeClr val="tx1"/>
                          </a:solidFill>
                          <a:latin typeface="Times New Roman"/>
                          <a:cs typeface="Times New Roman"/>
                        </a:rPr>
                        <a:t>a</a:t>
                      </a:r>
                      <a:r>
                        <a:rPr lang="tr-TR" sz="900" b="1" spc="20" dirty="0" smtClean="0">
                          <a:solidFill>
                            <a:schemeClr val="tx1"/>
                          </a:solidFill>
                          <a:latin typeface="Times New Roman"/>
                          <a:cs typeface="Times New Roman"/>
                        </a:rPr>
                        <a:t>y</a:t>
                      </a:r>
                      <a:r>
                        <a:rPr lang="tr-TR" sz="900" b="1" spc="-10" dirty="0" smtClean="0">
                          <a:solidFill>
                            <a:schemeClr val="tx1"/>
                          </a:solidFill>
                          <a:latin typeface="Times New Roman"/>
                          <a:cs typeface="Times New Roman"/>
                        </a:rPr>
                        <a:t>l</a:t>
                      </a:r>
                      <a:r>
                        <a:rPr lang="tr-TR" sz="900" b="1" dirty="0" smtClean="0">
                          <a:solidFill>
                            <a:schemeClr val="tx1"/>
                          </a:solidFill>
                          <a:latin typeface="Times New Roman"/>
                          <a:cs typeface="Times New Roman"/>
                        </a:rPr>
                        <a:t>ığı br</a:t>
                      </a:r>
                      <a:r>
                        <a:rPr lang="tr-TR" sz="900" b="1" spc="-15" dirty="0" smtClean="0">
                          <a:solidFill>
                            <a:schemeClr val="tx1"/>
                          </a:solidFill>
                          <a:latin typeface="Times New Roman"/>
                          <a:cs typeface="Times New Roman"/>
                        </a:rPr>
                        <a:t>ü</a:t>
                      </a:r>
                      <a:r>
                        <a:rPr lang="tr-TR" sz="900" b="1" dirty="0" smtClean="0">
                          <a:solidFill>
                            <a:schemeClr val="tx1"/>
                          </a:solidFill>
                          <a:latin typeface="Times New Roman"/>
                          <a:cs typeface="Times New Roman"/>
                        </a:rPr>
                        <a:t>t tutarının ek</a:t>
                      </a:r>
                      <a:r>
                        <a:rPr lang="tr-TR" sz="900" b="1" baseline="0" dirty="0" smtClean="0">
                          <a:solidFill>
                            <a:schemeClr val="tx1"/>
                          </a:solidFill>
                          <a:latin typeface="Times New Roman"/>
                          <a:cs typeface="Times New Roman"/>
                        </a:rPr>
                        <a:t> göstergeye göre belirlenen</a:t>
                      </a:r>
                      <a:r>
                        <a:rPr lang="tr-TR" sz="900" b="1" dirty="0" smtClean="0">
                          <a:solidFill>
                            <a:schemeClr val="tx1"/>
                          </a:solidFill>
                          <a:latin typeface="Times New Roman"/>
                          <a:cs typeface="Times New Roman"/>
                        </a:rPr>
                        <a:t> oranı</a:t>
                      </a:r>
                      <a:endParaRPr lang="tr-TR" sz="900" b="1" dirty="0">
                        <a:solidFill>
                          <a:schemeClr val="tx1"/>
                        </a:solidFill>
                        <a:latin typeface="Times New Roman" panose="02020603050405020304" pitchFamily="18" charset="0"/>
                        <a:cs typeface="Times New Roman" panose="02020603050405020304" pitchFamily="18" charset="0"/>
                      </a:endParaRPr>
                    </a:p>
                  </a:txBody>
                  <a:tcPr/>
                </a:tc>
              </a:tr>
              <a:tr h="4023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b="1" dirty="0" smtClean="0">
                          <a:solidFill>
                            <a:schemeClr val="tx1"/>
                          </a:solidFill>
                          <a:effectLst/>
                          <a:latin typeface="Times New Roman" panose="02020603050405020304" pitchFamily="18" charset="0"/>
                          <a:cs typeface="Times New Roman" panose="02020603050405020304" pitchFamily="18" charset="0"/>
                        </a:rPr>
                        <a:t>Genel Sağlık Sigortası </a:t>
                      </a:r>
                      <a:endParaRPr lang="tr-TR" sz="9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900" b="1" u="sng" baseline="0" dirty="0" smtClean="0">
                          <a:solidFill>
                            <a:schemeClr val="tx1"/>
                          </a:solidFill>
                          <a:latin typeface="Times New Roman" panose="02020603050405020304" pitchFamily="18" charset="0"/>
                          <a:cs typeface="Times New Roman" panose="02020603050405020304" pitchFamily="18" charset="0"/>
                        </a:rPr>
                        <a:t>İşveren: % 12</a:t>
                      </a:r>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l"/>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b="1" spc="-10" smtClean="0">
                          <a:solidFill>
                            <a:schemeClr val="tx1"/>
                          </a:solidFill>
                          <a:latin typeface="Times New Roman"/>
                          <a:cs typeface="Times New Roman"/>
                        </a:rPr>
                        <a:t>Gösterge </a:t>
                      </a:r>
                      <a:r>
                        <a:rPr lang="tr-TR" sz="900" b="1" spc="-40" smtClean="0">
                          <a:solidFill>
                            <a:schemeClr val="tx1"/>
                          </a:solidFill>
                          <a:latin typeface="Times New Roman"/>
                          <a:cs typeface="Times New Roman"/>
                        </a:rPr>
                        <a:t>ay. </a:t>
                      </a:r>
                      <a:r>
                        <a:rPr lang="tr-TR" sz="900" b="1" smtClean="0">
                          <a:solidFill>
                            <a:schemeClr val="tx1"/>
                          </a:solidFill>
                          <a:latin typeface="Times New Roman"/>
                          <a:cs typeface="Times New Roman"/>
                        </a:rPr>
                        <a:t>+ ek </a:t>
                      </a:r>
                      <a:r>
                        <a:rPr lang="tr-TR" sz="900" b="1" spc="-5" smtClean="0">
                          <a:solidFill>
                            <a:schemeClr val="tx1"/>
                          </a:solidFill>
                          <a:latin typeface="Times New Roman"/>
                          <a:cs typeface="Times New Roman"/>
                        </a:rPr>
                        <a:t>gösterge </a:t>
                      </a:r>
                      <a:r>
                        <a:rPr lang="tr-TR" sz="900" b="1" spc="-40" smtClean="0">
                          <a:solidFill>
                            <a:schemeClr val="tx1"/>
                          </a:solidFill>
                          <a:latin typeface="Times New Roman"/>
                          <a:cs typeface="Times New Roman"/>
                        </a:rPr>
                        <a:t>ay. </a:t>
                      </a:r>
                      <a:r>
                        <a:rPr lang="tr-TR" sz="900" b="1" smtClean="0">
                          <a:solidFill>
                            <a:schemeClr val="tx1"/>
                          </a:solidFill>
                          <a:latin typeface="Times New Roman"/>
                          <a:cs typeface="Times New Roman"/>
                        </a:rPr>
                        <a:t>+  t</a:t>
                      </a:r>
                      <a:r>
                        <a:rPr lang="tr-TR" sz="900" b="1" spc="5" smtClean="0">
                          <a:solidFill>
                            <a:schemeClr val="tx1"/>
                          </a:solidFill>
                          <a:latin typeface="Times New Roman"/>
                          <a:cs typeface="Times New Roman"/>
                        </a:rPr>
                        <a:t>a</a:t>
                      </a:r>
                      <a:r>
                        <a:rPr lang="tr-TR" sz="900" b="1" smtClean="0">
                          <a:solidFill>
                            <a:schemeClr val="tx1"/>
                          </a:solidFill>
                          <a:latin typeface="Times New Roman"/>
                          <a:cs typeface="Times New Roman"/>
                        </a:rPr>
                        <a:t>ban </a:t>
                      </a:r>
                      <a:r>
                        <a:rPr lang="tr-TR" sz="900" b="1" spc="-10" smtClean="0">
                          <a:solidFill>
                            <a:schemeClr val="tx1"/>
                          </a:solidFill>
                          <a:latin typeface="Times New Roman"/>
                          <a:cs typeface="Times New Roman"/>
                        </a:rPr>
                        <a:t>a</a:t>
                      </a:r>
                      <a:r>
                        <a:rPr lang="tr-TR" sz="900" b="1" spc="-110" smtClean="0">
                          <a:solidFill>
                            <a:schemeClr val="tx1"/>
                          </a:solidFill>
                          <a:latin typeface="Times New Roman"/>
                          <a:cs typeface="Times New Roman"/>
                        </a:rPr>
                        <a:t>y</a:t>
                      </a:r>
                      <a:r>
                        <a:rPr lang="tr-TR" sz="900" b="1" smtClean="0">
                          <a:solidFill>
                            <a:schemeClr val="tx1"/>
                          </a:solidFill>
                          <a:latin typeface="Times New Roman"/>
                          <a:cs typeface="Times New Roman"/>
                        </a:rPr>
                        <a:t>. +</a:t>
                      </a:r>
                      <a:r>
                        <a:rPr lang="tr-TR" sz="900" b="1" spc="-15" smtClean="0">
                          <a:solidFill>
                            <a:schemeClr val="tx1"/>
                          </a:solidFill>
                          <a:latin typeface="Times New Roman"/>
                          <a:cs typeface="Times New Roman"/>
                        </a:rPr>
                        <a:t>k</a:t>
                      </a:r>
                      <a:r>
                        <a:rPr lang="tr-TR" sz="900" b="1" spc="-10" smtClean="0">
                          <a:solidFill>
                            <a:schemeClr val="tx1"/>
                          </a:solidFill>
                          <a:latin typeface="Times New Roman"/>
                          <a:cs typeface="Times New Roman"/>
                        </a:rPr>
                        <a:t>ı</a:t>
                      </a:r>
                      <a:r>
                        <a:rPr lang="tr-TR" sz="900" b="1" smtClean="0">
                          <a:solidFill>
                            <a:schemeClr val="tx1"/>
                          </a:solidFill>
                          <a:latin typeface="Times New Roman"/>
                          <a:cs typeface="Times New Roman"/>
                        </a:rPr>
                        <a:t>dem </a:t>
                      </a:r>
                      <a:r>
                        <a:rPr lang="tr-TR" sz="900" b="1" spc="-10" smtClean="0">
                          <a:solidFill>
                            <a:schemeClr val="tx1"/>
                          </a:solidFill>
                          <a:latin typeface="Times New Roman"/>
                          <a:cs typeface="Times New Roman"/>
                        </a:rPr>
                        <a:t>a</a:t>
                      </a:r>
                      <a:r>
                        <a:rPr lang="tr-TR" sz="900" b="1" spc="-110" smtClean="0">
                          <a:solidFill>
                            <a:schemeClr val="tx1"/>
                          </a:solidFill>
                          <a:latin typeface="Times New Roman"/>
                          <a:cs typeface="Times New Roman"/>
                        </a:rPr>
                        <a:t>y</a:t>
                      </a:r>
                      <a:r>
                        <a:rPr lang="tr-TR" sz="900" b="1" smtClean="0">
                          <a:solidFill>
                            <a:schemeClr val="tx1"/>
                          </a:solidFill>
                          <a:latin typeface="Times New Roman"/>
                          <a:cs typeface="Times New Roman"/>
                        </a:rPr>
                        <a:t>. + </a:t>
                      </a:r>
                      <a:r>
                        <a:rPr lang="tr-TR" sz="900" b="1" spc="-5" smtClean="0">
                          <a:solidFill>
                            <a:schemeClr val="tx1"/>
                          </a:solidFill>
                          <a:latin typeface="Times New Roman"/>
                          <a:cs typeface="Times New Roman"/>
                        </a:rPr>
                        <a:t>E</a:t>
                      </a:r>
                      <a:r>
                        <a:rPr lang="tr-TR" sz="900" b="1" spc="-20" smtClean="0">
                          <a:solidFill>
                            <a:schemeClr val="tx1"/>
                          </a:solidFill>
                          <a:latin typeface="Times New Roman"/>
                          <a:cs typeface="Times New Roman"/>
                        </a:rPr>
                        <a:t>Y</a:t>
                      </a:r>
                      <a:r>
                        <a:rPr lang="tr-TR" sz="900" b="1" spc="-5" smtClean="0">
                          <a:solidFill>
                            <a:schemeClr val="tx1"/>
                          </a:solidFill>
                          <a:latin typeface="Times New Roman"/>
                          <a:cs typeface="Times New Roman"/>
                        </a:rPr>
                        <a:t>DM </a:t>
                      </a:r>
                      <a:r>
                        <a:rPr lang="tr-TR" sz="900" b="1" spc="-10" smtClean="0">
                          <a:solidFill>
                            <a:schemeClr val="tx1"/>
                          </a:solidFill>
                          <a:latin typeface="Times New Roman"/>
                          <a:cs typeface="Times New Roman"/>
                        </a:rPr>
                        <a:t>a</a:t>
                      </a:r>
                      <a:r>
                        <a:rPr lang="tr-TR" sz="900" b="1" spc="20" smtClean="0">
                          <a:solidFill>
                            <a:schemeClr val="tx1"/>
                          </a:solidFill>
                          <a:latin typeface="Times New Roman"/>
                          <a:cs typeface="Times New Roman"/>
                        </a:rPr>
                        <a:t>y</a:t>
                      </a:r>
                      <a:r>
                        <a:rPr lang="tr-TR" sz="900" b="1" spc="-10" smtClean="0">
                          <a:solidFill>
                            <a:schemeClr val="tx1"/>
                          </a:solidFill>
                          <a:latin typeface="Times New Roman"/>
                          <a:cs typeface="Times New Roman"/>
                        </a:rPr>
                        <a:t>l</a:t>
                      </a:r>
                      <a:r>
                        <a:rPr lang="tr-TR" sz="900" b="1" smtClean="0">
                          <a:solidFill>
                            <a:schemeClr val="tx1"/>
                          </a:solidFill>
                          <a:latin typeface="Times New Roman"/>
                          <a:cs typeface="Times New Roman"/>
                        </a:rPr>
                        <a:t>ığı br</a:t>
                      </a:r>
                      <a:r>
                        <a:rPr lang="tr-TR" sz="900" b="1" spc="-15" smtClean="0">
                          <a:solidFill>
                            <a:schemeClr val="tx1"/>
                          </a:solidFill>
                          <a:latin typeface="Times New Roman"/>
                          <a:cs typeface="Times New Roman"/>
                        </a:rPr>
                        <a:t>ü</a:t>
                      </a:r>
                      <a:r>
                        <a:rPr lang="tr-TR" sz="900" b="1" smtClean="0">
                          <a:solidFill>
                            <a:schemeClr val="tx1"/>
                          </a:solidFill>
                          <a:latin typeface="Times New Roman"/>
                          <a:cs typeface="Times New Roman"/>
                        </a:rPr>
                        <a:t>t tutarının ek</a:t>
                      </a:r>
                      <a:r>
                        <a:rPr lang="tr-TR" sz="900" b="1" baseline="0" smtClean="0">
                          <a:solidFill>
                            <a:schemeClr val="tx1"/>
                          </a:solidFill>
                          <a:latin typeface="Times New Roman"/>
                          <a:cs typeface="Times New Roman"/>
                        </a:rPr>
                        <a:t> göstergeye göre belirlenen</a:t>
                      </a:r>
                      <a:r>
                        <a:rPr lang="tr-TR" sz="900" b="1" smtClean="0">
                          <a:solidFill>
                            <a:schemeClr val="tx1"/>
                          </a:solidFill>
                          <a:latin typeface="Times New Roman"/>
                          <a:cs typeface="Times New Roman"/>
                        </a:rPr>
                        <a:t> oranı</a:t>
                      </a:r>
                      <a:endParaRPr lang="tr-TR" sz="900" b="1" dirty="0">
                        <a:solidFill>
                          <a:schemeClr val="tx1"/>
                        </a:solidFill>
                        <a:latin typeface="Times New Roman" panose="02020603050405020304" pitchFamily="18" charset="0"/>
                        <a:cs typeface="Times New Roman" panose="02020603050405020304" pitchFamily="18" charset="0"/>
                      </a:endParaRPr>
                    </a:p>
                  </a:txBody>
                  <a:tcPr/>
                </a:tc>
              </a:tr>
              <a:tr h="381000">
                <a:tc>
                  <a:txBody>
                    <a:bodyPr/>
                    <a:lstStyle/>
                    <a:p>
                      <a:pPr algn="l"/>
                      <a:r>
                        <a:rPr lang="tr-TR" sz="900" b="1" dirty="0" smtClean="0">
                          <a:solidFill>
                            <a:schemeClr val="tx1"/>
                          </a:solidFill>
                          <a:latin typeface="Times New Roman" panose="02020603050405020304" pitchFamily="18" charset="0"/>
                          <a:cs typeface="Times New Roman" panose="02020603050405020304" pitchFamily="18" charset="0"/>
                        </a:rPr>
                        <a:t>Bireysel Emeklilik Kesintisi</a:t>
                      </a:r>
                      <a:endParaRPr lang="tr-TR" sz="9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l"/>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b="1" spc="-10" dirty="0" smtClean="0">
                          <a:solidFill>
                            <a:schemeClr val="tx1"/>
                          </a:solidFill>
                          <a:latin typeface="Times New Roman"/>
                          <a:cs typeface="Times New Roman"/>
                        </a:rPr>
                        <a:t>(Gösterge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ek </a:t>
                      </a:r>
                      <a:r>
                        <a:rPr lang="tr-TR" sz="900" b="1" spc="-5" dirty="0" smtClean="0">
                          <a:solidFill>
                            <a:schemeClr val="tx1"/>
                          </a:solidFill>
                          <a:latin typeface="Times New Roman"/>
                          <a:cs typeface="Times New Roman"/>
                        </a:rPr>
                        <a:t>gösterge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t</a:t>
                      </a:r>
                      <a:r>
                        <a:rPr lang="tr-TR" sz="900" b="1" spc="5" dirty="0" smtClean="0">
                          <a:solidFill>
                            <a:schemeClr val="tx1"/>
                          </a:solidFill>
                          <a:latin typeface="Times New Roman"/>
                          <a:cs typeface="Times New Roman"/>
                        </a:rPr>
                        <a:t>a</a:t>
                      </a:r>
                      <a:r>
                        <a:rPr lang="tr-TR" sz="900" b="1" dirty="0" smtClean="0">
                          <a:solidFill>
                            <a:schemeClr val="tx1"/>
                          </a:solidFill>
                          <a:latin typeface="Times New Roman"/>
                          <a:cs typeface="Times New Roman"/>
                        </a:rPr>
                        <a:t>ban </a:t>
                      </a:r>
                      <a:r>
                        <a:rPr lang="tr-TR" sz="900" b="1" spc="-10" dirty="0" smtClean="0">
                          <a:solidFill>
                            <a:schemeClr val="tx1"/>
                          </a:solidFill>
                          <a:latin typeface="Times New Roman"/>
                          <a:cs typeface="Times New Roman"/>
                        </a:rPr>
                        <a:t>a</a:t>
                      </a:r>
                      <a:r>
                        <a:rPr lang="tr-TR" sz="900" b="1" spc="-110" dirty="0" smtClean="0">
                          <a:solidFill>
                            <a:schemeClr val="tx1"/>
                          </a:solidFill>
                          <a:latin typeface="Times New Roman"/>
                          <a:cs typeface="Times New Roman"/>
                        </a:rPr>
                        <a:t>y</a:t>
                      </a:r>
                      <a:r>
                        <a:rPr lang="tr-TR" sz="900" b="1" dirty="0" smtClean="0">
                          <a:solidFill>
                            <a:schemeClr val="tx1"/>
                          </a:solidFill>
                          <a:latin typeface="Times New Roman"/>
                          <a:cs typeface="Times New Roman"/>
                        </a:rPr>
                        <a:t>. +</a:t>
                      </a:r>
                      <a:r>
                        <a:rPr lang="tr-TR" sz="900" b="1" spc="-15" dirty="0" smtClean="0">
                          <a:solidFill>
                            <a:schemeClr val="tx1"/>
                          </a:solidFill>
                          <a:latin typeface="Times New Roman"/>
                          <a:cs typeface="Times New Roman"/>
                        </a:rPr>
                        <a:t>k</a:t>
                      </a:r>
                      <a:r>
                        <a:rPr lang="tr-TR" sz="900" b="1" spc="-10" dirty="0" smtClean="0">
                          <a:solidFill>
                            <a:schemeClr val="tx1"/>
                          </a:solidFill>
                          <a:latin typeface="Times New Roman"/>
                          <a:cs typeface="Times New Roman"/>
                        </a:rPr>
                        <a:t>ı</a:t>
                      </a:r>
                      <a:r>
                        <a:rPr lang="tr-TR" sz="900" b="1" dirty="0" smtClean="0">
                          <a:solidFill>
                            <a:schemeClr val="tx1"/>
                          </a:solidFill>
                          <a:latin typeface="Times New Roman"/>
                          <a:cs typeface="Times New Roman"/>
                        </a:rPr>
                        <a:t>dem </a:t>
                      </a:r>
                      <a:r>
                        <a:rPr lang="tr-TR" sz="900" b="1" spc="-10" dirty="0" smtClean="0">
                          <a:solidFill>
                            <a:schemeClr val="tx1"/>
                          </a:solidFill>
                          <a:latin typeface="Times New Roman"/>
                          <a:cs typeface="Times New Roman"/>
                        </a:rPr>
                        <a:t>a</a:t>
                      </a:r>
                      <a:r>
                        <a:rPr lang="tr-TR" sz="900" b="1" spc="-110" dirty="0" smtClean="0">
                          <a:solidFill>
                            <a:schemeClr val="tx1"/>
                          </a:solidFill>
                          <a:latin typeface="Times New Roman"/>
                          <a:cs typeface="Times New Roman"/>
                        </a:rPr>
                        <a:t>y</a:t>
                      </a:r>
                      <a:r>
                        <a:rPr lang="tr-TR" sz="900" b="1" dirty="0" smtClean="0">
                          <a:solidFill>
                            <a:schemeClr val="tx1"/>
                          </a:solidFill>
                          <a:latin typeface="Times New Roman"/>
                          <a:cs typeface="Times New Roman"/>
                        </a:rPr>
                        <a:t>. + </a:t>
                      </a:r>
                      <a:r>
                        <a:rPr lang="tr-TR" sz="900" b="1" spc="-5" dirty="0" smtClean="0">
                          <a:solidFill>
                            <a:schemeClr val="tx1"/>
                          </a:solidFill>
                          <a:latin typeface="Times New Roman"/>
                          <a:cs typeface="Times New Roman"/>
                        </a:rPr>
                        <a:t>E</a:t>
                      </a:r>
                      <a:r>
                        <a:rPr lang="tr-TR" sz="900" b="1" spc="-20" dirty="0" smtClean="0">
                          <a:solidFill>
                            <a:schemeClr val="tx1"/>
                          </a:solidFill>
                          <a:latin typeface="Times New Roman"/>
                          <a:cs typeface="Times New Roman"/>
                        </a:rPr>
                        <a:t>Y</a:t>
                      </a:r>
                      <a:r>
                        <a:rPr lang="tr-TR" sz="900" b="1" spc="-5" dirty="0" smtClean="0">
                          <a:solidFill>
                            <a:schemeClr val="tx1"/>
                          </a:solidFill>
                          <a:latin typeface="Times New Roman"/>
                          <a:cs typeface="Times New Roman"/>
                        </a:rPr>
                        <a:t>DM </a:t>
                      </a:r>
                      <a:r>
                        <a:rPr lang="tr-TR" sz="900" b="1" spc="-10" dirty="0" smtClean="0">
                          <a:solidFill>
                            <a:schemeClr val="tx1"/>
                          </a:solidFill>
                          <a:latin typeface="Times New Roman"/>
                          <a:cs typeface="Times New Roman"/>
                        </a:rPr>
                        <a:t>a</a:t>
                      </a:r>
                      <a:r>
                        <a:rPr lang="tr-TR" sz="900" b="1" spc="20" dirty="0" smtClean="0">
                          <a:solidFill>
                            <a:schemeClr val="tx1"/>
                          </a:solidFill>
                          <a:latin typeface="Times New Roman"/>
                          <a:cs typeface="Times New Roman"/>
                        </a:rPr>
                        <a:t>y</a:t>
                      </a:r>
                      <a:r>
                        <a:rPr lang="tr-TR" sz="900" b="1" spc="-10" dirty="0" smtClean="0">
                          <a:solidFill>
                            <a:schemeClr val="tx1"/>
                          </a:solidFill>
                          <a:latin typeface="Times New Roman"/>
                          <a:cs typeface="Times New Roman"/>
                        </a:rPr>
                        <a:t>l</a:t>
                      </a:r>
                      <a:r>
                        <a:rPr lang="tr-TR" sz="900" b="1" dirty="0" smtClean="0">
                          <a:solidFill>
                            <a:schemeClr val="tx1"/>
                          </a:solidFill>
                          <a:latin typeface="Times New Roman"/>
                          <a:cs typeface="Times New Roman"/>
                        </a:rPr>
                        <a:t>ığı br</a:t>
                      </a:r>
                      <a:r>
                        <a:rPr lang="tr-TR" sz="900" b="1" spc="-15" dirty="0" smtClean="0">
                          <a:solidFill>
                            <a:schemeClr val="tx1"/>
                          </a:solidFill>
                          <a:latin typeface="Times New Roman"/>
                          <a:cs typeface="Times New Roman"/>
                        </a:rPr>
                        <a:t>ü</a:t>
                      </a:r>
                      <a:r>
                        <a:rPr lang="tr-TR" sz="900" b="1" dirty="0" smtClean="0">
                          <a:solidFill>
                            <a:schemeClr val="tx1"/>
                          </a:solidFill>
                          <a:latin typeface="Times New Roman"/>
                          <a:cs typeface="Times New Roman"/>
                        </a:rPr>
                        <a:t>t tutarının ek</a:t>
                      </a:r>
                      <a:r>
                        <a:rPr lang="tr-TR" sz="900" b="1" baseline="0" dirty="0" smtClean="0">
                          <a:solidFill>
                            <a:schemeClr val="tx1"/>
                          </a:solidFill>
                          <a:latin typeface="Times New Roman"/>
                          <a:cs typeface="Times New Roman"/>
                        </a:rPr>
                        <a:t> göstergeye göre belirlenen</a:t>
                      </a:r>
                      <a:r>
                        <a:rPr lang="tr-TR" sz="900" b="1" dirty="0" smtClean="0">
                          <a:solidFill>
                            <a:schemeClr val="tx1"/>
                          </a:solidFill>
                          <a:latin typeface="Times New Roman"/>
                          <a:cs typeface="Times New Roman"/>
                        </a:rPr>
                        <a:t> oranı) x%3</a:t>
                      </a:r>
                      <a:endParaRPr lang="tr-TR" sz="900" b="1" dirty="0">
                        <a:solidFill>
                          <a:schemeClr val="tx1"/>
                        </a:solidFill>
                        <a:latin typeface="Times New Roman" panose="02020603050405020304" pitchFamily="18" charset="0"/>
                        <a:cs typeface="Times New Roman" panose="02020603050405020304" pitchFamily="18" charset="0"/>
                      </a:endParaRPr>
                    </a:p>
                  </a:txBody>
                  <a:tcPr/>
                </a:tc>
              </a:tr>
              <a:tr h="511898">
                <a:tc>
                  <a:txBody>
                    <a:bodyPr/>
                    <a:lstStyle/>
                    <a:p>
                      <a:pPr algn="l"/>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b="1" dirty="0" smtClean="0">
                          <a:solidFill>
                            <a:schemeClr val="tx1"/>
                          </a:solidFill>
                          <a:effectLst/>
                          <a:latin typeface="Times New Roman" panose="02020603050405020304" pitchFamily="18" charset="0"/>
                          <a:cs typeface="Times New Roman" panose="02020603050405020304" pitchFamily="18" charset="0"/>
                        </a:rPr>
                        <a:t>Uzun Vadeli Sigorta Kolları Primi </a:t>
                      </a:r>
                      <a:endParaRPr lang="tr-TR" sz="9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tr-TR" sz="900" b="1" u="sng" baseline="0" dirty="0" smtClean="0">
                          <a:solidFill>
                            <a:schemeClr val="tx1"/>
                          </a:solidFill>
                          <a:latin typeface="Times New Roman" panose="02020603050405020304" pitchFamily="18" charset="0"/>
                          <a:cs typeface="Times New Roman" panose="02020603050405020304" pitchFamily="18" charset="0"/>
                        </a:rPr>
                        <a:t>İşveren: % 11</a:t>
                      </a:r>
                      <a:r>
                        <a:rPr lang="tr-TR" sz="900" b="1" u="none" baseline="0" dirty="0" smtClean="0">
                          <a:solidFill>
                            <a:schemeClr val="tx1"/>
                          </a:solidFill>
                          <a:latin typeface="Times New Roman" panose="02020603050405020304" pitchFamily="18" charset="0"/>
                          <a:cs typeface="Times New Roman" panose="02020603050405020304" pitchFamily="18" charset="0"/>
                        </a:rPr>
                        <a:t>   İştirakçi</a:t>
                      </a:r>
                      <a:r>
                        <a:rPr lang="tr-TR" sz="900" b="1" u="sng" baseline="0" dirty="0" smtClean="0">
                          <a:solidFill>
                            <a:schemeClr val="tx1"/>
                          </a:solidFill>
                          <a:latin typeface="Times New Roman" panose="02020603050405020304" pitchFamily="18" charset="0"/>
                          <a:cs typeface="Times New Roman" panose="02020603050405020304" pitchFamily="18" charset="0"/>
                        </a:rPr>
                        <a:t>: % 9</a:t>
                      </a:r>
                      <a:r>
                        <a:rPr lang="tr-TR" sz="900" b="1" baseline="0" dirty="0" smtClean="0">
                          <a:solidFill>
                            <a:schemeClr val="tx1"/>
                          </a:solidFill>
                          <a:latin typeface="Times New Roman" panose="02020603050405020304" pitchFamily="18" charset="0"/>
                          <a:cs typeface="Times New Roman" panose="02020603050405020304" pitchFamily="18" charset="0"/>
                        </a:rPr>
                        <a:t> </a:t>
                      </a:r>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tr-TR" sz="900" b="1" spc="-10" dirty="0" smtClean="0">
                          <a:solidFill>
                            <a:schemeClr val="tx1"/>
                          </a:solidFill>
                          <a:latin typeface="Times New Roman"/>
                          <a:cs typeface="Times New Roman"/>
                        </a:rPr>
                        <a:t>Gösterge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ek </a:t>
                      </a:r>
                      <a:r>
                        <a:rPr lang="tr-TR" sz="900" b="1" spc="-5" dirty="0" smtClean="0">
                          <a:solidFill>
                            <a:schemeClr val="tx1"/>
                          </a:solidFill>
                          <a:latin typeface="Times New Roman"/>
                          <a:cs typeface="Times New Roman"/>
                        </a:rPr>
                        <a:t>gösterge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taban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a:t>
                      </a:r>
                      <a:r>
                        <a:rPr lang="tr-TR" sz="900" b="1" spc="-5" dirty="0" smtClean="0">
                          <a:solidFill>
                            <a:schemeClr val="tx1"/>
                          </a:solidFill>
                          <a:latin typeface="Times New Roman"/>
                          <a:cs typeface="Times New Roman"/>
                        </a:rPr>
                        <a:t>kıdem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+ 657 </a:t>
                      </a:r>
                      <a:r>
                        <a:rPr lang="tr-TR" sz="900" b="1" spc="-5" dirty="0" smtClean="0">
                          <a:solidFill>
                            <a:schemeClr val="tx1"/>
                          </a:solidFill>
                          <a:latin typeface="Times New Roman"/>
                          <a:cs typeface="Times New Roman"/>
                        </a:rPr>
                        <a:t>S</a:t>
                      </a:r>
                      <a:r>
                        <a:rPr lang="tr-TR" sz="900" b="1" spc="-15" dirty="0" smtClean="0">
                          <a:solidFill>
                            <a:schemeClr val="tx1"/>
                          </a:solidFill>
                          <a:latin typeface="Times New Roman"/>
                          <a:cs typeface="Times New Roman"/>
                        </a:rPr>
                        <a:t>K. </a:t>
                      </a:r>
                      <a:r>
                        <a:rPr lang="tr-TR" sz="900" b="1" dirty="0" smtClean="0">
                          <a:solidFill>
                            <a:schemeClr val="tx1"/>
                          </a:solidFill>
                          <a:latin typeface="Times New Roman"/>
                          <a:cs typeface="Times New Roman"/>
                        </a:rPr>
                        <a:t>152 </a:t>
                      </a:r>
                      <a:r>
                        <a:rPr lang="tr-TR" sz="900" b="1" spc="-5" dirty="0" smtClean="0">
                          <a:solidFill>
                            <a:schemeClr val="tx1"/>
                          </a:solidFill>
                          <a:latin typeface="Times New Roman"/>
                          <a:cs typeface="Times New Roman"/>
                        </a:rPr>
                        <a:t>md uyarınca  </a:t>
                      </a:r>
                      <a:r>
                        <a:rPr lang="tr-TR" sz="900" b="1" dirty="0" smtClean="0">
                          <a:solidFill>
                            <a:schemeClr val="tx1"/>
                          </a:solidFill>
                          <a:latin typeface="Times New Roman"/>
                          <a:cs typeface="Times New Roman"/>
                        </a:rPr>
                        <a:t>ödenen tazminatlar (ilave, ek ve </a:t>
                      </a:r>
                      <a:r>
                        <a:rPr lang="tr-TR" sz="900" b="1" spc="-5" dirty="0" smtClean="0">
                          <a:solidFill>
                            <a:schemeClr val="tx1"/>
                          </a:solidFill>
                          <a:latin typeface="Times New Roman"/>
                          <a:cs typeface="Times New Roman"/>
                        </a:rPr>
                        <a:t>ayrıca ödenen  </a:t>
                      </a:r>
                      <a:r>
                        <a:rPr lang="tr-TR" sz="900" b="1" dirty="0" smtClean="0">
                          <a:solidFill>
                            <a:schemeClr val="tx1"/>
                          </a:solidFill>
                          <a:latin typeface="Times New Roman"/>
                          <a:cs typeface="Times New Roman"/>
                        </a:rPr>
                        <a:t>hariç) + </a:t>
                      </a:r>
                      <a:r>
                        <a:rPr lang="tr-TR" sz="900" b="1" spc="-5" dirty="0" smtClean="0">
                          <a:solidFill>
                            <a:schemeClr val="tx1"/>
                          </a:solidFill>
                          <a:latin typeface="Times New Roman"/>
                          <a:cs typeface="Times New Roman"/>
                        </a:rPr>
                        <a:t>makam </a:t>
                      </a:r>
                      <a:r>
                        <a:rPr lang="tr-TR" sz="900" b="1" dirty="0" err="1" smtClean="0">
                          <a:solidFill>
                            <a:schemeClr val="tx1"/>
                          </a:solidFill>
                          <a:latin typeface="Times New Roman"/>
                          <a:cs typeface="Times New Roman"/>
                        </a:rPr>
                        <a:t>taz</a:t>
                      </a:r>
                      <a:r>
                        <a:rPr lang="tr-TR" sz="900" b="1" dirty="0" smtClean="0">
                          <a:solidFill>
                            <a:schemeClr val="tx1"/>
                          </a:solidFill>
                          <a:latin typeface="Times New Roman"/>
                          <a:cs typeface="Times New Roman"/>
                        </a:rPr>
                        <a:t>. + </a:t>
                      </a:r>
                      <a:r>
                        <a:rPr lang="tr-TR" sz="900" b="1" spc="-5" dirty="0" smtClean="0">
                          <a:solidFill>
                            <a:schemeClr val="tx1"/>
                          </a:solidFill>
                          <a:latin typeface="Times New Roman"/>
                          <a:cs typeface="Times New Roman"/>
                        </a:rPr>
                        <a:t>temsil </a:t>
                      </a:r>
                      <a:r>
                        <a:rPr lang="tr-TR" sz="900" b="1" dirty="0" err="1" smtClean="0">
                          <a:solidFill>
                            <a:schemeClr val="tx1"/>
                          </a:solidFill>
                          <a:latin typeface="Times New Roman"/>
                          <a:cs typeface="Times New Roman"/>
                        </a:rPr>
                        <a:t>taz</a:t>
                      </a:r>
                      <a:r>
                        <a:rPr lang="tr-TR" sz="900" b="1" dirty="0" smtClean="0">
                          <a:solidFill>
                            <a:schemeClr val="tx1"/>
                          </a:solidFill>
                          <a:latin typeface="Times New Roman"/>
                          <a:cs typeface="Times New Roman"/>
                        </a:rPr>
                        <a:t>. + görev</a:t>
                      </a:r>
                      <a:r>
                        <a:rPr lang="tr-TR" sz="900" b="1" spc="-55" dirty="0" smtClean="0">
                          <a:solidFill>
                            <a:schemeClr val="tx1"/>
                          </a:solidFill>
                          <a:latin typeface="Times New Roman"/>
                          <a:cs typeface="Times New Roman"/>
                        </a:rPr>
                        <a:t> </a:t>
                      </a:r>
                      <a:r>
                        <a:rPr lang="tr-TR" sz="900" b="1" dirty="0" err="1" smtClean="0">
                          <a:solidFill>
                            <a:schemeClr val="tx1"/>
                          </a:solidFill>
                          <a:latin typeface="Times New Roman"/>
                          <a:cs typeface="Times New Roman"/>
                        </a:rPr>
                        <a:t>taz</a:t>
                      </a:r>
                      <a:r>
                        <a:rPr lang="tr-TR" sz="900" b="1" dirty="0" smtClean="0">
                          <a:solidFill>
                            <a:schemeClr val="tx1"/>
                          </a:solidFill>
                          <a:latin typeface="Times New Roman"/>
                          <a:cs typeface="Times New Roman"/>
                        </a:rPr>
                        <a:t>.+ üniversite</a:t>
                      </a:r>
                      <a:r>
                        <a:rPr lang="tr-TR" sz="900" b="1" baseline="0" dirty="0" smtClean="0">
                          <a:solidFill>
                            <a:schemeClr val="tx1"/>
                          </a:solidFill>
                          <a:latin typeface="Times New Roman"/>
                          <a:cs typeface="Times New Roman"/>
                        </a:rPr>
                        <a:t> ödeneği</a:t>
                      </a:r>
                      <a:endParaRPr lang="tr-TR" sz="900" b="1" dirty="0">
                        <a:solidFill>
                          <a:schemeClr val="tx1"/>
                        </a:solidFill>
                        <a:latin typeface="Times New Roman" panose="02020603050405020304" pitchFamily="18" charset="0"/>
                        <a:cs typeface="Times New Roman" panose="02020603050405020304" pitchFamily="18" charset="0"/>
                      </a:endParaRPr>
                    </a:p>
                  </a:txBody>
                  <a:tcPr/>
                </a:tc>
              </a:tr>
              <a:tr h="395173">
                <a:tc>
                  <a:txBody>
                    <a:bodyPr/>
                    <a:lstStyle/>
                    <a:p>
                      <a:pPr algn="l"/>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b="1" dirty="0" smtClean="0">
                          <a:solidFill>
                            <a:schemeClr val="tx1"/>
                          </a:solidFill>
                          <a:effectLst/>
                          <a:latin typeface="Times New Roman" panose="02020603050405020304" pitchFamily="18" charset="0"/>
                          <a:cs typeface="Times New Roman" panose="02020603050405020304" pitchFamily="18" charset="0"/>
                        </a:rPr>
                        <a:t>Genel Sağlık Sigortası</a:t>
                      </a:r>
                      <a:endParaRPr lang="tr-TR" sz="900" b="1"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900" b="1" u="sng" baseline="0" dirty="0" smtClean="0">
                          <a:solidFill>
                            <a:schemeClr val="tx1"/>
                          </a:solidFill>
                          <a:latin typeface="Times New Roman" panose="02020603050405020304" pitchFamily="18" charset="0"/>
                          <a:cs typeface="Times New Roman" panose="02020603050405020304" pitchFamily="18" charset="0"/>
                        </a:rPr>
                        <a:t>İşveren: % 7,5</a:t>
                      </a:r>
                      <a:r>
                        <a:rPr lang="tr-TR" sz="900" b="1" u="none" baseline="0" dirty="0" smtClean="0">
                          <a:solidFill>
                            <a:schemeClr val="tx1"/>
                          </a:solidFill>
                          <a:latin typeface="Times New Roman" panose="02020603050405020304" pitchFamily="18" charset="0"/>
                          <a:cs typeface="Times New Roman" panose="02020603050405020304" pitchFamily="18" charset="0"/>
                        </a:rPr>
                        <a:t>   </a:t>
                      </a:r>
                      <a:r>
                        <a:rPr lang="tr-TR" sz="900" b="1" u="sng" baseline="0" dirty="0" smtClean="0">
                          <a:solidFill>
                            <a:schemeClr val="tx1"/>
                          </a:solidFill>
                          <a:latin typeface="Times New Roman" panose="02020603050405020304" pitchFamily="18" charset="0"/>
                          <a:cs typeface="Times New Roman" panose="02020603050405020304" pitchFamily="18" charset="0"/>
                        </a:rPr>
                        <a:t>İştirakçi: %5</a:t>
                      </a:r>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b="1" spc="-10" dirty="0" smtClean="0">
                          <a:solidFill>
                            <a:schemeClr val="tx1"/>
                          </a:solidFill>
                          <a:latin typeface="Times New Roman"/>
                          <a:cs typeface="Times New Roman"/>
                        </a:rPr>
                        <a:t>Gösterge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ek </a:t>
                      </a:r>
                      <a:r>
                        <a:rPr lang="tr-TR" sz="900" b="1" spc="-5" dirty="0" smtClean="0">
                          <a:solidFill>
                            <a:schemeClr val="tx1"/>
                          </a:solidFill>
                          <a:latin typeface="Times New Roman"/>
                          <a:cs typeface="Times New Roman"/>
                        </a:rPr>
                        <a:t>gösterge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taban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a:t>
                      </a:r>
                      <a:r>
                        <a:rPr lang="tr-TR" sz="900" b="1" spc="-5" dirty="0" smtClean="0">
                          <a:solidFill>
                            <a:schemeClr val="tx1"/>
                          </a:solidFill>
                          <a:latin typeface="Times New Roman"/>
                          <a:cs typeface="Times New Roman"/>
                        </a:rPr>
                        <a:t>kıdem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+ 657 </a:t>
                      </a:r>
                      <a:r>
                        <a:rPr lang="tr-TR" sz="900" b="1" spc="-5" dirty="0" smtClean="0">
                          <a:solidFill>
                            <a:schemeClr val="tx1"/>
                          </a:solidFill>
                          <a:latin typeface="Times New Roman"/>
                          <a:cs typeface="Times New Roman"/>
                        </a:rPr>
                        <a:t>S</a:t>
                      </a:r>
                      <a:r>
                        <a:rPr lang="tr-TR" sz="900" b="1" spc="-15" dirty="0" smtClean="0">
                          <a:solidFill>
                            <a:schemeClr val="tx1"/>
                          </a:solidFill>
                          <a:latin typeface="Times New Roman"/>
                          <a:cs typeface="Times New Roman"/>
                        </a:rPr>
                        <a:t>K. </a:t>
                      </a:r>
                      <a:r>
                        <a:rPr lang="tr-TR" sz="900" b="1" dirty="0" smtClean="0">
                          <a:solidFill>
                            <a:schemeClr val="tx1"/>
                          </a:solidFill>
                          <a:latin typeface="Times New Roman"/>
                          <a:cs typeface="Times New Roman"/>
                        </a:rPr>
                        <a:t>152 </a:t>
                      </a:r>
                      <a:r>
                        <a:rPr lang="tr-TR" sz="900" b="1" spc="-5" dirty="0" smtClean="0">
                          <a:solidFill>
                            <a:schemeClr val="tx1"/>
                          </a:solidFill>
                          <a:latin typeface="Times New Roman"/>
                          <a:cs typeface="Times New Roman"/>
                        </a:rPr>
                        <a:t>md uyarınca  </a:t>
                      </a:r>
                      <a:r>
                        <a:rPr lang="tr-TR" sz="900" b="1" dirty="0" smtClean="0">
                          <a:solidFill>
                            <a:schemeClr val="tx1"/>
                          </a:solidFill>
                          <a:latin typeface="Times New Roman"/>
                          <a:cs typeface="Times New Roman"/>
                        </a:rPr>
                        <a:t>ödenen tazminatlar (ilave, ek ve </a:t>
                      </a:r>
                      <a:r>
                        <a:rPr lang="tr-TR" sz="900" b="1" spc="-5" dirty="0" smtClean="0">
                          <a:solidFill>
                            <a:schemeClr val="tx1"/>
                          </a:solidFill>
                          <a:latin typeface="Times New Roman"/>
                          <a:cs typeface="Times New Roman"/>
                        </a:rPr>
                        <a:t>ayrıca ödenen  </a:t>
                      </a:r>
                      <a:r>
                        <a:rPr lang="tr-TR" sz="900" b="1" dirty="0" smtClean="0">
                          <a:solidFill>
                            <a:schemeClr val="tx1"/>
                          </a:solidFill>
                          <a:latin typeface="Times New Roman"/>
                          <a:cs typeface="Times New Roman"/>
                        </a:rPr>
                        <a:t>hariç) + </a:t>
                      </a:r>
                      <a:r>
                        <a:rPr lang="tr-TR" sz="900" b="1" spc="-5" dirty="0" smtClean="0">
                          <a:solidFill>
                            <a:schemeClr val="tx1"/>
                          </a:solidFill>
                          <a:latin typeface="Times New Roman"/>
                          <a:cs typeface="Times New Roman"/>
                        </a:rPr>
                        <a:t>makam </a:t>
                      </a:r>
                      <a:r>
                        <a:rPr lang="tr-TR" sz="900" b="1" dirty="0" err="1" smtClean="0">
                          <a:solidFill>
                            <a:schemeClr val="tx1"/>
                          </a:solidFill>
                          <a:latin typeface="Times New Roman"/>
                          <a:cs typeface="Times New Roman"/>
                        </a:rPr>
                        <a:t>taz</a:t>
                      </a:r>
                      <a:r>
                        <a:rPr lang="tr-TR" sz="900" b="1" dirty="0" smtClean="0">
                          <a:solidFill>
                            <a:schemeClr val="tx1"/>
                          </a:solidFill>
                          <a:latin typeface="Times New Roman"/>
                          <a:cs typeface="Times New Roman"/>
                        </a:rPr>
                        <a:t>. + </a:t>
                      </a:r>
                      <a:r>
                        <a:rPr lang="tr-TR" sz="900" b="1" spc="-5" dirty="0" smtClean="0">
                          <a:solidFill>
                            <a:schemeClr val="tx1"/>
                          </a:solidFill>
                          <a:latin typeface="Times New Roman"/>
                          <a:cs typeface="Times New Roman"/>
                        </a:rPr>
                        <a:t>temsil </a:t>
                      </a:r>
                      <a:r>
                        <a:rPr lang="tr-TR" sz="900" b="1" dirty="0" err="1" smtClean="0">
                          <a:solidFill>
                            <a:schemeClr val="tx1"/>
                          </a:solidFill>
                          <a:latin typeface="Times New Roman"/>
                          <a:cs typeface="Times New Roman"/>
                        </a:rPr>
                        <a:t>taz</a:t>
                      </a:r>
                      <a:r>
                        <a:rPr lang="tr-TR" sz="900" b="1" dirty="0" smtClean="0">
                          <a:solidFill>
                            <a:schemeClr val="tx1"/>
                          </a:solidFill>
                          <a:latin typeface="Times New Roman"/>
                          <a:cs typeface="Times New Roman"/>
                        </a:rPr>
                        <a:t>. + görev</a:t>
                      </a:r>
                      <a:r>
                        <a:rPr lang="tr-TR" sz="900" b="1" spc="-55" dirty="0" smtClean="0">
                          <a:solidFill>
                            <a:schemeClr val="tx1"/>
                          </a:solidFill>
                          <a:latin typeface="Times New Roman"/>
                          <a:cs typeface="Times New Roman"/>
                        </a:rPr>
                        <a:t> </a:t>
                      </a:r>
                      <a:r>
                        <a:rPr lang="tr-TR" sz="900" b="1" dirty="0" err="1" smtClean="0">
                          <a:solidFill>
                            <a:schemeClr val="tx1"/>
                          </a:solidFill>
                          <a:latin typeface="Times New Roman"/>
                          <a:cs typeface="Times New Roman"/>
                        </a:rPr>
                        <a:t>taz</a:t>
                      </a:r>
                      <a:r>
                        <a:rPr lang="tr-TR" sz="900" b="1" baseline="0" dirty="0" smtClean="0">
                          <a:solidFill>
                            <a:schemeClr val="tx1"/>
                          </a:solidFill>
                          <a:latin typeface="Times New Roman"/>
                          <a:cs typeface="Times New Roman"/>
                        </a:rPr>
                        <a:t> + </a:t>
                      </a:r>
                      <a:r>
                        <a:rPr lang="tr-TR" sz="900" b="1" dirty="0" smtClean="0">
                          <a:solidFill>
                            <a:schemeClr val="tx1"/>
                          </a:solidFill>
                          <a:latin typeface="Times New Roman"/>
                          <a:cs typeface="Times New Roman"/>
                        </a:rPr>
                        <a:t>üniversite</a:t>
                      </a:r>
                      <a:r>
                        <a:rPr lang="tr-TR" sz="900" b="1" baseline="0" dirty="0" smtClean="0">
                          <a:solidFill>
                            <a:schemeClr val="tx1"/>
                          </a:solidFill>
                          <a:latin typeface="Times New Roman"/>
                          <a:cs typeface="Times New Roman"/>
                        </a:rPr>
                        <a:t> ödeneği</a:t>
                      </a:r>
                      <a:endParaRPr lang="tr-TR" sz="900" b="1" dirty="0">
                        <a:solidFill>
                          <a:schemeClr val="tx1"/>
                        </a:solidFill>
                        <a:latin typeface="Times New Roman" panose="02020603050405020304" pitchFamily="18" charset="0"/>
                        <a:cs typeface="Times New Roman" panose="02020603050405020304" pitchFamily="18" charset="0"/>
                      </a:endParaRPr>
                    </a:p>
                  </a:txBody>
                  <a:tcPr/>
                </a:tc>
              </a:tr>
              <a:tr h="517093">
                <a:tc>
                  <a:txBody>
                    <a:bodyPr/>
                    <a:lstStyle/>
                    <a:p>
                      <a:pPr algn="l"/>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b="1" dirty="0" smtClean="0">
                          <a:solidFill>
                            <a:schemeClr val="tx1"/>
                          </a:solidFill>
                          <a:latin typeface="Times New Roman" panose="02020603050405020304" pitchFamily="18" charset="0"/>
                          <a:cs typeface="Times New Roman" panose="02020603050405020304" pitchFamily="18" charset="0"/>
                        </a:rPr>
                        <a:t>Bireysel Emeklilik Kesintisi</a:t>
                      </a:r>
                      <a:endParaRPr lang="tr-TR" sz="9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900" b="1" spc="-10" dirty="0" smtClean="0">
                          <a:solidFill>
                            <a:schemeClr val="tx1"/>
                          </a:solidFill>
                          <a:latin typeface="Times New Roman"/>
                          <a:cs typeface="Times New Roman"/>
                        </a:rPr>
                        <a:t>(Gösterge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ek </a:t>
                      </a:r>
                      <a:r>
                        <a:rPr lang="tr-TR" sz="900" b="1" spc="-5" dirty="0" smtClean="0">
                          <a:solidFill>
                            <a:schemeClr val="tx1"/>
                          </a:solidFill>
                          <a:latin typeface="Times New Roman"/>
                          <a:cs typeface="Times New Roman"/>
                        </a:rPr>
                        <a:t>gösterge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taban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a:t>
                      </a:r>
                      <a:r>
                        <a:rPr lang="tr-TR" sz="900" b="1" spc="-5" dirty="0" smtClean="0">
                          <a:solidFill>
                            <a:schemeClr val="tx1"/>
                          </a:solidFill>
                          <a:latin typeface="Times New Roman"/>
                          <a:cs typeface="Times New Roman"/>
                        </a:rPr>
                        <a:t>kıdem </a:t>
                      </a:r>
                      <a:r>
                        <a:rPr lang="tr-TR" sz="900" b="1" spc="-40" dirty="0" smtClean="0">
                          <a:solidFill>
                            <a:schemeClr val="tx1"/>
                          </a:solidFill>
                          <a:latin typeface="Times New Roman"/>
                          <a:cs typeface="Times New Roman"/>
                        </a:rPr>
                        <a:t>ay. </a:t>
                      </a:r>
                      <a:r>
                        <a:rPr lang="tr-TR" sz="900" b="1" dirty="0" smtClean="0">
                          <a:solidFill>
                            <a:schemeClr val="tx1"/>
                          </a:solidFill>
                          <a:latin typeface="Times New Roman"/>
                          <a:cs typeface="Times New Roman"/>
                        </a:rPr>
                        <a:t>+ 657 </a:t>
                      </a:r>
                      <a:r>
                        <a:rPr lang="tr-TR" sz="900" b="1" spc="-5" dirty="0" smtClean="0">
                          <a:solidFill>
                            <a:schemeClr val="tx1"/>
                          </a:solidFill>
                          <a:latin typeface="Times New Roman"/>
                          <a:cs typeface="Times New Roman"/>
                        </a:rPr>
                        <a:t>S</a:t>
                      </a:r>
                      <a:r>
                        <a:rPr lang="tr-TR" sz="900" b="1" spc="-15" dirty="0" smtClean="0">
                          <a:solidFill>
                            <a:schemeClr val="tx1"/>
                          </a:solidFill>
                          <a:latin typeface="Times New Roman"/>
                          <a:cs typeface="Times New Roman"/>
                        </a:rPr>
                        <a:t>K. </a:t>
                      </a:r>
                      <a:r>
                        <a:rPr lang="tr-TR" sz="900" b="1" dirty="0" smtClean="0">
                          <a:solidFill>
                            <a:schemeClr val="tx1"/>
                          </a:solidFill>
                          <a:latin typeface="Times New Roman"/>
                          <a:cs typeface="Times New Roman"/>
                        </a:rPr>
                        <a:t>152 </a:t>
                      </a:r>
                      <a:r>
                        <a:rPr lang="tr-TR" sz="900" b="1" spc="-5" dirty="0" smtClean="0">
                          <a:solidFill>
                            <a:schemeClr val="tx1"/>
                          </a:solidFill>
                          <a:latin typeface="Times New Roman"/>
                          <a:cs typeface="Times New Roman"/>
                        </a:rPr>
                        <a:t>md uyarınca  </a:t>
                      </a:r>
                      <a:r>
                        <a:rPr lang="tr-TR" sz="900" b="1" dirty="0" smtClean="0">
                          <a:solidFill>
                            <a:schemeClr val="tx1"/>
                          </a:solidFill>
                          <a:latin typeface="Times New Roman"/>
                          <a:cs typeface="Times New Roman"/>
                        </a:rPr>
                        <a:t>ödenen tazminatlar (ilave, ek ve </a:t>
                      </a:r>
                      <a:r>
                        <a:rPr lang="tr-TR" sz="900" b="1" spc="-5" dirty="0" smtClean="0">
                          <a:solidFill>
                            <a:schemeClr val="tx1"/>
                          </a:solidFill>
                          <a:latin typeface="Times New Roman"/>
                          <a:cs typeface="Times New Roman"/>
                        </a:rPr>
                        <a:t>ayrıca ödenen  </a:t>
                      </a:r>
                      <a:r>
                        <a:rPr lang="tr-TR" sz="900" b="1" dirty="0" smtClean="0">
                          <a:solidFill>
                            <a:schemeClr val="tx1"/>
                          </a:solidFill>
                          <a:latin typeface="Times New Roman"/>
                          <a:cs typeface="Times New Roman"/>
                        </a:rPr>
                        <a:t>hariç) + </a:t>
                      </a:r>
                      <a:r>
                        <a:rPr lang="tr-TR" sz="900" b="1" spc="-5" dirty="0" smtClean="0">
                          <a:solidFill>
                            <a:schemeClr val="tx1"/>
                          </a:solidFill>
                          <a:latin typeface="Times New Roman"/>
                          <a:cs typeface="Times New Roman"/>
                        </a:rPr>
                        <a:t>makam </a:t>
                      </a:r>
                      <a:r>
                        <a:rPr lang="tr-TR" sz="900" b="1" dirty="0" err="1" smtClean="0">
                          <a:solidFill>
                            <a:schemeClr val="tx1"/>
                          </a:solidFill>
                          <a:latin typeface="Times New Roman"/>
                          <a:cs typeface="Times New Roman"/>
                        </a:rPr>
                        <a:t>taz</a:t>
                      </a:r>
                      <a:r>
                        <a:rPr lang="tr-TR" sz="900" b="1" dirty="0" smtClean="0">
                          <a:solidFill>
                            <a:schemeClr val="tx1"/>
                          </a:solidFill>
                          <a:latin typeface="Times New Roman"/>
                          <a:cs typeface="Times New Roman"/>
                        </a:rPr>
                        <a:t>. + </a:t>
                      </a:r>
                      <a:r>
                        <a:rPr lang="tr-TR" sz="900" b="1" spc="-5" dirty="0" smtClean="0">
                          <a:solidFill>
                            <a:schemeClr val="tx1"/>
                          </a:solidFill>
                          <a:latin typeface="Times New Roman"/>
                          <a:cs typeface="Times New Roman"/>
                        </a:rPr>
                        <a:t>temsil </a:t>
                      </a:r>
                      <a:r>
                        <a:rPr lang="tr-TR" sz="900" b="1" dirty="0" err="1" smtClean="0">
                          <a:solidFill>
                            <a:schemeClr val="tx1"/>
                          </a:solidFill>
                          <a:latin typeface="Times New Roman"/>
                          <a:cs typeface="Times New Roman"/>
                        </a:rPr>
                        <a:t>taz</a:t>
                      </a:r>
                      <a:r>
                        <a:rPr lang="tr-TR" sz="900" b="1" dirty="0" smtClean="0">
                          <a:solidFill>
                            <a:schemeClr val="tx1"/>
                          </a:solidFill>
                          <a:latin typeface="Times New Roman"/>
                          <a:cs typeface="Times New Roman"/>
                        </a:rPr>
                        <a:t>. + görev</a:t>
                      </a:r>
                      <a:r>
                        <a:rPr lang="tr-TR" sz="900" b="1" spc="-55" dirty="0" smtClean="0">
                          <a:solidFill>
                            <a:schemeClr val="tx1"/>
                          </a:solidFill>
                          <a:latin typeface="Times New Roman"/>
                          <a:cs typeface="Times New Roman"/>
                        </a:rPr>
                        <a:t> </a:t>
                      </a:r>
                      <a:r>
                        <a:rPr lang="tr-TR" sz="900" b="1" dirty="0" err="1" smtClean="0">
                          <a:solidFill>
                            <a:schemeClr val="tx1"/>
                          </a:solidFill>
                          <a:latin typeface="Times New Roman"/>
                          <a:cs typeface="Times New Roman"/>
                        </a:rPr>
                        <a:t>taz</a:t>
                      </a:r>
                      <a:r>
                        <a:rPr lang="tr-TR" sz="900" b="1" dirty="0" smtClean="0">
                          <a:solidFill>
                            <a:schemeClr val="tx1"/>
                          </a:solidFill>
                          <a:latin typeface="Times New Roman"/>
                          <a:cs typeface="Times New Roman"/>
                        </a:rPr>
                        <a:t>.</a:t>
                      </a:r>
                      <a:r>
                        <a:rPr lang="tr-TR" sz="900" b="1" baseline="0" dirty="0" smtClean="0">
                          <a:solidFill>
                            <a:schemeClr val="tx1"/>
                          </a:solidFill>
                          <a:latin typeface="Times New Roman"/>
                          <a:cs typeface="Times New Roman"/>
                        </a:rPr>
                        <a:t> + </a:t>
                      </a:r>
                      <a:r>
                        <a:rPr lang="tr-TR" sz="900" b="1" dirty="0" smtClean="0">
                          <a:solidFill>
                            <a:schemeClr val="tx1"/>
                          </a:solidFill>
                          <a:latin typeface="Times New Roman"/>
                          <a:cs typeface="Times New Roman"/>
                        </a:rPr>
                        <a:t>üniversite</a:t>
                      </a:r>
                      <a:r>
                        <a:rPr lang="tr-TR" sz="900" b="1" baseline="0" dirty="0" smtClean="0">
                          <a:solidFill>
                            <a:schemeClr val="tx1"/>
                          </a:solidFill>
                          <a:latin typeface="Times New Roman"/>
                          <a:cs typeface="Times New Roman"/>
                        </a:rPr>
                        <a:t> ödeneği</a:t>
                      </a:r>
                      <a:r>
                        <a:rPr lang="tr-TR" sz="900" b="1" dirty="0" smtClean="0">
                          <a:solidFill>
                            <a:schemeClr val="tx1"/>
                          </a:solidFill>
                          <a:latin typeface="Times New Roman"/>
                          <a:cs typeface="Times New Roman"/>
                        </a:rPr>
                        <a:t>) x%3</a:t>
                      </a:r>
                      <a:endParaRPr lang="tr-TR" sz="900" b="1" dirty="0">
                        <a:solidFill>
                          <a:schemeClr val="tx1"/>
                        </a:solidFill>
                        <a:latin typeface="Times New Roman" panose="02020603050405020304" pitchFamily="18" charset="0"/>
                        <a:cs typeface="Times New Roman" panose="02020603050405020304" pitchFamily="18" charset="0"/>
                      </a:endParaRPr>
                    </a:p>
                  </a:txBody>
                  <a:tcPr/>
                </a:tc>
              </a:tr>
              <a:tr h="227510">
                <a:tc>
                  <a:txBody>
                    <a:bodyPr/>
                    <a:lstStyle/>
                    <a:p>
                      <a:pPr algn="l"/>
                      <a:r>
                        <a:rPr lang="tr-TR" sz="800" b="1" dirty="0" smtClean="0">
                          <a:solidFill>
                            <a:schemeClr val="tx1"/>
                          </a:solidFill>
                          <a:latin typeface="Times New Roman" panose="02020603050405020304" pitchFamily="18" charset="0"/>
                          <a:cs typeface="Times New Roman" panose="02020603050405020304" pitchFamily="18" charset="0"/>
                        </a:rPr>
                        <a:t>Lojman Kirası</a:t>
                      </a:r>
                      <a:endParaRPr lang="tr-TR" sz="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l"/>
                      <a:r>
                        <a:rPr lang="tr-TR" sz="800" b="1" smtClean="0">
                          <a:solidFill>
                            <a:schemeClr val="tx1"/>
                          </a:solidFill>
                          <a:latin typeface="Times New Roman" panose="02020603050405020304" pitchFamily="18" charset="0"/>
                          <a:cs typeface="Times New Roman" panose="02020603050405020304" pitchFamily="18" charset="0"/>
                        </a:rPr>
                        <a:t>Lojman</a:t>
                      </a:r>
                      <a:r>
                        <a:rPr lang="tr-TR" sz="800" b="1" baseline="0" smtClean="0">
                          <a:solidFill>
                            <a:schemeClr val="tx1"/>
                          </a:solidFill>
                          <a:latin typeface="Times New Roman" panose="02020603050405020304" pitchFamily="18" charset="0"/>
                          <a:cs typeface="Times New Roman" panose="02020603050405020304" pitchFamily="18" charset="0"/>
                        </a:rPr>
                        <a:t> Kirası</a:t>
                      </a:r>
                      <a:endParaRPr lang="tr-TR" sz="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tr-TR" sz="800" b="1" dirty="0" smtClean="0">
                          <a:solidFill>
                            <a:schemeClr val="tx1"/>
                          </a:solidFill>
                          <a:latin typeface="Times New Roman" panose="02020603050405020304" pitchFamily="18" charset="0"/>
                          <a:cs typeface="Times New Roman" panose="02020603050405020304" pitchFamily="18" charset="0"/>
                        </a:rPr>
                        <a:t>Lojman idaresinin belirttiği miktar.</a:t>
                      </a:r>
                      <a:endParaRPr lang="tr-TR" sz="800" b="1" dirty="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1945243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1948425"/>
            <a:ext cx="7239000" cy="1243930"/>
          </a:xfrm>
          <a:prstGeom prst="rect">
            <a:avLst/>
          </a:prstGeom>
        </p:spPr>
        <p:txBody>
          <a:bodyPr vert="horz" wrap="square" lIns="0" tIns="88900" rIns="0" bIns="0" rtlCol="0" anchor="ctr">
            <a:spAutoFit/>
          </a:bodyPr>
          <a:lstStyle/>
          <a:p>
            <a:pPr marL="403860" marR="5080" indent="-391795" algn="ctr">
              <a:lnSpc>
                <a:spcPts val="3000"/>
              </a:lnSpc>
              <a:spcBef>
                <a:spcPts val="700"/>
              </a:spcBef>
            </a:pPr>
            <a:r>
              <a:rPr lang="tr-TR" sz="4000" dirty="0" smtClean="0"/>
              <a:t>SÖZLEŞMELİ PERSONEL</a:t>
            </a:r>
            <a:br>
              <a:rPr lang="tr-TR" sz="4000" dirty="0" smtClean="0"/>
            </a:br>
            <a:r>
              <a:rPr lang="tr-TR" sz="4000" dirty="0"/>
              <a:t/>
            </a:r>
            <a:br>
              <a:rPr lang="tr-TR" sz="4000" dirty="0"/>
            </a:br>
            <a:r>
              <a:rPr lang="tr-TR" sz="4000" dirty="0" smtClean="0"/>
              <a:t>ÖDEMELERİ</a:t>
            </a:r>
            <a:endParaRPr sz="4000" dirty="0"/>
          </a:p>
        </p:txBody>
      </p:sp>
      <p:sp>
        <p:nvSpPr>
          <p:cNvPr id="3" name="object 3"/>
          <p:cNvSpPr txBox="1">
            <a:spLocks noGrp="1"/>
          </p:cNvSpPr>
          <p:nvPr>
            <p:ph type="sldNum" sz="quarter" idx="7"/>
          </p:nvPr>
        </p:nvSpPr>
        <p:spPr>
          <a:prstGeom prst="rect">
            <a:avLst/>
          </a:prstGeom>
        </p:spPr>
        <p:txBody>
          <a:bodyPr vert="horz" wrap="square" lIns="0" tIns="412829" rIns="0" bIns="0" rtlCol="0">
            <a:spAutoFit/>
          </a:bodyPr>
          <a:lstStyle/>
          <a:p>
            <a:pPr marL="12700">
              <a:lnSpc>
                <a:spcPts val="1375"/>
              </a:lnSpc>
              <a:tabLst>
                <a:tab pos="7935595" algn="l"/>
              </a:tabLst>
            </a:pPr>
            <a:r>
              <a:rPr strike="sngStrike" dirty="0"/>
              <a:t> 	</a:t>
            </a:r>
            <a:fld id="{81D60167-4931-47E6-BA6A-407CBD079E47}" type="slidenum">
              <a:rPr strike="sngStrike" dirty="0"/>
              <a:pPr marL="12700">
                <a:lnSpc>
                  <a:spcPts val="1375"/>
                </a:lnSpc>
                <a:tabLst>
                  <a:tab pos="7935595" algn="l"/>
                </a:tabLst>
              </a:pPr>
              <a:t>80</a:t>
            </a:fld>
            <a:r>
              <a:rPr strike="sngStrike" spc="120" dirty="0"/>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3400" y="1149859"/>
            <a:ext cx="8001001" cy="5595763"/>
          </a:xfrm>
          <a:prstGeom prst="rect">
            <a:avLst/>
          </a:prstGeom>
        </p:spPr>
        <p:txBody>
          <a:bodyPr vert="horz" wrap="square" lIns="0" tIns="12065" rIns="0" bIns="0" rtlCol="0">
            <a:spAutoFit/>
          </a:bodyPr>
          <a:lstStyle/>
          <a:p>
            <a:pPr marL="12700" marR="5715" indent="571500" algn="just">
              <a:lnSpc>
                <a:spcPct val="100000"/>
              </a:lnSpc>
              <a:spcBef>
                <a:spcPts val="95"/>
              </a:spcBef>
            </a:pPr>
            <a:r>
              <a:rPr sz="2200" dirty="0">
                <a:solidFill>
                  <a:srgbClr val="006FC0"/>
                </a:solidFill>
                <a:latin typeface="Times New Roman"/>
                <a:cs typeface="Times New Roman"/>
              </a:rPr>
              <a:t>657 </a:t>
            </a:r>
            <a:r>
              <a:rPr sz="2200" spc="-5" dirty="0">
                <a:solidFill>
                  <a:srgbClr val="006FC0"/>
                </a:solidFill>
                <a:latin typeface="Times New Roman"/>
                <a:cs typeface="Times New Roman"/>
              </a:rPr>
              <a:t>sayılı Kanunun </a:t>
            </a:r>
            <a:r>
              <a:rPr sz="2200" spc="-10" dirty="0">
                <a:solidFill>
                  <a:srgbClr val="006FC0"/>
                </a:solidFill>
                <a:latin typeface="Times New Roman"/>
                <a:cs typeface="Times New Roman"/>
              </a:rPr>
              <a:t>4/B </a:t>
            </a:r>
            <a:r>
              <a:rPr sz="2200" spc="-5" dirty="0">
                <a:solidFill>
                  <a:srgbClr val="006FC0"/>
                </a:solidFill>
                <a:latin typeface="Times New Roman"/>
                <a:cs typeface="Times New Roman"/>
              </a:rPr>
              <a:t>maddesi ile </a:t>
            </a:r>
            <a:r>
              <a:rPr sz="2200" dirty="0">
                <a:solidFill>
                  <a:srgbClr val="006FC0"/>
                </a:solidFill>
                <a:latin typeface="Times New Roman"/>
                <a:cs typeface="Times New Roman"/>
              </a:rPr>
              <a:t>6/6/1978 </a:t>
            </a:r>
            <a:r>
              <a:rPr sz="2200" spc="-5" dirty="0">
                <a:solidFill>
                  <a:srgbClr val="006FC0"/>
                </a:solidFill>
                <a:latin typeface="Times New Roman"/>
                <a:cs typeface="Times New Roman"/>
              </a:rPr>
              <a:t>tarihli </a:t>
            </a:r>
            <a:r>
              <a:rPr sz="2200" dirty="0">
                <a:solidFill>
                  <a:srgbClr val="006FC0"/>
                </a:solidFill>
                <a:latin typeface="Times New Roman"/>
                <a:cs typeface="Times New Roman"/>
              </a:rPr>
              <a:t>ve </a:t>
            </a:r>
            <a:r>
              <a:rPr sz="2200" u="heavy" dirty="0">
                <a:solidFill>
                  <a:srgbClr val="996600"/>
                </a:solidFill>
                <a:uFill>
                  <a:solidFill>
                    <a:srgbClr val="996600"/>
                  </a:solidFill>
                </a:uFill>
                <a:latin typeface="Times New Roman"/>
                <a:cs typeface="Times New Roman"/>
              </a:rPr>
              <a:t> </a:t>
            </a:r>
            <a:r>
              <a:rPr sz="2200" u="heavy" spc="-5" dirty="0">
                <a:solidFill>
                  <a:srgbClr val="996600"/>
                </a:solidFill>
                <a:uFill>
                  <a:solidFill>
                    <a:srgbClr val="996600"/>
                  </a:solidFill>
                </a:uFill>
                <a:latin typeface="Times New Roman"/>
                <a:cs typeface="Times New Roman"/>
              </a:rPr>
              <a:t>7/15754</a:t>
            </a:r>
            <a:r>
              <a:rPr sz="2200" spc="-5" dirty="0">
                <a:solidFill>
                  <a:srgbClr val="996600"/>
                </a:solidFill>
                <a:latin typeface="Times New Roman"/>
                <a:cs typeface="Times New Roman"/>
              </a:rPr>
              <a:t> </a:t>
            </a:r>
            <a:r>
              <a:rPr sz="2200" spc="-5" dirty="0">
                <a:solidFill>
                  <a:srgbClr val="006FC0"/>
                </a:solidFill>
                <a:latin typeface="Times New Roman"/>
                <a:cs typeface="Times New Roman"/>
              </a:rPr>
              <a:t>sayılı Bakanlar Kurulu Kararında belirtilen </a:t>
            </a:r>
            <a:r>
              <a:rPr sz="2200" spc="-10" dirty="0">
                <a:solidFill>
                  <a:srgbClr val="006FC0"/>
                </a:solidFill>
                <a:latin typeface="Times New Roman"/>
                <a:cs typeface="Times New Roman"/>
              </a:rPr>
              <a:t>esas </a:t>
            </a:r>
            <a:r>
              <a:rPr sz="2200" dirty="0">
                <a:solidFill>
                  <a:srgbClr val="006FC0"/>
                </a:solidFill>
                <a:latin typeface="Times New Roman"/>
                <a:cs typeface="Times New Roman"/>
              </a:rPr>
              <a:t>ve </a:t>
            </a:r>
            <a:r>
              <a:rPr sz="2200" spc="-5" dirty="0">
                <a:solidFill>
                  <a:srgbClr val="006FC0"/>
                </a:solidFill>
                <a:latin typeface="Times New Roman"/>
                <a:cs typeface="Times New Roman"/>
              </a:rPr>
              <a:t>usuller  çerçevesinde </a:t>
            </a:r>
            <a:r>
              <a:rPr sz="2200" spc="-10" dirty="0">
                <a:solidFill>
                  <a:srgbClr val="006FC0"/>
                </a:solidFill>
                <a:latin typeface="Times New Roman"/>
                <a:cs typeface="Times New Roman"/>
              </a:rPr>
              <a:t>kamu </a:t>
            </a:r>
            <a:r>
              <a:rPr sz="2200" spc="-5" dirty="0">
                <a:solidFill>
                  <a:srgbClr val="006FC0"/>
                </a:solidFill>
                <a:latin typeface="Times New Roman"/>
                <a:cs typeface="Times New Roman"/>
              </a:rPr>
              <a:t>kurum </a:t>
            </a:r>
            <a:r>
              <a:rPr sz="2200" dirty="0" err="1">
                <a:solidFill>
                  <a:srgbClr val="006FC0"/>
                </a:solidFill>
                <a:latin typeface="Times New Roman"/>
                <a:cs typeface="Times New Roman"/>
              </a:rPr>
              <a:t>ve</a:t>
            </a:r>
            <a:r>
              <a:rPr sz="2200" dirty="0">
                <a:solidFill>
                  <a:srgbClr val="006FC0"/>
                </a:solidFill>
                <a:latin typeface="Times New Roman"/>
                <a:cs typeface="Times New Roman"/>
              </a:rPr>
              <a:t> </a:t>
            </a:r>
            <a:r>
              <a:rPr sz="2200" spc="-60" dirty="0" err="1" smtClean="0">
                <a:solidFill>
                  <a:srgbClr val="006FC0"/>
                </a:solidFill>
                <a:latin typeface="Times New Roman"/>
                <a:cs typeface="Times New Roman"/>
              </a:rPr>
              <a:t>kurulu</a:t>
            </a:r>
            <a:r>
              <a:rPr lang="tr-TR" sz="2200" spc="-60" dirty="0" smtClean="0">
                <a:solidFill>
                  <a:srgbClr val="006FC0"/>
                </a:solidFill>
                <a:latin typeface="Times New Roman"/>
                <a:cs typeface="Times New Roman"/>
              </a:rPr>
              <a:t>ş</a:t>
            </a:r>
            <a:r>
              <a:rPr sz="2200" spc="-60" dirty="0" err="1" smtClean="0">
                <a:solidFill>
                  <a:srgbClr val="006FC0"/>
                </a:solidFill>
                <a:latin typeface="Times New Roman"/>
                <a:cs typeface="Times New Roman"/>
              </a:rPr>
              <a:t>larında</a:t>
            </a:r>
            <a:r>
              <a:rPr sz="2200" spc="-60" dirty="0" smtClean="0">
                <a:solidFill>
                  <a:srgbClr val="006FC0"/>
                </a:solidFill>
                <a:latin typeface="Times New Roman"/>
                <a:cs typeface="Times New Roman"/>
              </a:rPr>
              <a:t> </a:t>
            </a:r>
            <a:r>
              <a:rPr sz="2200" spc="-80" dirty="0" err="1" smtClean="0">
                <a:solidFill>
                  <a:srgbClr val="006FC0"/>
                </a:solidFill>
                <a:latin typeface="Times New Roman"/>
                <a:cs typeface="Times New Roman"/>
              </a:rPr>
              <a:t>sözle</a:t>
            </a:r>
            <a:r>
              <a:rPr lang="tr-TR" sz="2200" spc="-80" dirty="0" smtClean="0">
                <a:solidFill>
                  <a:srgbClr val="006FC0"/>
                </a:solidFill>
                <a:latin typeface="Times New Roman"/>
                <a:cs typeface="Times New Roman"/>
              </a:rPr>
              <a:t>ş</a:t>
            </a:r>
            <a:r>
              <a:rPr sz="2200" spc="-80" dirty="0" err="1" smtClean="0">
                <a:solidFill>
                  <a:srgbClr val="006FC0"/>
                </a:solidFill>
                <a:latin typeface="Times New Roman"/>
                <a:cs typeface="Times New Roman"/>
              </a:rPr>
              <a:t>meli</a:t>
            </a:r>
            <a:r>
              <a:rPr sz="2200" spc="-80" dirty="0" smtClean="0">
                <a:solidFill>
                  <a:srgbClr val="006FC0"/>
                </a:solidFill>
                <a:latin typeface="Times New Roman"/>
                <a:cs typeface="Times New Roman"/>
              </a:rPr>
              <a:t> </a:t>
            </a:r>
            <a:r>
              <a:rPr sz="2200" spc="-5" dirty="0">
                <a:solidFill>
                  <a:srgbClr val="006FC0"/>
                </a:solidFill>
                <a:latin typeface="Times New Roman"/>
                <a:cs typeface="Times New Roman"/>
              </a:rPr>
              <a:t>personel  </a:t>
            </a:r>
            <a:r>
              <a:rPr sz="2200" spc="-5" dirty="0" err="1">
                <a:solidFill>
                  <a:srgbClr val="006FC0"/>
                </a:solidFill>
                <a:latin typeface="Times New Roman"/>
                <a:cs typeface="Times New Roman"/>
              </a:rPr>
              <a:t>istihdam</a:t>
            </a:r>
            <a:r>
              <a:rPr sz="2200" spc="-5" dirty="0">
                <a:solidFill>
                  <a:srgbClr val="006FC0"/>
                </a:solidFill>
                <a:latin typeface="Times New Roman"/>
                <a:cs typeface="Times New Roman"/>
              </a:rPr>
              <a:t> </a:t>
            </a:r>
            <a:r>
              <a:rPr sz="2200" spc="-10" dirty="0" err="1" smtClean="0">
                <a:solidFill>
                  <a:srgbClr val="006FC0"/>
                </a:solidFill>
                <a:latin typeface="Times New Roman"/>
                <a:cs typeface="Times New Roman"/>
              </a:rPr>
              <a:t>edilmekte</a:t>
            </a:r>
            <a:r>
              <a:rPr lang="tr-TR" sz="2200" spc="-10" dirty="0" smtClean="0">
                <a:solidFill>
                  <a:srgbClr val="006FC0"/>
                </a:solidFill>
                <a:latin typeface="Times New Roman"/>
                <a:cs typeface="Times New Roman"/>
              </a:rPr>
              <a:t> olup ödemeler ve diğer hususları bu kararda düzenlenmiştir.</a:t>
            </a:r>
          </a:p>
          <a:p>
            <a:pPr marL="12700" marR="5715" indent="571500" algn="just">
              <a:lnSpc>
                <a:spcPct val="100000"/>
              </a:lnSpc>
              <a:spcBef>
                <a:spcPts val="95"/>
              </a:spcBef>
            </a:pPr>
            <a:endParaRPr lang="tr-TR" sz="2200" dirty="0">
              <a:latin typeface="Times New Roman"/>
              <a:cs typeface="Times New Roman"/>
            </a:endParaRPr>
          </a:p>
          <a:p>
            <a:pPr marL="355600" marR="5715" indent="-342900" algn="just">
              <a:lnSpc>
                <a:spcPct val="100000"/>
              </a:lnSpc>
              <a:spcBef>
                <a:spcPts val="95"/>
              </a:spcBef>
              <a:buFont typeface="Wingdings" panose="05000000000000000000" pitchFamily="2" charset="2"/>
              <a:buChar char="q"/>
            </a:pPr>
            <a:r>
              <a:rPr sz="2200" spc="-80" dirty="0" err="1" smtClean="0">
                <a:solidFill>
                  <a:srgbClr val="006FC0"/>
                </a:solidFill>
                <a:latin typeface="Times New Roman"/>
                <a:cs typeface="Times New Roman"/>
              </a:rPr>
              <a:t>Sözle</a:t>
            </a:r>
            <a:r>
              <a:rPr lang="tr-TR" sz="2200" spc="-80" dirty="0">
                <a:solidFill>
                  <a:srgbClr val="006FC0"/>
                </a:solidFill>
                <a:latin typeface="Times New Roman"/>
                <a:cs typeface="Times New Roman"/>
              </a:rPr>
              <a:t>ş</a:t>
            </a:r>
            <a:r>
              <a:rPr sz="2200" spc="-80" dirty="0" err="1" smtClean="0">
                <a:solidFill>
                  <a:srgbClr val="006FC0"/>
                </a:solidFill>
                <a:latin typeface="Times New Roman"/>
                <a:cs typeface="Times New Roman"/>
              </a:rPr>
              <a:t>meli</a:t>
            </a:r>
            <a:r>
              <a:rPr sz="2200" spc="-80" dirty="0" smtClean="0">
                <a:solidFill>
                  <a:srgbClr val="006FC0"/>
                </a:solidFill>
                <a:latin typeface="Times New Roman"/>
                <a:cs typeface="Times New Roman"/>
              </a:rPr>
              <a:t> </a:t>
            </a:r>
            <a:r>
              <a:rPr sz="2200" spc="-5" dirty="0">
                <a:solidFill>
                  <a:srgbClr val="006FC0"/>
                </a:solidFill>
                <a:latin typeface="Times New Roman"/>
                <a:cs typeface="Times New Roman"/>
              </a:rPr>
              <a:t>personele ödenebilecek </a:t>
            </a:r>
            <a:r>
              <a:rPr sz="2200" spc="-5" dirty="0" err="1">
                <a:solidFill>
                  <a:srgbClr val="006FC0"/>
                </a:solidFill>
                <a:latin typeface="Times New Roman"/>
                <a:cs typeface="Times New Roman"/>
              </a:rPr>
              <a:t>ücretlerin</a:t>
            </a:r>
            <a:r>
              <a:rPr sz="2200" spc="-5" dirty="0">
                <a:solidFill>
                  <a:srgbClr val="006FC0"/>
                </a:solidFill>
                <a:latin typeface="Times New Roman"/>
                <a:cs typeface="Times New Roman"/>
              </a:rPr>
              <a:t> </a:t>
            </a:r>
            <a:r>
              <a:rPr lang="tr-TR" sz="2200" spc="-5" dirty="0" smtClean="0">
                <a:solidFill>
                  <a:srgbClr val="006FC0"/>
                </a:solidFill>
                <a:latin typeface="Times New Roman"/>
                <a:cs typeface="Times New Roman"/>
              </a:rPr>
              <a:t>tavan rakamları cumhurbaşkanınca</a:t>
            </a:r>
            <a:r>
              <a:rPr sz="2200" dirty="0" smtClean="0">
                <a:solidFill>
                  <a:srgbClr val="006FC0"/>
                </a:solidFill>
                <a:latin typeface="Times New Roman"/>
                <a:cs typeface="Times New Roman"/>
              </a:rPr>
              <a:t> </a:t>
            </a:r>
            <a:r>
              <a:rPr sz="2200" spc="-10" dirty="0">
                <a:solidFill>
                  <a:srgbClr val="006FC0"/>
                </a:solidFill>
                <a:latin typeface="Times New Roman"/>
                <a:cs typeface="Times New Roman"/>
              </a:rPr>
              <a:t>belirlenmektedir. </a:t>
            </a:r>
            <a:r>
              <a:rPr sz="2200" dirty="0">
                <a:solidFill>
                  <a:srgbClr val="006FC0"/>
                </a:solidFill>
                <a:latin typeface="Times New Roman"/>
                <a:cs typeface="Times New Roman"/>
              </a:rPr>
              <a:t>4688 </a:t>
            </a:r>
            <a:r>
              <a:rPr sz="2200" spc="-5" dirty="0">
                <a:solidFill>
                  <a:srgbClr val="006FC0"/>
                </a:solidFill>
                <a:latin typeface="Times New Roman"/>
                <a:cs typeface="Times New Roman"/>
              </a:rPr>
              <a:t>sayılı Kanununa  </a:t>
            </a:r>
            <a:r>
              <a:rPr sz="2200" spc="-5" dirty="0" err="1">
                <a:solidFill>
                  <a:srgbClr val="006FC0"/>
                </a:solidFill>
                <a:latin typeface="Times New Roman"/>
                <a:cs typeface="Times New Roman"/>
              </a:rPr>
              <a:t>göre</a:t>
            </a:r>
            <a:r>
              <a:rPr sz="2200" spc="-5" dirty="0">
                <a:solidFill>
                  <a:srgbClr val="006FC0"/>
                </a:solidFill>
                <a:latin typeface="Times New Roman"/>
                <a:cs typeface="Times New Roman"/>
              </a:rPr>
              <a:t> </a:t>
            </a:r>
            <a:r>
              <a:rPr sz="2200" spc="-100" dirty="0" err="1" smtClean="0">
                <a:solidFill>
                  <a:srgbClr val="006FC0"/>
                </a:solidFill>
                <a:latin typeface="Times New Roman"/>
                <a:cs typeface="Times New Roman"/>
              </a:rPr>
              <a:t>sözle</a:t>
            </a:r>
            <a:r>
              <a:rPr lang="tr-TR" sz="2200" spc="-100" dirty="0" smtClean="0">
                <a:solidFill>
                  <a:srgbClr val="006FC0"/>
                </a:solidFill>
                <a:latin typeface="Times New Roman"/>
                <a:cs typeface="Times New Roman"/>
              </a:rPr>
              <a:t>ş</a:t>
            </a:r>
            <a:r>
              <a:rPr sz="2200" spc="-100" dirty="0" smtClean="0">
                <a:solidFill>
                  <a:srgbClr val="006FC0"/>
                </a:solidFill>
                <a:latin typeface="Times New Roman"/>
                <a:cs typeface="Times New Roman"/>
              </a:rPr>
              <a:t>me </a:t>
            </a:r>
            <a:r>
              <a:rPr sz="2200" spc="-5" dirty="0" err="1">
                <a:solidFill>
                  <a:srgbClr val="006FC0"/>
                </a:solidFill>
                <a:latin typeface="Times New Roman"/>
                <a:cs typeface="Times New Roman"/>
              </a:rPr>
              <a:t>ücret</a:t>
            </a:r>
            <a:r>
              <a:rPr sz="2200" spc="-5" dirty="0">
                <a:solidFill>
                  <a:srgbClr val="006FC0"/>
                </a:solidFill>
                <a:latin typeface="Times New Roman"/>
                <a:cs typeface="Times New Roman"/>
              </a:rPr>
              <a:t> </a:t>
            </a:r>
            <a:r>
              <a:rPr sz="2200" spc="-5" dirty="0" err="1" smtClean="0">
                <a:solidFill>
                  <a:srgbClr val="006FC0"/>
                </a:solidFill>
                <a:latin typeface="Times New Roman"/>
                <a:cs typeface="Times New Roman"/>
              </a:rPr>
              <a:t>tavanı</a:t>
            </a:r>
            <a:r>
              <a:rPr sz="2200" spc="-5" dirty="0" smtClean="0">
                <a:solidFill>
                  <a:srgbClr val="006FC0"/>
                </a:solidFill>
                <a:latin typeface="Times New Roman"/>
                <a:cs typeface="Times New Roman"/>
              </a:rPr>
              <a:t>,</a:t>
            </a:r>
            <a:r>
              <a:rPr lang="tr-TR" sz="2200" spc="-5" dirty="0" smtClean="0">
                <a:solidFill>
                  <a:srgbClr val="006FC0"/>
                </a:solidFill>
                <a:latin typeface="Times New Roman"/>
                <a:cs typeface="Times New Roman"/>
              </a:rPr>
              <a:t> </a:t>
            </a:r>
            <a:r>
              <a:rPr sz="2200" u="heavy" spc="-5" dirty="0" err="1" smtClean="0">
                <a:solidFill>
                  <a:srgbClr val="996600"/>
                </a:solidFill>
                <a:uFill>
                  <a:solidFill>
                    <a:srgbClr val="996600"/>
                  </a:solidFill>
                </a:uFill>
                <a:latin typeface="Times New Roman"/>
                <a:cs typeface="Times New Roman"/>
              </a:rPr>
              <a:t>toplu</a:t>
            </a:r>
            <a:r>
              <a:rPr lang="tr-TR" sz="2200" u="heavy" spc="-5" dirty="0" smtClean="0">
                <a:solidFill>
                  <a:srgbClr val="996600"/>
                </a:solidFill>
                <a:uFill>
                  <a:solidFill>
                    <a:srgbClr val="996600"/>
                  </a:solidFill>
                </a:uFill>
                <a:latin typeface="Times New Roman"/>
                <a:cs typeface="Times New Roman"/>
              </a:rPr>
              <a:t> </a:t>
            </a:r>
            <a:r>
              <a:rPr sz="2200" u="heavy" spc="-105" dirty="0" err="1" smtClean="0">
                <a:solidFill>
                  <a:srgbClr val="996600"/>
                </a:solidFill>
                <a:uFill>
                  <a:solidFill>
                    <a:srgbClr val="996600"/>
                  </a:solidFill>
                </a:uFill>
                <a:latin typeface="Times New Roman"/>
                <a:cs typeface="Times New Roman"/>
              </a:rPr>
              <a:t>sözle</a:t>
            </a:r>
            <a:r>
              <a:rPr lang="tr-TR" sz="2200" u="heavy" spc="-105" dirty="0" smtClean="0">
                <a:solidFill>
                  <a:srgbClr val="996600"/>
                </a:solidFill>
                <a:uFill>
                  <a:solidFill>
                    <a:srgbClr val="996600"/>
                  </a:solidFill>
                </a:uFill>
                <a:latin typeface="Times New Roman"/>
                <a:cs typeface="Times New Roman"/>
              </a:rPr>
              <a:t>ş</a:t>
            </a:r>
            <a:r>
              <a:rPr sz="2200" u="heavy" spc="-105" dirty="0" smtClean="0">
                <a:solidFill>
                  <a:srgbClr val="996600"/>
                </a:solidFill>
                <a:uFill>
                  <a:solidFill>
                    <a:srgbClr val="996600"/>
                  </a:solidFill>
                </a:uFill>
                <a:latin typeface="Times New Roman"/>
                <a:cs typeface="Times New Roman"/>
              </a:rPr>
              <a:t>me </a:t>
            </a:r>
            <a:r>
              <a:rPr sz="2200" u="heavy" spc="-5" dirty="0" err="1">
                <a:solidFill>
                  <a:srgbClr val="996600"/>
                </a:solidFill>
                <a:uFill>
                  <a:solidFill>
                    <a:srgbClr val="996600"/>
                  </a:solidFill>
                </a:uFill>
                <a:latin typeface="Times New Roman"/>
                <a:cs typeface="Times New Roman"/>
              </a:rPr>
              <a:t>kapsamında</a:t>
            </a:r>
            <a:r>
              <a:rPr sz="2200" u="heavy" spc="-5" dirty="0">
                <a:solidFill>
                  <a:srgbClr val="996600"/>
                </a:solidFill>
                <a:uFill>
                  <a:solidFill>
                    <a:srgbClr val="996600"/>
                  </a:solidFill>
                </a:uFill>
                <a:latin typeface="Times New Roman"/>
                <a:cs typeface="Times New Roman"/>
              </a:rPr>
              <a:t> </a:t>
            </a:r>
            <a:r>
              <a:rPr sz="2200" spc="-5" dirty="0">
                <a:solidFill>
                  <a:srgbClr val="996600"/>
                </a:solidFill>
                <a:latin typeface="Times New Roman"/>
                <a:cs typeface="Times New Roman"/>
              </a:rPr>
              <a:t> </a:t>
            </a:r>
            <a:r>
              <a:rPr sz="2200" spc="-10" dirty="0" err="1" smtClean="0">
                <a:solidFill>
                  <a:srgbClr val="006FC0"/>
                </a:solidFill>
                <a:latin typeface="Times New Roman"/>
                <a:cs typeface="Times New Roman"/>
              </a:rPr>
              <a:t>belirlenmektedir</a:t>
            </a:r>
            <a:r>
              <a:rPr sz="2200" spc="-10" dirty="0" smtClean="0">
                <a:solidFill>
                  <a:srgbClr val="006FC0"/>
                </a:solidFill>
                <a:latin typeface="Times New Roman"/>
                <a:cs typeface="Times New Roman"/>
              </a:rPr>
              <a:t>.</a:t>
            </a:r>
            <a:endParaRPr lang="tr-TR" sz="2200" spc="-10" dirty="0" smtClean="0">
              <a:solidFill>
                <a:srgbClr val="006FC0"/>
              </a:solidFill>
              <a:latin typeface="Times New Roman"/>
              <a:cs typeface="Times New Roman"/>
            </a:endParaRPr>
          </a:p>
          <a:p>
            <a:pPr marL="12700" marR="5715" algn="just">
              <a:lnSpc>
                <a:spcPct val="100000"/>
              </a:lnSpc>
              <a:spcBef>
                <a:spcPts val="95"/>
              </a:spcBef>
            </a:pPr>
            <a:endParaRPr lang="tr-TR" sz="2200" dirty="0">
              <a:latin typeface="Times New Roman"/>
              <a:cs typeface="Times New Roman"/>
            </a:endParaRPr>
          </a:p>
          <a:p>
            <a:pPr marL="355600" marR="5715" indent="-342900" algn="just">
              <a:lnSpc>
                <a:spcPct val="100000"/>
              </a:lnSpc>
              <a:spcBef>
                <a:spcPts val="95"/>
              </a:spcBef>
              <a:buFont typeface="Wingdings" panose="05000000000000000000" pitchFamily="2" charset="2"/>
              <a:buChar char="q"/>
            </a:pPr>
            <a:r>
              <a:rPr sz="2200" spc="-100" dirty="0" err="1" smtClean="0">
                <a:solidFill>
                  <a:srgbClr val="006FC0"/>
                </a:solidFill>
                <a:latin typeface="Times New Roman"/>
                <a:cs typeface="Times New Roman"/>
              </a:rPr>
              <a:t>Sözle</a:t>
            </a:r>
            <a:r>
              <a:rPr lang="tr-TR" sz="2200" spc="-100" dirty="0" smtClean="0">
                <a:solidFill>
                  <a:srgbClr val="006FC0"/>
                </a:solidFill>
                <a:latin typeface="Times New Roman"/>
                <a:cs typeface="Times New Roman"/>
              </a:rPr>
              <a:t>ş</a:t>
            </a:r>
            <a:r>
              <a:rPr sz="2200" spc="-100" dirty="0" smtClean="0">
                <a:solidFill>
                  <a:srgbClr val="006FC0"/>
                </a:solidFill>
                <a:latin typeface="Times New Roman"/>
                <a:cs typeface="Times New Roman"/>
              </a:rPr>
              <a:t>me </a:t>
            </a:r>
            <a:r>
              <a:rPr lang="tr-TR" sz="2200" spc="-100" dirty="0" smtClean="0">
                <a:solidFill>
                  <a:srgbClr val="006FC0"/>
                </a:solidFill>
                <a:latin typeface="Times New Roman"/>
                <a:cs typeface="Times New Roman"/>
              </a:rPr>
              <a:t>mali yılla sınırlıdır</a:t>
            </a:r>
            <a:r>
              <a:rPr sz="2200" spc="-15" dirty="0" smtClean="0">
                <a:solidFill>
                  <a:srgbClr val="006FC0"/>
                </a:solidFill>
                <a:latin typeface="Times New Roman"/>
                <a:cs typeface="Times New Roman"/>
              </a:rPr>
              <a:t>.</a:t>
            </a:r>
            <a:endParaRPr lang="tr-TR" sz="2200" spc="-15" dirty="0" smtClean="0">
              <a:solidFill>
                <a:srgbClr val="006FC0"/>
              </a:solidFill>
              <a:latin typeface="Times New Roman"/>
              <a:cs typeface="Times New Roman"/>
            </a:endParaRPr>
          </a:p>
          <a:p>
            <a:pPr marL="12700" marR="5715" algn="just">
              <a:lnSpc>
                <a:spcPct val="100000"/>
              </a:lnSpc>
              <a:spcBef>
                <a:spcPts val="95"/>
              </a:spcBef>
            </a:pPr>
            <a:endParaRPr lang="tr-TR" sz="2200" spc="-15" dirty="0" smtClean="0">
              <a:solidFill>
                <a:srgbClr val="006FC0"/>
              </a:solidFill>
              <a:latin typeface="Times New Roman"/>
              <a:cs typeface="Times New Roman"/>
            </a:endParaRPr>
          </a:p>
          <a:p>
            <a:pPr marL="355600" marR="5715" indent="-342900" algn="just">
              <a:lnSpc>
                <a:spcPct val="100000"/>
              </a:lnSpc>
              <a:spcBef>
                <a:spcPts val="95"/>
              </a:spcBef>
              <a:buFont typeface="Wingdings" panose="05000000000000000000" pitchFamily="2" charset="2"/>
              <a:buChar char="q"/>
            </a:pPr>
            <a:r>
              <a:rPr lang="tr-TR" sz="2200" spc="-15" dirty="0" smtClean="0">
                <a:solidFill>
                  <a:srgbClr val="006FC0"/>
                </a:solidFill>
                <a:latin typeface="Times New Roman"/>
                <a:cs typeface="Times New Roman"/>
              </a:rPr>
              <a:t>5510 sayılı kanunun göre 4/a sigortalısı sayılırlar.</a:t>
            </a:r>
          </a:p>
          <a:p>
            <a:pPr marL="12700" marR="5715" algn="just">
              <a:lnSpc>
                <a:spcPct val="100000"/>
              </a:lnSpc>
              <a:spcBef>
                <a:spcPts val="95"/>
              </a:spcBef>
            </a:pPr>
            <a:r>
              <a:rPr lang="tr-TR" sz="2200" spc="-15" dirty="0" smtClean="0">
                <a:solidFill>
                  <a:srgbClr val="006FC0"/>
                </a:solidFill>
                <a:latin typeface="Times New Roman"/>
                <a:cs typeface="Times New Roman"/>
              </a:rPr>
              <a:t> </a:t>
            </a:r>
          </a:p>
          <a:p>
            <a:pPr marL="355600" marR="5715" indent="-342900" algn="just">
              <a:lnSpc>
                <a:spcPct val="100000"/>
              </a:lnSpc>
              <a:spcBef>
                <a:spcPts val="95"/>
              </a:spcBef>
              <a:buFont typeface="Wingdings" panose="05000000000000000000" pitchFamily="2" charset="2"/>
              <a:buChar char="q"/>
            </a:pPr>
            <a:r>
              <a:rPr lang="tr-TR" sz="2200" spc="-15" dirty="0" smtClean="0">
                <a:solidFill>
                  <a:srgbClr val="006FC0"/>
                </a:solidFill>
                <a:latin typeface="Times New Roman"/>
                <a:cs typeface="Times New Roman"/>
              </a:rPr>
              <a:t>İşsizlik sigortasına tabi değildirler.</a:t>
            </a:r>
          </a:p>
          <a:p>
            <a:pPr marL="584200">
              <a:lnSpc>
                <a:spcPct val="100000"/>
              </a:lnSpc>
              <a:spcBef>
                <a:spcPts val="530"/>
              </a:spcBef>
            </a:pPr>
            <a:endParaRPr sz="2200" dirty="0">
              <a:latin typeface="Times New Roman"/>
              <a:cs typeface="Times New Roman"/>
            </a:endParaRPr>
          </a:p>
        </p:txBody>
      </p:sp>
      <p:sp>
        <p:nvSpPr>
          <p:cNvPr id="3" name="object 3"/>
          <p:cNvSpPr txBox="1">
            <a:spLocks noGrp="1"/>
          </p:cNvSpPr>
          <p:nvPr>
            <p:ph type="title"/>
          </p:nvPr>
        </p:nvSpPr>
        <p:spPr>
          <a:xfrm>
            <a:off x="838200" y="199106"/>
            <a:ext cx="7391400" cy="935513"/>
          </a:xfrm>
          <a:prstGeom prst="rect">
            <a:avLst/>
          </a:prstGeom>
        </p:spPr>
        <p:txBody>
          <a:bodyPr vert="horz" wrap="square" lIns="0" tIns="12065" rIns="0" bIns="0" rtlCol="0">
            <a:spAutoFit/>
          </a:bodyPr>
          <a:lstStyle/>
          <a:p>
            <a:pPr marL="12700" algn="ctr">
              <a:lnSpc>
                <a:spcPct val="100000"/>
              </a:lnSpc>
              <a:spcBef>
                <a:spcPts val="95"/>
              </a:spcBef>
            </a:pPr>
            <a:r>
              <a:rPr b="1" spc="-5" dirty="0" err="1">
                <a:solidFill>
                  <a:schemeClr val="accent2">
                    <a:lumMod val="50000"/>
                  </a:schemeClr>
                </a:solidFill>
              </a:rPr>
              <a:t>Genel</a:t>
            </a:r>
            <a:r>
              <a:rPr b="1" spc="-65" dirty="0">
                <a:solidFill>
                  <a:schemeClr val="accent2">
                    <a:lumMod val="50000"/>
                  </a:schemeClr>
                </a:solidFill>
              </a:rPr>
              <a:t> </a:t>
            </a:r>
            <a:r>
              <a:rPr b="1" spc="-5" dirty="0" err="1" smtClean="0">
                <a:solidFill>
                  <a:schemeClr val="accent2">
                    <a:lumMod val="50000"/>
                  </a:schemeClr>
                </a:solidFill>
              </a:rPr>
              <a:t>Bilgi</a:t>
            </a:r>
            <a:r>
              <a:rPr lang="tr-TR" b="1" spc="-5" dirty="0" smtClean="0">
                <a:solidFill>
                  <a:schemeClr val="accent2">
                    <a:lumMod val="50000"/>
                  </a:schemeClr>
                </a:solidFill>
              </a:rPr>
              <a:t/>
            </a:r>
            <a:br>
              <a:rPr lang="tr-TR" b="1" spc="-5" dirty="0" smtClean="0">
                <a:solidFill>
                  <a:schemeClr val="accent2">
                    <a:lumMod val="50000"/>
                  </a:schemeClr>
                </a:solidFill>
              </a:rPr>
            </a:br>
            <a:r>
              <a:rPr lang="tr-TR" b="1" spc="-5" dirty="0" smtClean="0">
                <a:solidFill>
                  <a:schemeClr val="accent2">
                    <a:lumMod val="50000"/>
                  </a:schemeClr>
                </a:solidFill>
              </a:rPr>
              <a:t>657 4/B SÖZLEŞMELİ PERSONEL</a:t>
            </a:r>
            <a:endParaRPr b="1" spc="-5" dirty="0">
              <a:solidFill>
                <a:schemeClr val="accent2">
                  <a:lumMod val="50000"/>
                </a:schemeClr>
              </a:solidFill>
            </a:endParaRPr>
          </a:p>
        </p:txBody>
      </p:sp>
      <p:sp>
        <p:nvSpPr>
          <p:cNvPr id="4" name="object 4"/>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7935595" algn="l"/>
              </a:tabLst>
            </a:pPr>
            <a:r>
              <a:rPr strike="sngStrike" dirty="0"/>
              <a:t> 	</a:t>
            </a:r>
            <a:fld id="{81D60167-4931-47E6-BA6A-407CBD079E47}" type="slidenum">
              <a:rPr strike="sngStrike" dirty="0"/>
              <a:pPr marL="12700">
                <a:lnSpc>
                  <a:spcPts val="1375"/>
                </a:lnSpc>
                <a:tabLst>
                  <a:tab pos="7935595" algn="l"/>
                </a:tabLst>
              </a:pPr>
              <a:t>81</a:t>
            </a:fld>
            <a:r>
              <a:rPr strike="sngStrike" spc="120" dirty="0"/>
              <a:t>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6998" y="197156"/>
            <a:ext cx="7519034" cy="475130"/>
          </a:xfrm>
          <a:prstGeom prst="rect">
            <a:avLst/>
          </a:prstGeom>
        </p:spPr>
        <p:txBody>
          <a:bodyPr vert="horz" wrap="square" lIns="0" tIns="13335" rIns="0" bIns="0" rtlCol="0">
            <a:spAutoFit/>
          </a:bodyPr>
          <a:lstStyle/>
          <a:p>
            <a:pPr marL="12700">
              <a:lnSpc>
                <a:spcPct val="100000"/>
              </a:lnSpc>
              <a:spcBef>
                <a:spcPts val="105"/>
              </a:spcBef>
            </a:pPr>
            <a:r>
              <a:rPr lang="tr-TR" b="1" dirty="0" smtClean="0">
                <a:solidFill>
                  <a:schemeClr val="accent2">
                    <a:lumMod val="50000"/>
                  </a:schemeClr>
                </a:solidFill>
              </a:rPr>
              <a:t>657 4/B KAPSAMINDA ÇALIŞANLAR</a:t>
            </a:r>
            <a:endParaRPr b="1" dirty="0">
              <a:solidFill>
                <a:schemeClr val="accent2">
                  <a:lumMod val="50000"/>
                </a:schemeClr>
              </a:solidFill>
            </a:endParaRPr>
          </a:p>
        </p:txBody>
      </p:sp>
      <p:sp>
        <p:nvSpPr>
          <p:cNvPr id="22" name="object 22"/>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7935595" algn="l"/>
              </a:tabLst>
            </a:pPr>
            <a:r>
              <a:rPr strike="sngStrike" dirty="0"/>
              <a:t> 	</a:t>
            </a:r>
            <a:fld id="{81D60167-4931-47E6-BA6A-407CBD079E47}" type="slidenum">
              <a:rPr strike="sngStrike" dirty="0"/>
              <a:pPr marL="12700">
                <a:lnSpc>
                  <a:spcPts val="1375"/>
                </a:lnSpc>
                <a:tabLst>
                  <a:tab pos="7935595" algn="l"/>
                </a:tabLst>
              </a:pPr>
              <a:t>82</a:t>
            </a:fld>
            <a:r>
              <a:rPr strike="sngStrike" spc="120" dirty="0"/>
              <a:t> </a:t>
            </a:r>
          </a:p>
        </p:txBody>
      </p:sp>
      <p:sp>
        <p:nvSpPr>
          <p:cNvPr id="3" name="object 3"/>
          <p:cNvSpPr/>
          <p:nvPr/>
        </p:nvSpPr>
        <p:spPr>
          <a:xfrm>
            <a:off x="901700" y="2806700"/>
            <a:ext cx="2006600" cy="7874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1004722" y="3011500"/>
            <a:ext cx="1800860" cy="360680"/>
          </a:xfrm>
          <a:prstGeom prst="rect">
            <a:avLst/>
          </a:prstGeom>
        </p:spPr>
        <p:txBody>
          <a:bodyPr vert="horz" wrap="square" lIns="0" tIns="12065" rIns="0" bIns="0" rtlCol="0">
            <a:spAutoFit/>
          </a:bodyPr>
          <a:lstStyle/>
          <a:p>
            <a:pPr marL="12700">
              <a:lnSpc>
                <a:spcPct val="100000"/>
              </a:lnSpc>
              <a:spcBef>
                <a:spcPts val="95"/>
              </a:spcBef>
            </a:pPr>
            <a:r>
              <a:rPr sz="2200" spc="-100" dirty="0" err="1" smtClean="0">
                <a:solidFill>
                  <a:srgbClr val="FF0000"/>
                </a:solidFill>
                <a:latin typeface="Times New Roman"/>
                <a:cs typeface="Times New Roman"/>
              </a:rPr>
              <a:t>Sözle</a:t>
            </a:r>
            <a:r>
              <a:rPr lang="tr-TR" sz="2200" spc="-100" dirty="0" smtClean="0">
                <a:solidFill>
                  <a:srgbClr val="FF0000"/>
                </a:solidFill>
                <a:latin typeface="Times New Roman"/>
                <a:cs typeface="Times New Roman"/>
              </a:rPr>
              <a:t>ş</a:t>
            </a:r>
            <a:r>
              <a:rPr sz="2200" spc="-100" dirty="0" smtClean="0">
                <a:solidFill>
                  <a:srgbClr val="FF0000"/>
                </a:solidFill>
                <a:latin typeface="Times New Roman"/>
                <a:cs typeface="Times New Roman"/>
              </a:rPr>
              <a:t>me</a:t>
            </a:r>
            <a:r>
              <a:rPr sz="2200" spc="-35" dirty="0" smtClean="0">
                <a:solidFill>
                  <a:srgbClr val="FF0000"/>
                </a:solidFill>
                <a:latin typeface="Times New Roman"/>
                <a:cs typeface="Times New Roman"/>
              </a:rPr>
              <a:t> </a:t>
            </a:r>
            <a:r>
              <a:rPr sz="2200" spc="-5" dirty="0">
                <a:solidFill>
                  <a:srgbClr val="FF0000"/>
                </a:solidFill>
                <a:latin typeface="Times New Roman"/>
                <a:cs typeface="Times New Roman"/>
              </a:rPr>
              <a:t>ücreti</a:t>
            </a:r>
            <a:endParaRPr sz="2200" dirty="0">
              <a:latin typeface="Times New Roman"/>
              <a:cs typeface="Times New Roman"/>
            </a:endParaRPr>
          </a:p>
        </p:txBody>
      </p:sp>
      <p:sp>
        <p:nvSpPr>
          <p:cNvPr id="5" name="object 5"/>
          <p:cNvSpPr/>
          <p:nvPr/>
        </p:nvSpPr>
        <p:spPr>
          <a:xfrm>
            <a:off x="3492500" y="2790570"/>
            <a:ext cx="5130800" cy="80352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3594353" y="2835910"/>
            <a:ext cx="4926330" cy="596958"/>
          </a:xfrm>
          <a:prstGeom prst="rect">
            <a:avLst/>
          </a:prstGeom>
        </p:spPr>
        <p:txBody>
          <a:bodyPr vert="horz" wrap="square" lIns="0" tIns="12065" rIns="0" bIns="0" rtlCol="0">
            <a:spAutoFit/>
          </a:bodyPr>
          <a:lstStyle/>
          <a:p>
            <a:pPr marL="12700" marR="5080" indent="310515">
              <a:lnSpc>
                <a:spcPct val="100000"/>
              </a:lnSpc>
              <a:spcBef>
                <a:spcPts val="95"/>
              </a:spcBef>
            </a:pPr>
            <a:r>
              <a:rPr sz="1900" spc="-5" dirty="0" err="1">
                <a:solidFill>
                  <a:srgbClr val="006FC0"/>
                </a:solidFill>
                <a:latin typeface="Times New Roman"/>
                <a:cs typeface="Times New Roman"/>
              </a:rPr>
              <a:t>Maliye</a:t>
            </a:r>
            <a:r>
              <a:rPr sz="1900" spc="-5" dirty="0">
                <a:solidFill>
                  <a:srgbClr val="006FC0"/>
                </a:solidFill>
                <a:latin typeface="Times New Roman"/>
                <a:cs typeface="Times New Roman"/>
              </a:rPr>
              <a:t> </a:t>
            </a:r>
            <a:r>
              <a:rPr lang="tr-TR" sz="1900" spc="-5" dirty="0" smtClean="0">
                <a:solidFill>
                  <a:srgbClr val="006FC0"/>
                </a:solidFill>
                <a:latin typeface="Times New Roman"/>
                <a:cs typeface="Times New Roman"/>
              </a:rPr>
              <a:t>ve Hazine </a:t>
            </a:r>
            <a:r>
              <a:rPr sz="1900" spc="-5" dirty="0" err="1" smtClean="0">
                <a:solidFill>
                  <a:srgbClr val="006FC0"/>
                </a:solidFill>
                <a:latin typeface="Times New Roman"/>
                <a:cs typeface="Times New Roman"/>
              </a:rPr>
              <a:t>Bakanlığınca</a:t>
            </a:r>
            <a:r>
              <a:rPr sz="1900" spc="-5" dirty="0" smtClean="0">
                <a:solidFill>
                  <a:srgbClr val="006FC0"/>
                </a:solidFill>
                <a:latin typeface="Times New Roman"/>
                <a:cs typeface="Times New Roman"/>
              </a:rPr>
              <a:t> </a:t>
            </a:r>
            <a:r>
              <a:rPr sz="1900" spc="-5" dirty="0">
                <a:solidFill>
                  <a:srgbClr val="006FC0"/>
                </a:solidFill>
                <a:latin typeface="Times New Roman"/>
                <a:cs typeface="Times New Roman"/>
              </a:rPr>
              <a:t>vize edilen </a:t>
            </a:r>
            <a:r>
              <a:rPr sz="1900" spc="-5" dirty="0" err="1">
                <a:solidFill>
                  <a:srgbClr val="006FC0"/>
                </a:solidFill>
                <a:latin typeface="Times New Roman"/>
                <a:cs typeface="Times New Roman"/>
              </a:rPr>
              <a:t>tutarı</a:t>
            </a:r>
            <a:r>
              <a:rPr sz="1900" spc="-5" dirty="0">
                <a:solidFill>
                  <a:srgbClr val="006FC0"/>
                </a:solidFill>
                <a:latin typeface="Times New Roman"/>
                <a:cs typeface="Times New Roman"/>
              </a:rPr>
              <a:t>  </a:t>
            </a:r>
            <a:r>
              <a:rPr sz="1900" spc="-114" dirty="0" smtClean="0">
                <a:solidFill>
                  <a:srgbClr val="006FC0"/>
                </a:solidFill>
                <a:latin typeface="Times New Roman"/>
                <a:cs typeface="Times New Roman"/>
              </a:rPr>
              <a:t>a</a:t>
            </a:r>
            <a:r>
              <a:rPr lang="tr-TR" sz="1900" spc="-114" dirty="0" smtClean="0">
                <a:solidFill>
                  <a:srgbClr val="006FC0"/>
                </a:solidFill>
                <a:latin typeface="Times New Roman"/>
                <a:cs typeface="Times New Roman"/>
              </a:rPr>
              <a:t>ş</a:t>
            </a:r>
            <a:r>
              <a:rPr sz="1900" spc="-114" dirty="0" err="1" smtClean="0">
                <a:solidFill>
                  <a:srgbClr val="006FC0"/>
                </a:solidFill>
                <a:latin typeface="Times New Roman"/>
                <a:cs typeface="Times New Roman"/>
              </a:rPr>
              <a:t>mamak</a:t>
            </a:r>
            <a:r>
              <a:rPr sz="1900" spc="-114" dirty="0" smtClean="0">
                <a:solidFill>
                  <a:srgbClr val="006FC0"/>
                </a:solidFill>
                <a:latin typeface="Times New Roman"/>
                <a:cs typeface="Times New Roman"/>
              </a:rPr>
              <a:t> </a:t>
            </a:r>
            <a:r>
              <a:rPr sz="1900" spc="-5" dirty="0">
                <a:solidFill>
                  <a:srgbClr val="006FC0"/>
                </a:solidFill>
                <a:latin typeface="Times New Roman"/>
                <a:cs typeface="Times New Roman"/>
              </a:rPr>
              <a:t>üzere Kurumlarca belirlenen</a:t>
            </a:r>
            <a:r>
              <a:rPr sz="1900" spc="-250" dirty="0">
                <a:solidFill>
                  <a:srgbClr val="006FC0"/>
                </a:solidFill>
                <a:latin typeface="Times New Roman"/>
                <a:cs typeface="Times New Roman"/>
              </a:rPr>
              <a:t> </a:t>
            </a:r>
            <a:r>
              <a:rPr sz="1900" spc="-5" dirty="0">
                <a:solidFill>
                  <a:srgbClr val="006FC0"/>
                </a:solidFill>
                <a:latin typeface="Times New Roman"/>
                <a:cs typeface="Times New Roman"/>
              </a:rPr>
              <a:t>tutar</a:t>
            </a:r>
            <a:endParaRPr sz="1900" dirty="0">
              <a:latin typeface="Times New Roman"/>
              <a:cs typeface="Times New Roman"/>
            </a:endParaRPr>
          </a:p>
        </p:txBody>
      </p:sp>
      <p:sp>
        <p:nvSpPr>
          <p:cNvPr id="7" name="object 7"/>
          <p:cNvSpPr/>
          <p:nvPr/>
        </p:nvSpPr>
        <p:spPr>
          <a:xfrm>
            <a:off x="2971800" y="2971800"/>
            <a:ext cx="457200" cy="304800"/>
          </a:xfrm>
          <a:custGeom>
            <a:avLst/>
            <a:gdLst/>
            <a:ahLst/>
            <a:cxnLst/>
            <a:rect l="l" t="t" r="r" b="b"/>
            <a:pathLst>
              <a:path w="457200" h="304800">
                <a:moveTo>
                  <a:pt x="304800" y="0"/>
                </a:moveTo>
                <a:lnTo>
                  <a:pt x="304800" y="76200"/>
                </a:lnTo>
                <a:lnTo>
                  <a:pt x="0" y="76200"/>
                </a:lnTo>
                <a:lnTo>
                  <a:pt x="0" y="228600"/>
                </a:lnTo>
                <a:lnTo>
                  <a:pt x="304800" y="228600"/>
                </a:lnTo>
                <a:lnTo>
                  <a:pt x="304800" y="304800"/>
                </a:lnTo>
                <a:lnTo>
                  <a:pt x="457200" y="152400"/>
                </a:lnTo>
                <a:lnTo>
                  <a:pt x="304800" y="0"/>
                </a:lnTo>
                <a:close/>
              </a:path>
            </a:pathLst>
          </a:custGeom>
          <a:solidFill>
            <a:srgbClr val="CCFFCC"/>
          </a:solidFill>
        </p:spPr>
        <p:txBody>
          <a:bodyPr wrap="square" lIns="0" tIns="0" rIns="0" bIns="0" rtlCol="0"/>
          <a:lstStyle/>
          <a:p>
            <a:endParaRPr/>
          </a:p>
        </p:txBody>
      </p:sp>
      <p:sp>
        <p:nvSpPr>
          <p:cNvPr id="8" name="object 8"/>
          <p:cNvSpPr/>
          <p:nvPr/>
        </p:nvSpPr>
        <p:spPr>
          <a:xfrm>
            <a:off x="2971800" y="2971800"/>
            <a:ext cx="457200" cy="304800"/>
          </a:xfrm>
          <a:custGeom>
            <a:avLst/>
            <a:gdLst/>
            <a:ahLst/>
            <a:cxnLst/>
            <a:rect l="l" t="t" r="r" b="b"/>
            <a:pathLst>
              <a:path w="457200" h="304800">
                <a:moveTo>
                  <a:pt x="0" y="76200"/>
                </a:moveTo>
                <a:lnTo>
                  <a:pt x="304800" y="76200"/>
                </a:lnTo>
                <a:lnTo>
                  <a:pt x="304800" y="0"/>
                </a:lnTo>
                <a:lnTo>
                  <a:pt x="457200" y="152400"/>
                </a:lnTo>
                <a:lnTo>
                  <a:pt x="304800" y="304800"/>
                </a:lnTo>
                <a:lnTo>
                  <a:pt x="304800" y="228600"/>
                </a:lnTo>
                <a:lnTo>
                  <a:pt x="0" y="228600"/>
                </a:lnTo>
                <a:lnTo>
                  <a:pt x="0" y="76200"/>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9" name="object 9"/>
          <p:cNvSpPr txBox="1"/>
          <p:nvPr/>
        </p:nvSpPr>
        <p:spPr>
          <a:xfrm>
            <a:off x="535940" y="1301242"/>
            <a:ext cx="8148320" cy="1313180"/>
          </a:xfrm>
          <a:prstGeom prst="rect">
            <a:avLst/>
          </a:prstGeom>
        </p:spPr>
        <p:txBody>
          <a:bodyPr vert="horz" wrap="square" lIns="0" tIns="29845" rIns="0" bIns="0" rtlCol="0">
            <a:spAutoFit/>
          </a:bodyPr>
          <a:lstStyle/>
          <a:p>
            <a:pPr marL="12700" marR="5080" indent="358140" algn="just">
              <a:lnSpc>
                <a:spcPct val="94700"/>
              </a:lnSpc>
              <a:spcBef>
                <a:spcPts val="235"/>
              </a:spcBef>
            </a:pPr>
            <a:r>
              <a:rPr sz="2200" b="1" spc="-114" dirty="0" err="1" smtClean="0">
                <a:solidFill>
                  <a:srgbClr val="FF0000"/>
                </a:solidFill>
                <a:latin typeface="Times New Roman"/>
                <a:cs typeface="Times New Roman"/>
              </a:rPr>
              <a:t>Sözle</a:t>
            </a:r>
            <a:r>
              <a:rPr lang="tr-TR" sz="2200" b="1" spc="-114" dirty="0" smtClean="0">
                <a:solidFill>
                  <a:srgbClr val="FF0000"/>
                </a:solidFill>
                <a:latin typeface="Times New Roman"/>
                <a:cs typeface="Times New Roman"/>
              </a:rPr>
              <a:t>ş</a:t>
            </a:r>
            <a:r>
              <a:rPr sz="2200" b="1" spc="-114" dirty="0" smtClean="0">
                <a:solidFill>
                  <a:srgbClr val="FF0000"/>
                </a:solidFill>
                <a:latin typeface="Times New Roman"/>
                <a:cs typeface="Times New Roman"/>
              </a:rPr>
              <a:t>me </a:t>
            </a:r>
            <a:r>
              <a:rPr sz="2200" b="1" spc="-10" dirty="0">
                <a:solidFill>
                  <a:srgbClr val="FF0000"/>
                </a:solidFill>
                <a:latin typeface="Times New Roman"/>
                <a:cs typeface="Times New Roman"/>
              </a:rPr>
              <a:t>Ücreti: </a:t>
            </a:r>
            <a:r>
              <a:rPr sz="2200" spc="-75" dirty="0" err="1" smtClean="0">
                <a:solidFill>
                  <a:srgbClr val="006FC0"/>
                </a:solidFill>
                <a:latin typeface="Times New Roman"/>
                <a:cs typeface="Times New Roman"/>
              </a:rPr>
              <a:t>Sözlemeli</a:t>
            </a:r>
            <a:r>
              <a:rPr sz="2200" spc="-75" dirty="0" smtClean="0">
                <a:solidFill>
                  <a:srgbClr val="006FC0"/>
                </a:solidFill>
                <a:latin typeface="Times New Roman"/>
                <a:cs typeface="Times New Roman"/>
              </a:rPr>
              <a:t> </a:t>
            </a:r>
            <a:r>
              <a:rPr sz="2200" spc="-5" dirty="0">
                <a:solidFill>
                  <a:srgbClr val="006FC0"/>
                </a:solidFill>
                <a:latin typeface="Times New Roman"/>
                <a:cs typeface="Times New Roman"/>
              </a:rPr>
              <a:t>personele </a:t>
            </a:r>
            <a:r>
              <a:rPr sz="2200" spc="-5" dirty="0" err="1">
                <a:solidFill>
                  <a:srgbClr val="006FC0"/>
                </a:solidFill>
                <a:latin typeface="Times New Roman"/>
                <a:cs typeface="Times New Roman"/>
              </a:rPr>
              <a:t>ödenecek</a:t>
            </a:r>
            <a:r>
              <a:rPr sz="2200" spc="-5" dirty="0">
                <a:solidFill>
                  <a:srgbClr val="006FC0"/>
                </a:solidFill>
                <a:latin typeface="Times New Roman"/>
                <a:cs typeface="Times New Roman"/>
              </a:rPr>
              <a:t> </a:t>
            </a:r>
            <a:r>
              <a:rPr sz="2200" spc="-100" dirty="0" err="1" smtClean="0">
                <a:solidFill>
                  <a:srgbClr val="006FC0"/>
                </a:solidFill>
                <a:latin typeface="Times New Roman"/>
                <a:cs typeface="Times New Roman"/>
              </a:rPr>
              <a:t>sözle</a:t>
            </a:r>
            <a:r>
              <a:rPr lang="tr-TR" sz="2200" spc="-100" dirty="0" smtClean="0">
                <a:solidFill>
                  <a:srgbClr val="006FC0"/>
                </a:solidFill>
                <a:latin typeface="Times New Roman"/>
                <a:cs typeface="Times New Roman"/>
              </a:rPr>
              <a:t>ş</a:t>
            </a:r>
            <a:r>
              <a:rPr sz="2200" spc="-100" dirty="0" smtClean="0">
                <a:solidFill>
                  <a:srgbClr val="006FC0"/>
                </a:solidFill>
                <a:latin typeface="Times New Roman"/>
                <a:cs typeface="Times New Roman"/>
              </a:rPr>
              <a:t>me </a:t>
            </a:r>
            <a:r>
              <a:rPr sz="2200" dirty="0">
                <a:solidFill>
                  <a:srgbClr val="006FC0"/>
                </a:solidFill>
                <a:latin typeface="Times New Roman"/>
                <a:cs typeface="Times New Roman"/>
              </a:rPr>
              <a:t>ücreti,  </a:t>
            </a:r>
            <a:r>
              <a:rPr sz="2200" spc="-5" dirty="0">
                <a:solidFill>
                  <a:srgbClr val="006FC0"/>
                </a:solidFill>
                <a:latin typeface="Times New Roman"/>
                <a:cs typeface="Times New Roman"/>
              </a:rPr>
              <a:t>Devlet </a:t>
            </a:r>
            <a:r>
              <a:rPr sz="2200" spc="-5" dirty="0" err="1">
                <a:solidFill>
                  <a:srgbClr val="006FC0"/>
                </a:solidFill>
                <a:latin typeface="Times New Roman"/>
                <a:cs typeface="Times New Roman"/>
              </a:rPr>
              <a:t>Personel</a:t>
            </a:r>
            <a:r>
              <a:rPr sz="2200" spc="-5" dirty="0">
                <a:solidFill>
                  <a:srgbClr val="006FC0"/>
                </a:solidFill>
                <a:latin typeface="Times New Roman"/>
                <a:cs typeface="Times New Roman"/>
              </a:rPr>
              <a:t> </a:t>
            </a:r>
            <a:r>
              <a:rPr sz="2200" spc="-60" dirty="0" smtClean="0">
                <a:solidFill>
                  <a:srgbClr val="006FC0"/>
                </a:solidFill>
                <a:latin typeface="Times New Roman"/>
                <a:cs typeface="Times New Roman"/>
              </a:rPr>
              <a:t>Ba</a:t>
            </a:r>
            <a:r>
              <a:rPr lang="tr-TR" sz="2200" spc="-60" dirty="0" smtClean="0">
                <a:solidFill>
                  <a:srgbClr val="006FC0"/>
                </a:solidFill>
                <a:latin typeface="Times New Roman"/>
                <a:cs typeface="Times New Roman"/>
              </a:rPr>
              <a:t>ş</a:t>
            </a:r>
            <a:r>
              <a:rPr sz="2200" spc="-60" dirty="0" err="1" smtClean="0">
                <a:solidFill>
                  <a:srgbClr val="006FC0"/>
                </a:solidFill>
                <a:latin typeface="Times New Roman"/>
                <a:cs typeface="Times New Roman"/>
              </a:rPr>
              <a:t>kanlığının</a:t>
            </a:r>
            <a:r>
              <a:rPr sz="2200" spc="-60" dirty="0" smtClean="0">
                <a:solidFill>
                  <a:srgbClr val="006FC0"/>
                </a:solidFill>
                <a:latin typeface="Times New Roman"/>
                <a:cs typeface="Times New Roman"/>
              </a:rPr>
              <a:t> </a:t>
            </a:r>
            <a:r>
              <a:rPr sz="2200" spc="-5" dirty="0" err="1">
                <a:solidFill>
                  <a:srgbClr val="006FC0"/>
                </a:solidFill>
                <a:latin typeface="Times New Roman"/>
                <a:cs typeface="Times New Roman"/>
              </a:rPr>
              <a:t>olumlu</a:t>
            </a:r>
            <a:r>
              <a:rPr sz="2200" spc="-5" dirty="0">
                <a:solidFill>
                  <a:srgbClr val="006FC0"/>
                </a:solidFill>
                <a:latin typeface="Times New Roman"/>
                <a:cs typeface="Times New Roman"/>
              </a:rPr>
              <a:t> </a:t>
            </a:r>
            <a:r>
              <a:rPr sz="2200" spc="-125" dirty="0" err="1" smtClean="0">
                <a:solidFill>
                  <a:srgbClr val="006FC0"/>
                </a:solidFill>
                <a:latin typeface="Times New Roman"/>
                <a:cs typeface="Times New Roman"/>
              </a:rPr>
              <a:t>görü</a:t>
            </a:r>
            <a:r>
              <a:rPr lang="tr-TR" sz="2200" spc="-125" dirty="0" smtClean="0">
                <a:solidFill>
                  <a:srgbClr val="006FC0"/>
                </a:solidFill>
                <a:latin typeface="Times New Roman"/>
                <a:cs typeface="Times New Roman"/>
              </a:rPr>
              <a:t>ş</a:t>
            </a:r>
            <a:r>
              <a:rPr sz="2200" spc="-125" dirty="0" smtClean="0">
                <a:solidFill>
                  <a:srgbClr val="006FC0"/>
                </a:solidFill>
                <a:latin typeface="Times New Roman"/>
                <a:cs typeface="Times New Roman"/>
              </a:rPr>
              <a:t>ü </a:t>
            </a:r>
            <a:r>
              <a:rPr sz="2200" spc="-5" dirty="0" err="1">
                <a:solidFill>
                  <a:srgbClr val="006FC0"/>
                </a:solidFill>
                <a:latin typeface="Times New Roman"/>
                <a:cs typeface="Times New Roman"/>
              </a:rPr>
              <a:t>üzerine</a:t>
            </a:r>
            <a:r>
              <a:rPr sz="2200" spc="-5" dirty="0">
                <a:solidFill>
                  <a:srgbClr val="006FC0"/>
                </a:solidFill>
                <a:latin typeface="Times New Roman"/>
                <a:cs typeface="Times New Roman"/>
              </a:rPr>
              <a:t> </a:t>
            </a:r>
            <a:r>
              <a:rPr sz="2200" spc="-5" dirty="0" err="1" smtClean="0">
                <a:solidFill>
                  <a:srgbClr val="006FC0"/>
                </a:solidFill>
                <a:latin typeface="Times New Roman"/>
                <a:cs typeface="Times New Roman"/>
              </a:rPr>
              <a:t>Maliye</a:t>
            </a:r>
            <a:r>
              <a:rPr lang="tr-TR" sz="2200" spc="-5" dirty="0" smtClean="0">
                <a:solidFill>
                  <a:srgbClr val="006FC0"/>
                </a:solidFill>
                <a:latin typeface="Times New Roman"/>
                <a:cs typeface="Times New Roman"/>
              </a:rPr>
              <a:t> ve Hazine</a:t>
            </a:r>
            <a:r>
              <a:rPr sz="2200" spc="-5" dirty="0" smtClean="0">
                <a:solidFill>
                  <a:srgbClr val="006FC0"/>
                </a:solidFill>
                <a:latin typeface="Times New Roman"/>
                <a:cs typeface="Times New Roman"/>
              </a:rPr>
              <a:t>  </a:t>
            </a:r>
            <a:r>
              <a:rPr sz="2200" spc="-5" dirty="0">
                <a:solidFill>
                  <a:srgbClr val="006FC0"/>
                </a:solidFill>
                <a:latin typeface="Times New Roman"/>
                <a:cs typeface="Times New Roman"/>
              </a:rPr>
              <a:t>Bakanlığınca vize </a:t>
            </a:r>
            <a:r>
              <a:rPr sz="2200" spc="-15" dirty="0">
                <a:solidFill>
                  <a:srgbClr val="006FC0"/>
                </a:solidFill>
                <a:latin typeface="Times New Roman"/>
                <a:cs typeface="Times New Roman"/>
              </a:rPr>
              <a:t>edilmektedir. </a:t>
            </a:r>
            <a:r>
              <a:rPr sz="2200" spc="-5" dirty="0">
                <a:solidFill>
                  <a:srgbClr val="006FC0"/>
                </a:solidFill>
                <a:latin typeface="Times New Roman"/>
                <a:cs typeface="Times New Roman"/>
              </a:rPr>
              <a:t>Kurumlar vize </a:t>
            </a:r>
            <a:r>
              <a:rPr sz="2200" dirty="0">
                <a:solidFill>
                  <a:srgbClr val="006FC0"/>
                </a:solidFill>
                <a:latin typeface="Times New Roman"/>
                <a:cs typeface="Times New Roman"/>
              </a:rPr>
              <a:t>edilen </a:t>
            </a:r>
            <a:r>
              <a:rPr sz="2200" spc="-5" dirty="0">
                <a:solidFill>
                  <a:srgbClr val="006FC0"/>
                </a:solidFill>
                <a:latin typeface="Times New Roman"/>
                <a:cs typeface="Times New Roman"/>
              </a:rPr>
              <a:t>ücretin altında  ilgili personel </a:t>
            </a:r>
            <a:r>
              <a:rPr sz="2200" spc="-5" dirty="0" err="1">
                <a:solidFill>
                  <a:srgbClr val="006FC0"/>
                </a:solidFill>
                <a:latin typeface="Times New Roman"/>
                <a:cs typeface="Times New Roman"/>
              </a:rPr>
              <a:t>ile</a:t>
            </a:r>
            <a:r>
              <a:rPr sz="2200" spc="-5" dirty="0">
                <a:solidFill>
                  <a:srgbClr val="006FC0"/>
                </a:solidFill>
                <a:latin typeface="Times New Roman"/>
                <a:cs typeface="Times New Roman"/>
              </a:rPr>
              <a:t> </a:t>
            </a:r>
            <a:r>
              <a:rPr sz="2200" spc="-105" dirty="0" err="1" smtClean="0">
                <a:solidFill>
                  <a:srgbClr val="006FC0"/>
                </a:solidFill>
                <a:latin typeface="Times New Roman"/>
                <a:cs typeface="Times New Roman"/>
              </a:rPr>
              <a:t>sözle</a:t>
            </a:r>
            <a:r>
              <a:rPr lang="tr-TR" sz="2200" spc="-105" dirty="0" smtClean="0">
                <a:solidFill>
                  <a:srgbClr val="006FC0"/>
                </a:solidFill>
                <a:latin typeface="Times New Roman"/>
                <a:cs typeface="Times New Roman"/>
              </a:rPr>
              <a:t>ş</a:t>
            </a:r>
            <a:r>
              <a:rPr sz="2200" spc="-105" dirty="0" smtClean="0">
                <a:solidFill>
                  <a:srgbClr val="006FC0"/>
                </a:solidFill>
                <a:latin typeface="Times New Roman"/>
                <a:cs typeface="Times New Roman"/>
              </a:rPr>
              <a:t>me</a:t>
            </a:r>
            <a:r>
              <a:rPr sz="2200" spc="45" dirty="0" smtClean="0">
                <a:solidFill>
                  <a:srgbClr val="006FC0"/>
                </a:solidFill>
                <a:latin typeface="Times New Roman"/>
                <a:cs typeface="Times New Roman"/>
              </a:rPr>
              <a:t> </a:t>
            </a:r>
            <a:r>
              <a:rPr sz="2200" spc="-10" dirty="0">
                <a:solidFill>
                  <a:srgbClr val="006FC0"/>
                </a:solidFill>
                <a:latin typeface="Times New Roman"/>
                <a:cs typeface="Times New Roman"/>
              </a:rPr>
              <a:t>imzalayabilmektedir.</a:t>
            </a:r>
            <a:endParaRPr sz="2200" dirty="0">
              <a:latin typeface="Times New Roman"/>
              <a:cs typeface="Times New Roman"/>
            </a:endParaRPr>
          </a:p>
        </p:txBody>
      </p:sp>
      <p:sp>
        <p:nvSpPr>
          <p:cNvPr id="10" name="object 10"/>
          <p:cNvSpPr/>
          <p:nvPr/>
        </p:nvSpPr>
        <p:spPr>
          <a:xfrm>
            <a:off x="4330700" y="3733800"/>
            <a:ext cx="2755900" cy="838200"/>
          </a:xfrm>
          <a:custGeom>
            <a:avLst/>
            <a:gdLst/>
            <a:ahLst/>
            <a:cxnLst/>
            <a:rect l="l" t="t" r="r" b="b"/>
            <a:pathLst>
              <a:path w="2755900" h="838200">
                <a:moveTo>
                  <a:pt x="2755900" y="427481"/>
                </a:moveTo>
                <a:lnTo>
                  <a:pt x="0" y="427481"/>
                </a:lnTo>
                <a:lnTo>
                  <a:pt x="1377950" y="838200"/>
                </a:lnTo>
                <a:lnTo>
                  <a:pt x="2755900" y="427481"/>
                </a:lnTo>
                <a:close/>
              </a:path>
              <a:path w="2755900" h="838200">
                <a:moveTo>
                  <a:pt x="2066925" y="0"/>
                </a:moveTo>
                <a:lnTo>
                  <a:pt x="688975" y="0"/>
                </a:lnTo>
                <a:lnTo>
                  <a:pt x="688975" y="427481"/>
                </a:lnTo>
                <a:lnTo>
                  <a:pt x="2066925" y="427481"/>
                </a:lnTo>
                <a:lnTo>
                  <a:pt x="2066925" y="0"/>
                </a:lnTo>
                <a:close/>
              </a:path>
            </a:pathLst>
          </a:custGeom>
          <a:solidFill>
            <a:srgbClr val="CCFFCC"/>
          </a:solidFill>
        </p:spPr>
        <p:txBody>
          <a:bodyPr wrap="square" lIns="0" tIns="0" rIns="0" bIns="0" rtlCol="0"/>
          <a:lstStyle/>
          <a:p>
            <a:endParaRPr/>
          </a:p>
        </p:txBody>
      </p:sp>
      <p:sp>
        <p:nvSpPr>
          <p:cNvPr id="11" name="object 11"/>
          <p:cNvSpPr/>
          <p:nvPr/>
        </p:nvSpPr>
        <p:spPr>
          <a:xfrm>
            <a:off x="4330700" y="3733800"/>
            <a:ext cx="2755900" cy="838200"/>
          </a:xfrm>
          <a:custGeom>
            <a:avLst/>
            <a:gdLst/>
            <a:ahLst/>
            <a:cxnLst/>
            <a:rect l="l" t="t" r="r" b="b"/>
            <a:pathLst>
              <a:path w="2755900" h="838200">
                <a:moveTo>
                  <a:pt x="0" y="427481"/>
                </a:moveTo>
                <a:lnTo>
                  <a:pt x="688975" y="427481"/>
                </a:lnTo>
                <a:lnTo>
                  <a:pt x="688975" y="0"/>
                </a:lnTo>
                <a:lnTo>
                  <a:pt x="2066925" y="0"/>
                </a:lnTo>
                <a:lnTo>
                  <a:pt x="2066925" y="427481"/>
                </a:lnTo>
                <a:lnTo>
                  <a:pt x="2755900" y="427481"/>
                </a:lnTo>
                <a:lnTo>
                  <a:pt x="1377950" y="838200"/>
                </a:lnTo>
                <a:lnTo>
                  <a:pt x="0" y="427481"/>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2" name="object 12"/>
          <p:cNvSpPr txBox="1"/>
          <p:nvPr/>
        </p:nvSpPr>
        <p:spPr>
          <a:xfrm>
            <a:off x="5107685" y="3861561"/>
            <a:ext cx="1202055" cy="36068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FF0000"/>
                </a:solidFill>
                <a:latin typeface="Times New Roman"/>
                <a:cs typeface="Times New Roman"/>
              </a:rPr>
              <a:t>K</a:t>
            </a:r>
            <a:r>
              <a:rPr sz="2200" b="1" spc="-15" dirty="0">
                <a:solidFill>
                  <a:srgbClr val="FF0000"/>
                </a:solidFill>
                <a:latin typeface="Times New Roman"/>
                <a:cs typeface="Times New Roman"/>
              </a:rPr>
              <a:t>e</a:t>
            </a:r>
            <a:r>
              <a:rPr sz="2200" b="1" spc="-5" dirty="0">
                <a:solidFill>
                  <a:srgbClr val="FF0000"/>
                </a:solidFill>
                <a:latin typeface="Times New Roman"/>
                <a:cs typeface="Times New Roman"/>
              </a:rPr>
              <a:t>sintiler</a:t>
            </a:r>
            <a:endParaRPr sz="2200" dirty="0">
              <a:latin typeface="Times New Roman"/>
              <a:cs typeface="Times New Roman"/>
            </a:endParaRPr>
          </a:p>
        </p:txBody>
      </p:sp>
      <p:sp>
        <p:nvSpPr>
          <p:cNvPr id="13" name="object 13"/>
          <p:cNvSpPr/>
          <p:nvPr/>
        </p:nvSpPr>
        <p:spPr>
          <a:xfrm>
            <a:off x="3581400" y="4323460"/>
            <a:ext cx="1447800" cy="1061720"/>
          </a:xfrm>
          <a:custGeom>
            <a:avLst/>
            <a:gdLst/>
            <a:ahLst/>
            <a:cxnLst/>
            <a:rect l="l" t="t" r="r" b="b"/>
            <a:pathLst>
              <a:path w="1447800" h="1061720">
                <a:moveTo>
                  <a:pt x="723900" y="0"/>
                </a:moveTo>
                <a:lnTo>
                  <a:pt x="669874" y="1455"/>
                </a:lnTo>
                <a:lnTo>
                  <a:pt x="616928" y="5754"/>
                </a:lnTo>
                <a:lnTo>
                  <a:pt x="565199" y="12794"/>
                </a:lnTo>
                <a:lnTo>
                  <a:pt x="514829" y="22471"/>
                </a:lnTo>
                <a:lnTo>
                  <a:pt x="465957" y="34684"/>
                </a:lnTo>
                <a:lnTo>
                  <a:pt x="418723" y="49330"/>
                </a:lnTo>
                <a:lnTo>
                  <a:pt x="373267" y="66306"/>
                </a:lnTo>
                <a:lnTo>
                  <a:pt x="329730" y="85510"/>
                </a:lnTo>
                <a:lnTo>
                  <a:pt x="288250" y="106839"/>
                </a:lnTo>
                <a:lnTo>
                  <a:pt x="248969" y="130191"/>
                </a:lnTo>
                <a:lnTo>
                  <a:pt x="212026" y="155463"/>
                </a:lnTo>
                <a:lnTo>
                  <a:pt x="177561" y="182553"/>
                </a:lnTo>
                <a:lnTo>
                  <a:pt x="145714" y="211358"/>
                </a:lnTo>
                <a:lnTo>
                  <a:pt x="116625" y="241775"/>
                </a:lnTo>
                <a:lnTo>
                  <a:pt x="90434" y="273703"/>
                </a:lnTo>
                <a:lnTo>
                  <a:pt x="67281" y="307038"/>
                </a:lnTo>
                <a:lnTo>
                  <a:pt x="47306" y="341677"/>
                </a:lnTo>
                <a:lnTo>
                  <a:pt x="30649" y="377519"/>
                </a:lnTo>
                <a:lnTo>
                  <a:pt x="17450" y="414461"/>
                </a:lnTo>
                <a:lnTo>
                  <a:pt x="7849" y="452400"/>
                </a:lnTo>
                <a:lnTo>
                  <a:pt x="1985" y="491234"/>
                </a:lnTo>
                <a:lnTo>
                  <a:pt x="0" y="530859"/>
                </a:lnTo>
                <a:lnTo>
                  <a:pt x="1985" y="570485"/>
                </a:lnTo>
                <a:lnTo>
                  <a:pt x="7849" y="609319"/>
                </a:lnTo>
                <a:lnTo>
                  <a:pt x="17450" y="647258"/>
                </a:lnTo>
                <a:lnTo>
                  <a:pt x="30649" y="684200"/>
                </a:lnTo>
                <a:lnTo>
                  <a:pt x="47306" y="720042"/>
                </a:lnTo>
                <a:lnTo>
                  <a:pt x="67281" y="754681"/>
                </a:lnTo>
                <a:lnTo>
                  <a:pt x="90434" y="788016"/>
                </a:lnTo>
                <a:lnTo>
                  <a:pt x="116625" y="819944"/>
                </a:lnTo>
                <a:lnTo>
                  <a:pt x="145714" y="850361"/>
                </a:lnTo>
                <a:lnTo>
                  <a:pt x="177561" y="879166"/>
                </a:lnTo>
                <a:lnTo>
                  <a:pt x="212026" y="906256"/>
                </a:lnTo>
                <a:lnTo>
                  <a:pt x="248969" y="931528"/>
                </a:lnTo>
                <a:lnTo>
                  <a:pt x="288250" y="954880"/>
                </a:lnTo>
                <a:lnTo>
                  <a:pt x="329730" y="976209"/>
                </a:lnTo>
                <a:lnTo>
                  <a:pt x="373267" y="995413"/>
                </a:lnTo>
                <a:lnTo>
                  <a:pt x="418723" y="1012389"/>
                </a:lnTo>
                <a:lnTo>
                  <a:pt x="465957" y="1027035"/>
                </a:lnTo>
                <a:lnTo>
                  <a:pt x="514829" y="1039248"/>
                </a:lnTo>
                <a:lnTo>
                  <a:pt x="565199" y="1048925"/>
                </a:lnTo>
                <a:lnTo>
                  <a:pt x="616928" y="1055965"/>
                </a:lnTo>
                <a:lnTo>
                  <a:pt x="669874" y="1060264"/>
                </a:lnTo>
                <a:lnTo>
                  <a:pt x="723900" y="1061720"/>
                </a:lnTo>
                <a:lnTo>
                  <a:pt x="777925" y="1060264"/>
                </a:lnTo>
                <a:lnTo>
                  <a:pt x="830871" y="1055965"/>
                </a:lnTo>
                <a:lnTo>
                  <a:pt x="882600" y="1048925"/>
                </a:lnTo>
                <a:lnTo>
                  <a:pt x="932970" y="1039248"/>
                </a:lnTo>
                <a:lnTo>
                  <a:pt x="981842" y="1027035"/>
                </a:lnTo>
                <a:lnTo>
                  <a:pt x="1029076" y="1012389"/>
                </a:lnTo>
                <a:lnTo>
                  <a:pt x="1074532" y="995413"/>
                </a:lnTo>
                <a:lnTo>
                  <a:pt x="1118069" y="976209"/>
                </a:lnTo>
                <a:lnTo>
                  <a:pt x="1159549" y="954880"/>
                </a:lnTo>
                <a:lnTo>
                  <a:pt x="1198830" y="931528"/>
                </a:lnTo>
                <a:lnTo>
                  <a:pt x="1235773" y="906256"/>
                </a:lnTo>
                <a:lnTo>
                  <a:pt x="1270238" y="879166"/>
                </a:lnTo>
                <a:lnTo>
                  <a:pt x="1302085" y="850361"/>
                </a:lnTo>
                <a:lnTo>
                  <a:pt x="1331174" y="819944"/>
                </a:lnTo>
                <a:lnTo>
                  <a:pt x="1357365" y="788016"/>
                </a:lnTo>
                <a:lnTo>
                  <a:pt x="1380518" y="754681"/>
                </a:lnTo>
                <a:lnTo>
                  <a:pt x="1400493" y="720042"/>
                </a:lnTo>
                <a:lnTo>
                  <a:pt x="1417150" y="684200"/>
                </a:lnTo>
                <a:lnTo>
                  <a:pt x="1430349" y="647258"/>
                </a:lnTo>
                <a:lnTo>
                  <a:pt x="1439950" y="609319"/>
                </a:lnTo>
                <a:lnTo>
                  <a:pt x="1445814" y="570485"/>
                </a:lnTo>
                <a:lnTo>
                  <a:pt x="1447800" y="530859"/>
                </a:lnTo>
                <a:lnTo>
                  <a:pt x="1445814" y="491234"/>
                </a:lnTo>
                <a:lnTo>
                  <a:pt x="1439950" y="452400"/>
                </a:lnTo>
                <a:lnTo>
                  <a:pt x="1430349" y="414461"/>
                </a:lnTo>
                <a:lnTo>
                  <a:pt x="1417150" y="377519"/>
                </a:lnTo>
                <a:lnTo>
                  <a:pt x="1400493" y="341677"/>
                </a:lnTo>
                <a:lnTo>
                  <a:pt x="1380518" y="307038"/>
                </a:lnTo>
                <a:lnTo>
                  <a:pt x="1357365" y="273703"/>
                </a:lnTo>
                <a:lnTo>
                  <a:pt x="1331174" y="241775"/>
                </a:lnTo>
                <a:lnTo>
                  <a:pt x="1302085" y="211358"/>
                </a:lnTo>
                <a:lnTo>
                  <a:pt x="1270238" y="182553"/>
                </a:lnTo>
                <a:lnTo>
                  <a:pt x="1235773" y="155463"/>
                </a:lnTo>
                <a:lnTo>
                  <a:pt x="1198830" y="130191"/>
                </a:lnTo>
                <a:lnTo>
                  <a:pt x="1159549" y="106839"/>
                </a:lnTo>
                <a:lnTo>
                  <a:pt x="1118069" y="85510"/>
                </a:lnTo>
                <a:lnTo>
                  <a:pt x="1074532" y="66306"/>
                </a:lnTo>
                <a:lnTo>
                  <a:pt x="1029076" y="49330"/>
                </a:lnTo>
                <a:lnTo>
                  <a:pt x="981842" y="34684"/>
                </a:lnTo>
                <a:lnTo>
                  <a:pt x="932970" y="22471"/>
                </a:lnTo>
                <a:lnTo>
                  <a:pt x="882600" y="12794"/>
                </a:lnTo>
                <a:lnTo>
                  <a:pt x="830871" y="5754"/>
                </a:lnTo>
                <a:lnTo>
                  <a:pt x="777925" y="1455"/>
                </a:lnTo>
                <a:lnTo>
                  <a:pt x="723900" y="0"/>
                </a:lnTo>
                <a:close/>
              </a:path>
            </a:pathLst>
          </a:custGeom>
          <a:solidFill>
            <a:srgbClr val="FFFFFF"/>
          </a:solidFill>
        </p:spPr>
        <p:txBody>
          <a:bodyPr wrap="square" lIns="0" tIns="0" rIns="0" bIns="0" rtlCol="0"/>
          <a:lstStyle/>
          <a:p>
            <a:endParaRPr/>
          </a:p>
        </p:txBody>
      </p:sp>
      <p:sp>
        <p:nvSpPr>
          <p:cNvPr id="14" name="object 14"/>
          <p:cNvSpPr/>
          <p:nvPr/>
        </p:nvSpPr>
        <p:spPr>
          <a:xfrm>
            <a:off x="3568700" y="4310760"/>
            <a:ext cx="1473200" cy="1087120"/>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a:off x="3914394" y="4498340"/>
            <a:ext cx="781050" cy="695960"/>
          </a:xfrm>
          <a:prstGeom prst="rect">
            <a:avLst/>
          </a:prstGeom>
        </p:spPr>
        <p:txBody>
          <a:bodyPr vert="horz" wrap="square" lIns="0" tIns="12065" rIns="0" bIns="0" rtlCol="0">
            <a:spAutoFit/>
          </a:bodyPr>
          <a:lstStyle/>
          <a:p>
            <a:pPr marL="12700" marR="5080" indent="91440">
              <a:lnSpc>
                <a:spcPct val="100000"/>
              </a:lnSpc>
              <a:spcBef>
                <a:spcPts val="95"/>
              </a:spcBef>
            </a:pPr>
            <a:r>
              <a:rPr sz="2200" spc="-5" dirty="0">
                <a:solidFill>
                  <a:srgbClr val="006FC0"/>
                </a:solidFill>
                <a:latin typeface="Times New Roman"/>
                <a:cs typeface="Times New Roman"/>
              </a:rPr>
              <a:t>Gelir  ve</a:t>
            </a:r>
            <a:r>
              <a:rPr sz="2200" spc="-40" dirty="0">
                <a:solidFill>
                  <a:srgbClr val="006FC0"/>
                </a:solidFill>
                <a:latin typeface="Times New Roman"/>
                <a:cs typeface="Times New Roman"/>
              </a:rPr>
              <a:t>r</a:t>
            </a:r>
            <a:r>
              <a:rPr sz="2200" spc="-5" dirty="0">
                <a:solidFill>
                  <a:srgbClr val="006FC0"/>
                </a:solidFill>
                <a:latin typeface="Times New Roman"/>
                <a:cs typeface="Times New Roman"/>
              </a:rPr>
              <a:t>gisi</a:t>
            </a:r>
            <a:endParaRPr sz="2200" dirty="0">
              <a:latin typeface="Times New Roman"/>
              <a:cs typeface="Times New Roman"/>
            </a:endParaRPr>
          </a:p>
        </p:txBody>
      </p:sp>
      <p:sp>
        <p:nvSpPr>
          <p:cNvPr id="16" name="object 16"/>
          <p:cNvSpPr/>
          <p:nvPr/>
        </p:nvSpPr>
        <p:spPr>
          <a:xfrm>
            <a:off x="6477000" y="4323460"/>
            <a:ext cx="1600200" cy="1061720"/>
          </a:xfrm>
          <a:custGeom>
            <a:avLst/>
            <a:gdLst/>
            <a:ahLst/>
            <a:cxnLst/>
            <a:rect l="l" t="t" r="r" b="b"/>
            <a:pathLst>
              <a:path w="1600200" h="1061720">
                <a:moveTo>
                  <a:pt x="800100" y="0"/>
                </a:moveTo>
                <a:lnTo>
                  <a:pt x="742966" y="1332"/>
                </a:lnTo>
                <a:lnTo>
                  <a:pt x="686915" y="5270"/>
                </a:lnTo>
                <a:lnTo>
                  <a:pt x="632083" y="11724"/>
                </a:lnTo>
                <a:lnTo>
                  <a:pt x="578605" y="20603"/>
                </a:lnTo>
                <a:lnTo>
                  <a:pt x="526617" y="31818"/>
                </a:lnTo>
                <a:lnTo>
                  <a:pt x="476255" y="45280"/>
                </a:lnTo>
                <a:lnTo>
                  <a:pt x="427652" y="60899"/>
                </a:lnTo>
                <a:lnTo>
                  <a:pt x="380946" y="78584"/>
                </a:lnTo>
                <a:lnTo>
                  <a:pt x="336272" y="98246"/>
                </a:lnTo>
                <a:lnTo>
                  <a:pt x="293764" y="119796"/>
                </a:lnTo>
                <a:lnTo>
                  <a:pt x="253559" y="143144"/>
                </a:lnTo>
                <a:lnTo>
                  <a:pt x="215792" y="168199"/>
                </a:lnTo>
                <a:lnTo>
                  <a:pt x="180598" y="194872"/>
                </a:lnTo>
                <a:lnTo>
                  <a:pt x="148113" y="223074"/>
                </a:lnTo>
                <a:lnTo>
                  <a:pt x="118472" y="252715"/>
                </a:lnTo>
                <a:lnTo>
                  <a:pt x="91812" y="283704"/>
                </a:lnTo>
                <a:lnTo>
                  <a:pt x="68266" y="315952"/>
                </a:lnTo>
                <a:lnTo>
                  <a:pt x="47971" y="349370"/>
                </a:lnTo>
                <a:lnTo>
                  <a:pt x="31063" y="383868"/>
                </a:lnTo>
                <a:lnTo>
                  <a:pt x="7946" y="455743"/>
                </a:lnTo>
                <a:lnTo>
                  <a:pt x="0" y="530859"/>
                </a:lnTo>
                <a:lnTo>
                  <a:pt x="2009" y="568778"/>
                </a:lnTo>
                <a:lnTo>
                  <a:pt x="17676" y="642364"/>
                </a:lnTo>
                <a:lnTo>
                  <a:pt x="47971" y="712349"/>
                </a:lnTo>
                <a:lnTo>
                  <a:pt x="68266" y="745767"/>
                </a:lnTo>
                <a:lnTo>
                  <a:pt x="91812" y="778015"/>
                </a:lnTo>
                <a:lnTo>
                  <a:pt x="118472" y="809004"/>
                </a:lnTo>
                <a:lnTo>
                  <a:pt x="148113" y="838645"/>
                </a:lnTo>
                <a:lnTo>
                  <a:pt x="180598" y="866847"/>
                </a:lnTo>
                <a:lnTo>
                  <a:pt x="215792" y="893520"/>
                </a:lnTo>
                <a:lnTo>
                  <a:pt x="253559" y="918575"/>
                </a:lnTo>
                <a:lnTo>
                  <a:pt x="293764" y="941923"/>
                </a:lnTo>
                <a:lnTo>
                  <a:pt x="336272" y="963473"/>
                </a:lnTo>
                <a:lnTo>
                  <a:pt x="380946" y="983135"/>
                </a:lnTo>
                <a:lnTo>
                  <a:pt x="427652" y="1000820"/>
                </a:lnTo>
                <a:lnTo>
                  <a:pt x="476255" y="1016439"/>
                </a:lnTo>
                <a:lnTo>
                  <a:pt x="526617" y="1029901"/>
                </a:lnTo>
                <a:lnTo>
                  <a:pt x="578605" y="1041116"/>
                </a:lnTo>
                <a:lnTo>
                  <a:pt x="632083" y="1049995"/>
                </a:lnTo>
                <a:lnTo>
                  <a:pt x="686915" y="1056449"/>
                </a:lnTo>
                <a:lnTo>
                  <a:pt x="742966" y="1060387"/>
                </a:lnTo>
                <a:lnTo>
                  <a:pt x="800100" y="1061720"/>
                </a:lnTo>
                <a:lnTo>
                  <a:pt x="857233" y="1060387"/>
                </a:lnTo>
                <a:lnTo>
                  <a:pt x="913284" y="1056449"/>
                </a:lnTo>
                <a:lnTo>
                  <a:pt x="968116" y="1049995"/>
                </a:lnTo>
                <a:lnTo>
                  <a:pt x="1021594" y="1041116"/>
                </a:lnTo>
                <a:lnTo>
                  <a:pt x="1073582" y="1029901"/>
                </a:lnTo>
                <a:lnTo>
                  <a:pt x="1123944" y="1016439"/>
                </a:lnTo>
                <a:lnTo>
                  <a:pt x="1172547" y="1000820"/>
                </a:lnTo>
                <a:lnTo>
                  <a:pt x="1219253" y="983135"/>
                </a:lnTo>
                <a:lnTo>
                  <a:pt x="1263927" y="963473"/>
                </a:lnTo>
                <a:lnTo>
                  <a:pt x="1306435" y="941923"/>
                </a:lnTo>
                <a:lnTo>
                  <a:pt x="1346640" y="918575"/>
                </a:lnTo>
                <a:lnTo>
                  <a:pt x="1384407" y="893520"/>
                </a:lnTo>
                <a:lnTo>
                  <a:pt x="1419601" y="866847"/>
                </a:lnTo>
                <a:lnTo>
                  <a:pt x="1452086" y="838645"/>
                </a:lnTo>
                <a:lnTo>
                  <a:pt x="1481727" y="809004"/>
                </a:lnTo>
                <a:lnTo>
                  <a:pt x="1508387" y="778015"/>
                </a:lnTo>
                <a:lnTo>
                  <a:pt x="1531933" y="745767"/>
                </a:lnTo>
                <a:lnTo>
                  <a:pt x="1552228" y="712349"/>
                </a:lnTo>
                <a:lnTo>
                  <a:pt x="1569136" y="677851"/>
                </a:lnTo>
                <a:lnTo>
                  <a:pt x="1592253" y="605976"/>
                </a:lnTo>
                <a:lnTo>
                  <a:pt x="1600200" y="530859"/>
                </a:lnTo>
                <a:lnTo>
                  <a:pt x="1598190" y="492941"/>
                </a:lnTo>
                <a:lnTo>
                  <a:pt x="1582523" y="419355"/>
                </a:lnTo>
                <a:lnTo>
                  <a:pt x="1552228" y="349370"/>
                </a:lnTo>
                <a:lnTo>
                  <a:pt x="1531933" y="315952"/>
                </a:lnTo>
                <a:lnTo>
                  <a:pt x="1508387" y="283704"/>
                </a:lnTo>
                <a:lnTo>
                  <a:pt x="1481727" y="252715"/>
                </a:lnTo>
                <a:lnTo>
                  <a:pt x="1452086" y="223074"/>
                </a:lnTo>
                <a:lnTo>
                  <a:pt x="1419601" y="194872"/>
                </a:lnTo>
                <a:lnTo>
                  <a:pt x="1384407" y="168199"/>
                </a:lnTo>
                <a:lnTo>
                  <a:pt x="1346640" y="143144"/>
                </a:lnTo>
                <a:lnTo>
                  <a:pt x="1306435" y="119796"/>
                </a:lnTo>
                <a:lnTo>
                  <a:pt x="1263927" y="98246"/>
                </a:lnTo>
                <a:lnTo>
                  <a:pt x="1219253" y="78584"/>
                </a:lnTo>
                <a:lnTo>
                  <a:pt x="1172547" y="60899"/>
                </a:lnTo>
                <a:lnTo>
                  <a:pt x="1123944" y="45280"/>
                </a:lnTo>
                <a:lnTo>
                  <a:pt x="1073582" y="31818"/>
                </a:lnTo>
                <a:lnTo>
                  <a:pt x="1021594" y="20603"/>
                </a:lnTo>
                <a:lnTo>
                  <a:pt x="968116" y="11724"/>
                </a:lnTo>
                <a:lnTo>
                  <a:pt x="913284" y="5270"/>
                </a:lnTo>
                <a:lnTo>
                  <a:pt x="857233" y="1332"/>
                </a:lnTo>
                <a:lnTo>
                  <a:pt x="800100" y="0"/>
                </a:lnTo>
                <a:close/>
              </a:path>
            </a:pathLst>
          </a:custGeom>
          <a:solidFill>
            <a:srgbClr val="FFFFFF"/>
          </a:solidFill>
        </p:spPr>
        <p:txBody>
          <a:bodyPr wrap="square" lIns="0" tIns="0" rIns="0" bIns="0" rtlCol="0"/>
          <a:lstStyle/>
          <a:p>
            <a:endParaRPr/>
          </a:p>
        </p:txBody>
      </p:sp>
      <p:sp>
        <p:nvSpPr>
          <p:cNvPr id="17" name="object 17"/>
          <p:cNvSpPr/>
          <p:nvPr/>
        </p:nvSpPr>
        <p:spPr>
          <a:xfrm>
            <a:off x="6464300" y="4310760"/>
            <a:ext cx="1625600" cy="1087120"/>
          </a:xfrm>
          <a:prstGeom prst="rect">
            <a:avLst/>
          </a:prstGeom>
          <a:blipFill>
            <a:blip r:embed="rId5" cstate="print"/>
            <a:stretch>
              <a:fillRect/>
            </a:stretch>
          </a:blipFill>
        </p:spPr>
        <p:txBody>
          <a:bodyPr wrap="square" lIns="0" tIns="0" rIns="0" bIns="0" rtlCol="0"/>
          <a:lstStyle/>
          <a:p>
            <a:endParaRPr/>
          </a:p>
        </p:txBody>
      </p:sp>
      <p:sp>
        <p:nvSpPr>
          <p:cNvPr id="18" name="object 18"/>
          <p:cNvSpPr txBox="1"/>
          <p:nvPr/>
        </p:nvSpPr>
        <p:spPr>
          <a:xfrm>
            <a:off x="6861809" y="4498340"/>
            <a:ext cx="833119" cy="695960"/>
          </a:xfrm>
          <a:prstGeom prst="rect">
            <a:avLst/>
          </a:prstGeom>
        </p:spPr>
        <p:txBody>
          <a:bodyPr vert="horz" wrap="square" lIns="0" tIns="12065" rIns="0" bIns="0" rtlCol="0">
            <a:spAutoFit/>
          </a:bodyPr>
          <a:lstStyle/>
          <a:p>
            <a:pPr marL="114300" marR="5080" indent="-102235">
              <a:lnSpc>
                <a:spcPct val="100000"/>
              </a:lnSpc>
              <a:spcBef>
                <a:spcPts val="95"/>
              </a:spcBef>
            </a:pPr>
            <a:r>
              <a:rPr sz="2200" spc="-5" dirty="0">
                <a:solidFill>
                  <a:srgbClr val="006FC0"/>
                </a:solidFill>
                <a:latin typeface="Times New Roman"/>
                <a:cs typeface="Times New Roman"/>
              </a:rPr>
              <a:t>Si</a:t>
            </a:r>
            <a:r>
              <a:rPr sz="2200" dirty="0">
                <a:solidFill>
                  <a:srgbClr val="006FC0"/>
                </a:solidFill>
                <a:latin typeface="Times New Roman"/>
                <a:cs typeface="Times New Roman"/>
              </a:rPr>
              <a:t>g</a:t>
            </a:r>
            <a:r>
              <a:rPr sz="2200" spc="-5" dirty="0">
                <a:solidFill>
                  <a:srgbClr val="006FC0"/>
                </a:solidFill>
                <a:latin typeface="Times New Roman"/>
                <a:cs typeface="Times New Roman"/>
              </a:rPr>
              <a:t>orta  </a:t>
            </a:r>
            <a:r>
              <a:rPr sz="2200" spc="-10" dirty="0">
                <a:solidFill>
                  <a:srgbClr val="006FC0"/>
                </a:solidFill>
                <a:latin typeface="Times New Roman"/>
                <a:cs typeface="Times New Roman"/>
              </a:rPr>
              <a:t>primi</a:t>
            </a:r>
            <a:endParaRPr sz="2200">
              <a:latin typeface="Times New Roman"/>
              <a:cs typeface="Times New Roman"/>
            </a:endParaRPr>
          </a:p>
        </p:txBody>
      </p:sp>
      <p:sp>
        <p:nvSpPr>
          <p:cNvPr id="19" name="object 19"/>
          <p:cNvSpPr/>
          <p:nvPr/>
        </p:nvSpPr>
        <p:spPr>
          <a:xfrm>
            <a:off x="4953000" y="4854321"/>
            <a:ext cx="1600200" cy="1013460"/>
          </a:xfrm>
          <a:custGeom>
            <a:avLst/>
            <a:gdLst/>
            <a:ahLst/>
            <a:cxnLst/>
            <a:rect l="l" t="t" r="r" b="b"/>
            <a:pathLst>
              <a:path w="1600200" h="1013460">
                <a:moveTo>
                  <a:pt x="800100" y="0"/>
                </a:moveTo>
                <a:lnTo>
                  <a:pt x="742966" y="1272"/>
                </a:lnTo>
                <a:lnTo>
                  <a:pt x="686915" y="5030"/>
                </a:lnTo>
                <a:lnTo>
                  <a:pt x="632083" y="11191"/>
                </a:lnTo>
                <a:lnTo>
                  <a:pt x="578605" y="19666"/>
                </a:lnTo>
                <a:lnTo>
                  <a:pt x="526617" y="30371"/>
                </a:lnTo>
                <a:lnTo>
                  <a:pt x="476255" y="43221"/>
                </a:lnTo>
                <a:lnTo>
                  <a:pt x="427652" y="58128"/>
                </a:lnTo>
                <a:lnTo>
                  <a:pt x="380946" y="75008"/>
                </a:lnTo>
                <a:lnTo>
                  <a:pt x="336272" y="93775"/>
                </a:lnTo>
                <a:lnTo>
                  <a:pt x="293764" y="114342"/>
                </a:lnTo>
                <a:lnTo>
                  <a:pt x="253559" y="136625"/>
                </a:lnTo>
                <a:lnTo>
                  <a:pt x="215792" y="160538"/>
                </a:lnTo>
                <a:lnTo>
                  <a:pt x="180598" y="185994"/>
                </a:lnTo>
                <a:lnTo>
                  <a:pt x="148113" y="212908"/>
                </a:lnTo>
                <a:lnTo>
                  <a:pt x="118472" y="241195"/>
                </a:lnTo>
                <a:lnTo>
                  <a:pt x="91812" y="270768"/>
                </a:lnTo>
                <a:lnTo>
                  <a:pt x="68266" y="301542"/>
                </a:lnTo>
                <a:lnTo>
                  <a:pt x="31063" y="366350"/>
                </a:lnTo>
                <a:lnTo>
                  <a:pt x="7946" y="434932"/>
                </a:lnTo>
                <a:lnTo>
                  <a:pt x="0" y="506602"/>
                </a:lnTo>
                <a:lnTo>
                  <a:pt x="2009" y="542770"/>
                </a:lnTo>
                <a:lnTo>
                  <a:pt x="17676" y="612961"/>
                </a:lnTo>
                <a:lnTo>
                  <a:pt x="47971" y="679723"/>
                </a:lnTo>
                <a:lnTo>
                  <a:pt x="91812" y="742370"/>
                </a:lnTo>
                <a:lnTo>
                  <a:pt x="118472" y="771935"/>
                </a:lnTo>
                <a:lnTo>
                  <a:pt x="148113" y="800215"/>
                </a:lnTo>
                <a:lnTo>
                  <a:pt x="180598" y="827123"/>
                </a:lnTo>
                <a:lnTo>
                  <a:pt x="215792" y="852573"/>
                </a:lnTo>
                <a:lnTo>
                  <a:pt x="253559" y="876480"/>
                </a:lnTo>
                <a:lnTo>
                  <a:pt x="293764" y="898758"/>
                </a:lnTo>
                <a:lnTo>
                  <a:pt x="336272" y="919322"/>
                </a:lnTo>
                <a:lnTo>
                  <a:pt x="380946" y="938084"/>
                </a:lnTo>
                <a:lnTo>
                  <a:pt x="427652" y="954961"/>
                </a:lnTo>
                <a:lnTo>
                  <a:pt x="476255" y="969865"/>
                </a:lnTo>
                <a:lnTo>
                  <a:pt x="526617" y="982712"/>
                </a:lnTo>
                <a:lnTo>
                  <a:pt x="578605" y="993415"/>
                </a:lnTo>
                <a:lnTo>
                  <a:pt x="632083" y="1001889"/>
                </a:lnTo>
                <a:lnTo>
                  <a:pt x="686915" y="1008048"/>
                </a:lnTo>
                <a:lnTo>
                  <a:pt x="742966" y="1011807"/>
                </a:lnTo>
                <a:lnTo>
                  <a:pt x="800100" y="1013078"/>
                </a:lnTo>
                <a:lnTo>
                  <a:pt x="857233" y="1011807"/>
                </a:lnTo>
                <a:lnTo>
                  <a:pt x="913284" y="1008048"/>
                </a:lnTo>
                <a:lnTo>
                  <a:pt x="968116" y="1001889"/>
                </a:lnTo>
                <a:lnTo>
                  <a:pt x="1021594" y="993415"/>
                </a:lnTo>
                <a:lnTo>
                  <a:pt x="1073582" y="982712"/>
                </a:lnTo>
                <a:lnTo>
                  <a:pt x="1123944" y="969865"/>
                </a:lnTo>
                <a:lnTo>
                  <a:pt x="1172547" y="954961"/>
                </a:lnTo>
                <a:lnTo>
                  <a:pt x="1219253" y="938084"/>
                </a:lnTo>
                <a:lnTo>
                  <a:pt x="1263927" y="919322"/>
                </a:lnTo>
                <a:lnTo>
                  <a:pt x="1306435" y="898758"/>
                </a:lnTo>
                <a:lnTo>
                  <a:pt x="1346640" y="876480"/>
                </a:lnTo>
                <a:lnTo>
                  <a:pt x="1384407" y="852573"/>
                </a:lnTo>
                <a:lnTo>
                  <a:pt x="1419601" y="827123"/>
                </a:lnTo>
                <a:lnTo>
                  <a:pt x="1452086" y="800215"/>
                </a:lnTo>
                <a:lnTo>
                  <a:pt x="1481727" y="771935"/>
                </a:lnTo>
                <a:lnTo>
                  <a:pt x="1508387" y="742370"/>
                </a:lnTo>
                <a:lnTo>
                  <a:pt x="1531933" y="711603"/>
                </a:lnTo>
                <a:lnTo>
                  <a:pt x="1569136" y="646813"/>
                </a:lnTo>
                <a:lnTo>
                  <a:pt x="1592253" y="578251"/>
                </a:lnTo>
                <a:lnTo>
                  <a:pt x="1600200" y="506602"/>
                </a:lnTo>
                <a:lnTo>
                  <a:pt x="1598190" y="470424"/>
                </a:lnTo>
                <a:lnTo>
                  <a:pt x="1582523" y="400212"/>
                </a:lnTo>
                <a:lnTo>
                  <a:pt x="1552228" y="333431"/>
                </a:lnTo>
                <a:lnTo>
                  <a:pt x="1508387" y="270768"/>
                </a:lnTo>
                <a:lnTo>
                  <a:pt x="1481727" y="241195"/>
                </a:lnTo>
                <a:lnTo>
                  <a:pt x="1452086" y="212908"/>
                </a:lnTo>
                <a:lnTo>
                  <a:pt x="1419601" y="185994"/>
                </a:lnTo>
                <a:lnTo>
                  <a:pt x="1384407" y="160538"/>
                </a:lnTo>
                <a:lnTo>
                  <a:pt x="1346640" y="136625"/>
                </a:lnTo>
                <a:lnTo>
                  <a:pt x="1306435" y="114342"/>
                </a:lnTo>
                <a:lnTo>
                  <a:pt x="1263927" y="93775"/>
                </a:lnTo>
                <a:lnTo>
                  <a:pt x="1219253" y="75008"/>
                </a:lnTo>
                <a:lnTo>
                  <a:pt x="1172547" y="58128"/>
                </a:lnTo>
                <a:lnTo>
                  <a:pt x="1123944" y="43221"/>
                </a:lnTo>
                <a:lnTo>
                  <a:pt x="1073582" y="30371"/>
                </a:lnTo>
                <a:lnTo>
                  <a:pt x="1021594" y="19666"/>
                </a:lnTo>
                <a:lnTo>
                  <a:pt x="968116" y="11191"/>
                </a:lnTo>
                <a:lnTo>
                  <a:pt x="913284" y="5030"/>
                </a:lnTo>
                <a:lnTo>
                  <a:pt x="857233" y="1272"/>
                </a:lnTo>
                <a:lnTo>
                  <a:pt x="800100" y="0"/>
                </a:lnTo>
                <a:close/>
              </a:path>
            </a:pathLst>
          </a:custGeom>
          <a:solidFill>
            <a:srgbClr val="FFFFFF"/>
          </a:solidFill>
        </p:spPr>
        <p:txBody>
          <a:bodyPr wrap="square" lIns="0" tIns="0" rIns="0" bIns="0" rtlCol="0"/>
          <a:lstStyle/>
          <a:p>
            <a:endParaRPr/>
          </a:p>
        </p:txBody>
      </p:sp>
      <p:sp>
        <p:nvSpPr>
          <p:cNvPr id="20" name="object 20"/>
          <p:cNvSpPr/>
          <p:nvPr/>
        </p:nvSpPr>
        <p:spPr>
          <a:xfrm>
            <a:off x="4940300" y="4842509"/>
            <a:ext cx="1625600" cy="1037589"/>
          </a:xfrm>
          <a:prstGeom prst="rect">
            <a:avLst/>
          </a:prstGeom>
          <a:blipFill>
            <a:blip r:embed="rId6" cstate="print"/>
            <a:stretch>
              <a:fillRect/>
            </a:stretch>
          </a:blipFill>
        </p:spPr>
        <p:txBody>
          <a:bodyPr wrap="square" lIns="0" tIns="0" rIns="0" bIns="0" rtlCol="0"/>
          <a:lstStyle/>
          <a:p>
            <a:endParaRPr/>
          </a:p>
        </p:txBody>
      </p:sp>
      <p:sp>
        <p:nvSpPr>
          <p:cNvPr id="21" name="object 21"/>
          <p:cNvSpPr txBox="1"/>
          <p:nvPr/>
        </p:nvSpPr>
        <p:spPr>
          <a:xfrm>
            <a:off x="5338953" y="5004942"/>
            <a:ext cx="828040" cy="695960"/>
          </a:xfrm>
          <a:prstGeom prst="rect">
            <a:avLst/>
          </a:prstGeom>
        </p:spPr>
        <p:txBody>
          <a:bodyPr vert="horz" wrap="square" lIns="0" tIns="12065" rIns="0" bIns="0" rtlCol="0">
            <a:spAutoFit/>
          </a:bodyPr>
          <a:lstStyle/>
          <a:p>
            <a:pPr marL="12700">
              <a:lnSpc>
                <a:spcPct val="100000"/>
              </a:lnSpc>
              <a:spcBef>
                <a:spcPts val="95"/>
              </a:spcBef>
            </a:pPr>
            <a:r>
              <a:rPr sz="2200" spc="-5" dirty="0">
                <a:solidFill>
                  <a:srgbClr val="006FC0"/>
                </a:solidFill>
                <a:latin typeface="Times New Roman"/>
                <a:cs typeface="Times New Roman"/>
              </a:rPr>
              <a:t>Da</a:t>
            </a:r>
            <a:r>
              <a:rPr sz="2200" spc="-30" dirty="0">
                <a:solidFill>
                  <a:srgbClr val="006FC0"/>
                </a:solidFill>
                <a:latin typeface="Times New Roman"/>
                <a:cs typeface="Times New Roman"/>
              </a:rPr>
              <a:t>m</a:t>
            </a:r>
            <a:r>
              <a:rPr sz="2200" spc="-5" dirty="0">
                <a:solidFill>
                  <a:srgbClr val="006FC0"/>
                </a:solidFill>
                <a:latin typeface="Times New Roman"/>
                <a:cs typeface="Times New Roman"/>
              </a:rPr>
              <a:t>ga</a:t>
            </a:r>
            <a:endParaRPr sz="2200">
              <a:latin typeface="Times New Roman"/>
              <a:cs typeface="Times New Roman"/>
            </a:endParaRPr>
          </a:p>
          <a:p>
            <a:pPr marL="36830">
              <a:lnSpc>
                <a:spcPct val="100000"/>
              </a:lnSpc>
            </a:pPr>
            <a:r>
              <a:rPr sz="2200" spc="-10" dirty="0">
                <a:solidFill>
                  <a:srgbClr val="006FC0"/>
                </a:solidFill>
                <a:latin typeface="Times New Roman"/>
                <a:cs typeface="Times New Roman"/>
              </a:rPr>
              <a:t>vergisi</a:t>
            </a:r>
            <a:endParaRPr sz="2200">
              <a:latin typeface="Times New Roman"/>
              <a:cs typeface="Times New Roman"/>
            </a:endParaRPr>
          </a:p>
        </p:txBody>
      </p:sp>
      <p:sp>
        <p:nvSpPr>
          <p:cNvPr id="23" name="object 14"/>
          <p:cNvSpPr/>
          <p:nvPr/>
        </p:nvSpPr>
        <p:spPr>
          <a:xfrm>
            <a:off x="3594100" y="5555120"/>
            <a:ext cx="1434846" cy="921880"/>
          </a:xfrm>
          <a:prstGeom prst="rect">
            <a:avLst/>
          </a:prstGeom>
          <a:blipFill>
            <a:blip r:embed="rId4" cstate="print"/>
            <a:stretch>
              <a:fillRect/>
            </a:stretch>
          </a:blipFill>
        </p:spPr>
        <p:txBody>
          <a:bodyPr wrap="square" lIns="0" tIns="0" rIns="0" bIns="0" rtlCol="0"/>
          <a:lstStyle/>
          <a:p>
            <a:endParaRPr dirty="0"/>
          </a:p>
        </p:txBody>
      </p:sp>
      <p:sp>
        <p:nvSpPr>
          <p:cNvPr id="24" name="object 14"/>
          <p:cNvSpPr/>
          <p:nvPr/>
        </p:nvSpPr>
        <p:spPr>
          <a:xfrm>
            <a:off x="6477000" y="5472748"/>
            <a:ext cx="1473200" cy="1087120"/>
          </a:xfrm>
          <a:prstGeom prst="rect">
            <a:avLst/>
          </a:prstGeom>
          <a:blipFill>
            <a:blip r:embed="rId4" cstate="print"/>
            <a:stretch>
              <a:fillRect/>
            </a:stretch>
          </a:blipFill>
        </p:spPr>
        <p:txBody>
          <a:bodyPr wrap="square" lIns="0" tIns="0" rIns="0" bIns="0" rtlCol="0"/>
          <a:lstStyle/>
          <a:p>
            <a:endParaRPr/>
          </a:p>
        </p:txBody>
      </p:sp>
      <p:sp>
        <p:nvSpPr>
          <p:cNvPr id="25" name="object 15"/>
          <p:cNvSpPr txBox="1"/>
          <p:nvPr/>
        </p:nvSpPr>
        <p:spPr>
          <a:xfrm>
            <a:off x="3733799" y="5646674"/>
            <a:ext cx="1180719" cy="702115"/>
          </a:xfrm>
          <a:prstGeom prst="rect">
            <a:avLst/>
          </a:prstGeom>
        </p:spPr>
        <p:txBody>
          <a:bodyPr vert="horz" wrap="square" lIns="0" tIns="12065" rIns="0" bIns="0" rtlCol="0">
            <a:spAutoFit/>
          </a:bodyPr>
          <a:lstStyle/>
          <a:p>
            <a:pPr marL="12700" marR="5080" indent="91440">
              <a:lnSpc>
                <a:spcPct val="100000"/>
              </a:lnSpc>
              <a:spcBef>
                <a:spcPts val="95"/>
              </a:spcBef>
            </a:pPr>
            <a:r>
              <a:rPr lang="tr-TR" sz="2200" dirty="0" smtClean="0">
                <a:latin typeface="Times New Roman"/>
                <a:cs typeface="Times New Roman"/>
              </a:rPr>
              <a:t>   </a:t>
            </a:r>
            <a:r>
              <a:rPr lang="tr-TR" sz="2200" dirty="0" smtClean="0">
                <a:solidFill>
                  <a:schemeClr val="accent2">
                    <a:lumMod val="75000"/>
                  </a:schemeClr>
                </a:solidFill>
                <a:latin typeface="Times New Roman"/>
                <a:cs typeface="Times New Roman"/>
              </a:rPr>
              <a:t>BES</a:t>
            </a:r>
          </a:p>
          <a:p>
            <a:pPr marL="12700" marR="5080" indent="91440">
              <a:lnSpc>
                <a:spcPct val="100000"/>
              </a:lnSpc>
              <a:spcBef>
                <a:spcPts val="95"/>
              </a:spcBef>
            </a:pPr>
            <a:r>
              <a:rPr lang="tr-TR" sz="2200" dirty="0" smtClean="0">
                <a:solidFill>
                  <a:schemeClr val="accent2">
                    <a:lumMod val="75000"/>
                  </a:schemeClr>
                </a:solidFill>
                <a:latin typeface="Times New Roman"/>
                <a:cs typeface="Times New Roman"/>
              </a:rPr>
              <a:t>Kesintisi</a:t>
            </a:r>
            <a:endParaRPr sz="2200" dirty="0">
              <a:solidFill>
                <a:schemeClr val="accent2">
                  <a:lumMod val="75000"/>
                </a:schemeClr>
              </a:solidFill>
              <a:latin typeface="Times New Roman"/>
              <a:cs typeface="Times New Roman"/>
            </a:endParaRPr>
          </a:p>
        </p:txBody>
      </p:sp>
      <p:sp>
        <p:nvSpPr>
          <p:cNvPr id="26" name="object 15"/>
          <p:cNvSpPr txBox="1"/>
          <p:nvPr/>
        </p:nvSpPr>
        <p:spPr>
          <a:xfrm>
            <a:off x="6617082" y="5655114"/>
            <a:ext cx="1320418" cy="689291"/>
          </a:xfrm>
          <a:prstGeom prst="rect">
            <a:avLst/>
          </a:prstGeom>
        </p:spPr>
        <p:txBody>
          <a:bodyPr vert="horz" wrap="square" lIns="0" tIns="12065" rIns="0" bIns="0" rtlCol="0">
            <a:spAutoFit/>
          </a:bodyPr>
          <a:lstStyle/>
          <a:p>
            <a:pPr marL="12700" marR="5080" indent="91440">
              <a:lnSpc>
                <a:spcPct val="100000"/>
              </a:lnSpc>
              <a:spcBef>
                <a:spcPts val="95"/>
              </a:spcBef>
            </a:pPr>
            <a:r>
              <a:rPr lang="tr-TR" sz="2200" dirty="0" smtClean="0">
                <a:solidFill>
                  <a:schemeClr val="accent2">
                    <a:lumMod val="75000"/>
                  </a:schemeClr>
                </a:solidFill>
                <a:latin typeface="Times New Roman"/>
                <a:cs typeface="Times New Roman"/>
              </a:rPr>
              <a:t>Sendika Kesintisi</a:t>
            </a:r>
            <a:endParaRPr sz="2200" dirty="0">
              <a:solidFill>
                <a:schemeClr val="accent2">
                  <a:lumMod val="75000"/>
                </a:schemeClr>
              </a:solidFill>
              <a:latin typeface="Times New Roman"/>
              <a:cs typeface="Times New Roman"/>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97217" y="304800"/>
            <a:ext cx="7519034" cy="475130"/>
          </a:xfrm>
          <a:prstGeom prst="rect">
            <a:avLst/>
          </a:prstGeom>
        </p:spPr>
        <p:txBody>
          <a:bodyPr vert="horz" wrap="square" lIns="0" tIns="13335" rIns="0" bIns="0" rtlCol="0">
            <a:spAutoFit/>
          </a:bodyPr>
          <a:lstStyle/>
          <a:p>
            <a:pPr marL="12700">
              <a:lnSpc>
                <a:spcPct val="100000"/>
              </a:lnSpc>
              <a:spcBef>
                <a:spcPts val="105"/>
              </a:spcBef>
            </a:pPr>
            <a:r>
              <a:rPr lang="tr-TR" b="1" dirty="0">
                <a:solidFill>
                  <a:schemeClr val="accent2">
                    <a:lumMod val="50000"/>
                  </a:schemeClr>
                </a:solidFill>
              </a:rPr>
              <a:t>657 4/B </a:t>
            </a:r>
            <a:r>
              <a:rPr lang="tr-TR" b="1" dirty="0" smtClean="0">
                <a:solidFill>
                  <a:schemeClr val="accent2">
                    <a:lumMod val="50000"/>
                  </a:schemeClr>
                </a:solidFill>
              </a:rPr>
              <a:t>KAPSAMINDA </a:t>
            </a:r>
            <a:r>
              <a:rPr lang="tr-TR" b="1" dirty="0">
                <a:solidFill>
                  <a:schemeClr val="accent2">
                    <a:lumMod val="50000"/>
                  </a:schemeClr>
                </a:solidFill>
              </a:rPr>
              <a:t>ÇALIŞANLAR </a:t>
            </a:r>
            <a:r>
              <a:rPr lang="tr-TR" b="1" dirty="0" smtClean="0">
                <a:solidFill>
                  <a:schemeClr val="accent2">
                    <a:lumMod val="50000"/>
                  </a:schemeClr>
                </a:solidFill>
              </a:rPr>
              <a:t> </a:t>
            </a:r>
            <a:endParaRPr b="1" dirty="0">
              <a:solidFill>
                <a:srgbClr val="C00000"/>
              </a:solidFill>
            </a:endParaRPr>
          </a:p>
        </p:txBody>
      </p:sp>
      <p:sp>
        <p:nvSpPr>
          <p:cNvPr id="15" name="object 15"/>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7935595" algn="l"/>
              </a:tabLst>
            </a:pPr>
            <a:r>
              <a:rPr strike="sngStrike" dirty="0"/>
              <a:t> 	</a:t>
            </a:r>
            <a:fld id="{81D60167-4931-47E6-BA6A-407CBD079E47}" type="slidenum">
              <a:rPr strike="sngStrike" dirty="0"/>
              <a:pPr marL="12700">
                <a:lnSpc>
                  <a:spcPts val="1375"/>
                </a:lnSpc>
                <a:tabLst>
                  <a:tab pos="7935595" algn="l"/>
                </a:tabLst>
              </a:pPr>
              <a:t>83</a:t>
            </a:fld>
            <a:r>
              <a:rPr strike="sngStrike" spc="120" dirty="0"/>
              <a:t> </a:t>
            </a:r>
          </a:p>
        </p:txBody>
      </p:sp>
      <p:sp>
        <p:nvSpPr>
          <p:cNvPr id="3" name="object 3"/>
          <p:cNvSpPr txBox="1"/>
          <p:nvPr/>
        </p:nvSpPr>
        <p:spPr>
          <a:xfrm>
            <a:off x="704494" y="1072642"/>
            <a:ext cx="7904480" cy="2011192"/>
          </a:xfrm>
          <a:prstGeom prst="rect">
            <a:avLst/>
          </a:prstGeom>
        </p:spPr>
        <p:txBody>
          <a:bodyPr vert="horz" wrap="square" lIns="0" tIns="29845" rIns="0" bIns="0" rtlCol="0">
            <a:spAutoFit/>
          </a:bodyPr>
          <a:lstStyle/>
          <a:p>
            <a:pPr marL="12700" marR="5080" indent="358140" algn="just">
              <a:lnSpc>
                <a:spcPct val="94700"/>
              </a:lnSpc>
              <a:spcBef>
                <a:spcPts val="235"/>
              </a:spcBef>
            </a:pPr>
            <a:r>
              <a:rPr sz="2200" b="1" spc="-10" dirty="0">
                <a:solidFill>
                  <a:srgbClr val="FF0000"/>
                </a:solidFill>
                <a:latin typeface="Times New Roman"/>
                <a:cs typeface="Times New Roman"/>
              </a:rPr>
              <a:t>Ek </a:t>
            </a:r>
            <a:r>
              <a:rPr sz="2200" b="1" spc="-5" dirty="0">
                <a:solidFill>
                  <a:srgbClr val="FF0000"/>
                </a:solidFill>
                <a:latin typeface="Times New Roman"/>
                <a:cs typeface="Times New Roman"/>
              </a:rPr>
              <a:t>Ödeme: </a:t>
            </a:r>
            <a:r>
              <a:rPr sz="2200" spc="-80" dirty="0" err="1" smtClean="0">
                <a:solidFill>
                  <a:srgbClr val="006FC0"/>
                </a:solidFill>
                <a:latin typeface="Times New Roman"/>
                <a:cs typeface="Times New Roman"/>
              </a:rPr>
              <a:t>Sözle</a:t>
            </a:r>
            <a:r>
              <a:rPr lang="tr-TR" sz="2200" spc="-80" dirty="0" smtClean="0">
                <a:solidFill>
                  <a:srgbClr val="006FC0"/>
                </a:solidFill>
                <a:latin typeface="Times New Roman"/>
                <a:cs typeface="Times New Roman"/>
              </a:rPr>
              <a:t>ş</a:t>
            </a:r>
            <a:r>
              <a:rPr sz="2200" spc="-80" dirty="0" err="1" smtClean="0">
                <a:solidFill>
                  <a:srgbClr val="006FC0"/>
                </a:solidFill>
                <a:latin typeface="Times New Roman"/>
                <a:cs typeface="Times New Roman"/>
              </a:rPr>
              <a:t>meli</a:t>
            </a:r>
            <a:r>
              <a:rPr sz="2200" spc="-80" dirty="0" smtClean="0">
                <a:solidFill>
                  <a:srgbClr val="006FC0"/>
                </a:solidFill>
                <a:latin typeface="Times New Roman"/>
                <a:cs typeface="Times New Roman"/>
              </a:rPr>
              <a:t> </a:t>
            </a:r>
            <a:r>
              <a:rPr sz="2200" dirty="0">
                <a:solidFill>
                  <a:srgbClr val="006FC0"/>
                </a:solidFill>
                <a:latin typeface="Times New Roman"/>
                <a:cs typeface="Times New Roman"/>
              </a:rPr>
              <a:t>personele 375 </a:t>
            </a:r>
            <a:r>
              <a:rPr sz="2200" spc="-5" dirty="0">
                <a:solidFill>
                  <a:srgbClr val="006FC0"/>
                </a:solidFill>
                <a:latin typeface="Times New Roman"/>
                <a:cs typeface="Times New Roman"/>
              </a:rPr>
              <a:t>sayılı </a:t>
            </a:r>
            <a:r>
              <a:rPr sz="2200" spc="-40" dirty="0">
                <a:solidFill>
                  <a:srgbClr val="006FC0"/>
                </a:solidFill>
                <a:latin typeface="Times New Roman"/>
                <a:cs typeface="Times New Roman"/>
              </a:rPr>
              <a:t>KHK‟nin </a:t>
            </a:r>
            <a:r>
              <a:rPr sz="2200" spc="-5" dirty="0">
                <a:solidFill>
                  <a:srgbClr val="006FC0"/>
                </a:solidFill>
                <a:latin typeface="Times New Roman"/>
                <a:cs typeface="Times New Roman"/>
              </a:rPr>
              <a:t>ek 9 uncu  maddesi uyarınca çıkarılan </a:t>
            </a:r>
            <a:r>
              <a:rPr sz="2200" dirty="0">
                <a:solidFill>
                  <a:srgbClr val="006FC0"/>
                </a:solidFill>
                <a:latin typeface="Times New Roman"/>
                <a:cs typeface="Times New Roman"/>
              </a:rPr>
              <a:t>ve </a:t>
            </a:r>
            <a:r>
              <a:rPr sz="2200" u="heavy" spc="-5" dirty="0">
                <a:solidFill>
                  <a:srgbClr val="996600"/>
                </a:solidFill>
                <a:uFill>
                  <a:solidFill>
                    <a:srgbClr val="996600"/>
                  </a:solidFill>
                </a:uFill>
                <a:latin typeface="Times New Roman"/>
                <a:cs typeface="Times New Roman"/>
              </a:rPr>
              <a:t>2012/2665 sayılı </a:t>
            </a:r>
            <a:r>
              <a:rPr sz="2200" u="heavy" spc="-45" dirty="0">
                <a:solidFill>
                  <a:srgbClr val="996600"/>
                </a:solidFill>
                <a:uFill>
                  <a:solidFill>
                    <a:srgbClr val="996600"/>
                  </a:solidFill>
                </a:uFill>
                <a:latin typeface="Times New Roman"/>
                <a:cs typeface="Times New Roman"/>
              </a:rPr>
              <a:t>BKK</a:t>
            </a:r>
            <a:r>
              <a:rPr sz="2200" spc="-45" dirty="0">
                <a:solidFill>
                  <a:srgbClr val="006FC0"/>
                </a:solidFill>
                <a:latin typeface="Times New Roman"/>
                <a:cs typeface="Times New Roman"/>
              </a:rPr>
              <a:t>‟da </a:t>
            </a:r>
            <a:r>
              <a:rPr sz="2200" spc="-5" dirty="0">
                <a:solidFill>
                  <a:srgbClr val="006FC0"/>
                </a:solidFill>
                <a:latin typeface="Times New Roman"/>
                <a:cs typeface="Times New Roman"/>
              </a:rPr>
              <a:t>belirlenen  oran ile en </a:t>
            </a:r>
            <a:r>
              <a:rPr sz="2200" dirty="0">
                <a:solidFill>
                  <a:srgbClr val="006FC0"/>
                </a:solidFill>
                <a:latin typeface="Times New Roman"/>
                <a:cs typeface="Times New Roman"/>
              </a:rPr>
              <a:t>yüksek </a:t>
            </a:r>
            <a:r>
              <a:rPr sz="2200" spc="-5" dirty="0">
                <a:solidFill>
                  <a:srgbClr val="006FC0"/>
                </a:solidFill>
                <a:latin typeface="Times New Roman"/>
                <a:cs typeface="Times New Roman"/>
              </a:rPr>
              <a:t>Devlet memuru </a:t>
            </a:r>
            <a:r>
              <a:rPr sz="2200" dirty="0">
                <a:solidFill>
                  <a:srgbClr val="006FC0"/>
                </a:solidFill>
                <a:latin typeface="Times New Roman"/>
                <a:cs typeface="Times New Roman"/>
              </a:rPr>
              <a:t>brüt </a:t>
            </a:r>
            <a:r>
              <a:rPr sz="2200" spc="-5" dirty="0">
                <a:solidFill>
                  <a:srgbClr val="006FC0"/>
                </a:solidFill>
                <a:latin typeface="Times New Roman"/>
                <a:cs typeface="Times New Roman"/>
              </a:rPr>
              <a:t>aylığının çarpımı sonucu  bulunacak tutarda ek </a:t>
            </a:r>
            <a:r>
              <a:rPr sz="2200" spc="-10" dirty="0">
                <a:solidFill>
                  <a:srgbClr val="006FC0"/>
                </a:solidFill>
                <a:latin typeface="Times New Roman"/>
                <a:cs typeface="Times New Roman"/>
              </a:rPr>
              <a:t>ödeme</a:t>
            </a:r>
            <a:r>
              <a:rPr sz="2200" spc="35" dirty="0">
                <a:solidFill>
                  <a:srgbClr val="006FC0"/>
                </a:solidFill>
                <a:latin typeface="Times New Roman"/>
                <a:cs typeface="Times New Roman"/>
              </a:rPr>
              <a:t> </a:t>
            </a:r>
            <a:r>
              <a:rPr sz="2200" spc="-10" dirty="0" err="1">
                <a:solidFill>
                  <a:srgbClr val="006FC0"/>
                </a:solidFill>
                <a:latin typeface="Times New Roman"/>
                <a:cs typeface="Times New Roman"/>
              </a:rPr>
              <a:t>yapılmaktadır</a:t>
            </a:r>
            <a:r>
              <a:rPr sz="2200" spc="-10" dirty="0" smtClean="0">
                <a:solidFill>
                  <a:srgbClr val="006FC0"/>
                </a:solidFill>
                <a:latin typeface="Times New Roman"/>
                <a:cs typeface="Times New Roman"/>
              </a:rPr>
              <a:t>.</a:t>
            </a:r>
            <a:endParaRPr lang="tr-TR" sz="2200" spc="-10" dirty="0" smtClean="0">
              <a:solidFill>
                <a:srgbClr val="006FC0"/>
              </a:solidFill>
              <a:latin typeface="Times New Roman"/>
              <a:cs typeface="Times New Roman"/>
            </a:endParaRPr>
          </a:p>
          <a:p>
            <a:pPr marL="12700" marR="5080" indent="358140" algn="just">
              <a:lnSpc>
                <a:spcPct val="94700"/>
              </a:lnSpc>
              <a:spcBef>
                <a:spcPts val="235"/>
              </a:spcBef>
            </a:pPr>
            <a:endParaRPr lang="tr-TR" sz="2200" spc="-10" dirty="0" smtClean="0">
              <a:solidFill>
                <a:srgbClr val="006FC0"/>
              </a:solidFill>
              <a:latin typeface="Times New Roman"/>
              <a:cs typeface="Times New Roman"/>
            </a:endParaRPr>
          </a:p>
          <a:p>
            <a:pPr marL="12700" marR="5080" indent="358140" algn="just">
              <a:lnSpc>
                <a:spcPct val="94700"/>
              </a:lnSpc>
              <a:spcBef>
                <a:spcPts val="235"/>
              </a:spcBef>
            </a:pPr>
            <a:endParaRPr sz="2200" dirty="0">
              <a:latin typeface="Times New Roman"/>
              <a:cs typeface="Times New Roman"/>
            </a:endParaRPr>
          </a:p>
        </p:txBody>
      </p:sp>
      <p:sp>
        <p:nvSpPr>
          <p:cNvPr id="4" name="object 4"/>
          <p:cNvSpPr/>
          <p:nvPr/>
        </p:nvSpPr>
        <p:spPr>
          <a:xfrm>
            <a:off x="749300" y="2828544"/>
            <a:ext cx="2022602" cy="460755"/>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1186078" y="2870073"/>
            <a:ext cx="1148715" cy="360680"/>
          </a:xfrm>
          <a:prstGeom prst="rect">
            <a:avLst/>
          </a:prstGeom>
        </p:spPr>
        <p:txBody>
          <a:bodyPr vert="horz" wrap="square" lIns="0" tIns="12065" rIns="0" bIns="0" rtlCol="0">
            <a:spAutoFit/>
          </a:bodyPr>
          <a:lstStyle/>
          <a:p>
            <a:pPr marL="12700">
              <a:lnSpc>
                <a:spcPct val="100000"/>
              </a:lnSpc>
              <a:spcBef>
                <a:spcPts val="95"/>
              </a:spcBef>
            </a:pPr>
            <a:r>
              <a:rPr sz="2200" spc="-5" dirty="0">
                <a:solidFill>
                  <a:srgbClr val="FF0000"/>
                </a:solidFill>
                <a:latin typeface="Times New Roman"/>
                <a:cs typeface="Times New Roman"/>
              </a:rPr>
              <a:t>Ek</a:t>
            </a:r>
            <a:r>
              <a:rPr sz="2200" spc="-75" dirty="0">
                <a:solidFill>
                  <a:srgbClr val="FF0000"/>
                </a:solidFill>
                <a:latin typeface="Times New Roman"/>
                <a:cs typeface="Times New Roman"/>
              </a:rPr>
              <a:t> </a:t>
            </a:r>
            <a:r>
              <a:rPr sz="2200" spc="-5" dirty="0">
                <a:solidFill>
                  <a:srgbClr val="FF0000"/>
                </a:solidFill>
                <a:latin typeface="Times New Roman"/>
                <a:cs typeface="Times New Roman"/>
              </a:rPr>
              <a:t>ödeme</a:t>
            </a:r>
            <a:endParaRPr sz="2200">
              <a:latin typeface="Times New Roman"/>
              <a:cs typeface="Times New Roman"/>
            </a:endParaRPr>
          </a:p>
        </p:txBody>
      </p:sp>
      <p:sp>
        <p:nvSpPr>
          <p:cNvPr id="6" name="object 6"/>
          <p:cNvSpPr/>
          <p:nvPr/>
        </p:nvSpPr>
        <p:spPr>
          <a:xfrm>
            <a:off x="2971800" y="2908300"/>
            <a:ext cx="650875" cy="368300"/>
          </a:xfrm>
          <a:custGeom>
            <a:avLst/>
            <a:gdLst/>
            <a:ahLst/>
            <a:cxnLst/>
            <a:rect l="l" t="t" r="r" b="b"/>
            <a:pathLst>
              <a:path w="650875" h="368300">
                <a:moveTo>
                  <a:pt x="466725" y="0"/>
                </a:moveTo>
                <a:lnTo>
                  <a:pt x="466725" y="92075"/>
                </a:lnTo>
                <a:lnTo>
                  <a:pt x="0" y="92075"/>
                </a:lnTo>
                <a:lnTo>
                  <a:pt x="0" y="276225"/>
                </a:lnTo>
                <a:lnTo>
                  <a:pt x="466725" y="276225"/>
                </a:lnTo>
                <a:lnTo>
                  <a:pt x="466725" y="368300"/>
                </a:lnTo>
                <a:lnTo>
                  <a:pt x="650875" y="184150"/>
                </a:lnTo>
                <a:lnTo>
                  <a:pt x="466725"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7" name="object 7"/>
          <p:cNvSpPr/>
          <p:nvPr/>
        </p:nvSpPr>
        <p:spPr>
          <a:xfrm>
            <a:off x="2971800" y="2908300"/>
            <a:ext cx="650875" cy="368300"/>
          </a:xfrm>
          <a:custGeom>
            <a:avLst/>
            <a:gdLst/>
            <a:ahLst/>
            <a:cxnLst/>
            <a:rect l="l" t="t" r="r" b="b"/>
            <a:pathLst>
              <a:path w="650875" h="368300">
                <a:moveTo>
                  <a:pt x="0" y="92075"/>
                </a:moveTo>
                <a:lnTo>
                  <a:pt x="466725" y="92075"/>
                </a:lnTo>
                <a:lnTo>
                  <a:pt x="466725" y="0"/>
                </a:lnTo>
                <a:lnTo>
                  <a:pt x="650875" y="184150"/>
                </a:lnTo>
                <a:lnTo>
                  <a:pt x="466725" y="368300"/>
                </a:lnTo>
                <a:lnTo>
                  <a:pt x="466725" y="276225"/>
                </a:lnTo>
                <a:lnTo>
                  <a:pt x="0" y="276225"/>
                </a:lnTo>
                <a:lnTo>
                  <a:pt x="0" y="92075"/>
                </a:lnTo>
                <a:close/>
              </a:path>
            </a:pathLst>
          </a:custGeom>
          <a:ln w="25400">
            <a:solidFill>
              <a:srgbClr val="946E00"/>
            </a:solidFill>
          </a:ln>
        </p:spPr>
        <p:txBody>
          <a:bodyPr wrap="square" lIns="0" tIns="0" rIns="0" bIns="0" rtlCol="0"/>
          <a:lstStyle/>
          <a:p>
            <a:endParaRPr/>
          </a:p>
        </p:txBody>
      </p:sp>
      <p:sp>
        <p:nvSpPr>
          <p:cNvPr id="8" name="object 8"/>
          <p:cNvSpPr/>
          <p:nvPr/>
        </p:nvSpPr>
        <p:spPr>
          <a:xfrm>
            <a:off x="3797300" y="2654300"/>
            <a:ext cx="4432300" cy="773302"/>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3797300" y="2715006"/>
            <a:ext cx="4432300" cy="636270"/>
          </a:xfrm>
          <a:prstGeom prst="rect">
            <a:avLst/>
          </a:prstGeom>
        </p:spPr>
        <p:txBody>
          <a:bodyPr vert="horz" wrap="square" lIns="0" tIns="13335" rIns="0" bIns="0" rtlCol="0">
            <a:spAutoFit/>
          </a:bodyPr>
          <a:lstStyle/>
          <a:p>
            <a:pPr algn="ctr">
              <a:lnSpc>
                <a:spcPct val="100000"/>
              </a:lnSpc>
              <a:spcBef>
                <a:spcPts val="105"/>
              </a:spcBef>
            </a:pPr>
            <a:r>
              <a:rPr sz="2000" dirty="0">
                <a:solidFill>
                  <a:srgbClr val="006FC0"/>
                </a:solidFill>
                <a:latin typeface="Times New Roman"/>
                <a:cs typeface="Times New Roman"/>
              </a:rPr>
              <a:t>En yüksek </a:t>
            </a:r>
            <a:r>
              <a:rPr sz="2000" spc="-5" dirty="0">
                <a:solidFill>
                  <a:srgbClr val="006FC0"/>
                </a:solidFill>
                <a:latin typeface="Times New Roman"/>
                <a:cs typeface="Times New Roman"/>
              </a:rPr>
              <a:t>Devlet </a:t>
            </a:r>
            <a:r>
              <a:rPr sz="2000" spc="-10" dirty="0">
                <a:solidFill>
                  <a:srgbClr val="006FC0"/>
                </a:solidFill>
                <a:latin typeface="Times New Roman"/>
                <a:cs typeface="Times New Roman"/>
              </a:rPr>
              <a:t>memuru</a:t>
            </a:r>
            <a:r>
              <a:rPr sz="2000" spc="-65" dirty="0">
                <a:solidFill>
                  <a:srgbClr val="006FC0"/>
                </a:solidFill>
                <a:latin typeface="Times New Roman"/>
                <a:cs typeface="Times New Roman"/>
              </a:rPr>
              <a:t> </a:t>
            </a:r>
            <a:r>
              <a:rPr sz="2000" dirty="0">
                <a:solidFill>
                  <a:srgbClr val="006FC0"/>
                </a:solidFill>
                <a:latin typeface="Times New Roman"/>
                <a:cs typeface="Times New Roman"/>
              </a:rPr>
              <a:t>brüt</a:t>
            </a:r>
            <a:endParaRPr sz="2000" dirty="0">
              <a:latin typeface="Times New Roman"/>
              <a:cs typeface="Times New Roman"/>
            </a:endParaRPr>
          </a:p>
          <a:p>
            <a:pPr marL="3175" algn="ctr">
              <a:lnSpc>
                <a:spcPct val="100000"/>
              </a:lnSpc>
            </a:pPr>
            <a:r>
              <a:rPr lang="tr-TR" sz="2000" spc="-5" dirty="0" smtClean="0">
                <a:solidFill>
                  <a:srgbClr val="006FC0"/>
                </a:solidFill>
                <a:latin typeface="Times New Roman"/>
                <a:cs typeface="Times New Roman"/>
              </a:rPr>
              <a:t>A</a:t>
            </a:r>
            <a:r>
              <a:rPr sz="2000" spc="-5" dirty="0" err="1" smtClean="0">
                <a:solidFill>
                  <a:srgbClr val="006FC0"/>
                </a:solidFill>
                <a:latin typeface="Times New Roman"/>
                <a:cs typeface="Times New Roman"/>
              </a:rPr>
              <a:t>ylığı</a:t>
            </a:r>
            <a:r>
              <a:rPr lang="tr-TR" sz="2000" spc="-5" dirty="0" smtClean="0">
                <a:solidFill>
                  <a:srgbClr val="006FC0"/>
                </a:solidFill>
                <a:latin typeface="Times New Roman"/>
                <a:cs typeface="Times New Roman"/>
              </a:rPr>
              <a:t> </a:t>
            </a:r>
            <a:r>
              <a:rPr sz="2000" dirty="0" smtClean="0">
                <a:solidFill>
                  <a:srgbClr val="006FC0"/>
                </a:solidFill>
                <a:latin typeface="Times New Roman"/>
                <a:cs typeface="Times New Roman"/>
              </a:rPr>
              <a:t>x </a:t>
            </a:r>
            <a:r>
              <a:rPr sz="2000" spc="-5" dirty="0">
                <a:solidFill>
                  <a:srgbClr val="006FC0"/>
                </a:solidFill>
                <a:latin typeface="Times New Roman"/>
                <a:cs typeface="Times New Roman"/>
              </a:rPr>
              <a:t>Ek ödeme</a:t>
            </a:r>
            <a:r>
              <a:rPr sz="2000" spc="-25" dirty="0">
                <a:solidFill>
                  <a:srgbClr val="006FC0"/>
                </a:solidFill>
                <a:latin typeface="Times New Roman"/>
                <a:cs typeface="Times New Roman"/>
              </a:rPr>
              <a:t> </a:t>
            </a:r>
            <a:r>
              <a:rPr sz="2000" dirty="0">
                <a:solidFill>
                  <a:srgbClr val="006FC0"/>
                </a:solidFill>
                <a:latin typeface="Times New Roman"/>
                <a:cs typeface="Times New Roman"/>
              </a:rPr>
              <a:t>oranı</a:t>
            </a:r>
            <a:endParaRPr sz="2000" dirty="0">
              <a:latin typeface="Times New Roman"/>
              <a:cs typeface="Times New Roman"/>
            </a:endParaRPr>
          </a:p>
        </p:txBody>
      </p:sp>
      <p:sp>
        <p:nvSpPr>
          <p:cNvPr id="10" name="object 10"/>
          <p:cNvSpPr/>
          <p:nvPr/>
        </p:nvSpPr>
        <p:spPr>
          <a:xfrm>
            <a:off x="5029200" y="3733800"/>
            <a:ext cx="2133600" cy="914400"/>
          </a:xfrm>
          <a:custGeom>
            <a:avLst/>
            <a:gdLst/>
            <a:ahLst/>
            <a:cxnLst/>
            <a:rect l="l" t="t" r="r" b="b"/>
            <a:pathLst>
              <a:path w="2133600" h="914400">
                <a:moveTo>
                  <a:pt x="2133600" y="569849"/>
                </a:moveTo>
                <a:lnTo>
                  <a:pt x="0" y="569849"/>
                </a:lnTo>
                <a:lnTo>
                  <a:pt x="1066800" y="914400"/>
                </a:lnTo>
                <a:lnTo>
                  <a:pt x="2133600" y="569849"/>
                </a:lnTo>
                <a:close/>
              </a:path>
              <a:path w="2133600" h="914400">
                <a:moveTo>
                  <a:pt x="1600200" y="0"/>
                </a:moveTo>
                <a:lnTo>
                  <a:pt x="533400" y="0"/>
                </a:lnTo>
                <a:lnTo>
                  <a:pt x="533400" y="569849"/>
                </a:lnTo>
                <a:lnTo>
                  <a:pt x="1600200" y="569849"/>
                </a:lnTo>
                <a:lnTo>
                  <a:pt x="1600200" y="0"/>
                </a:lnTo>
                <a:close/>
              </a:path>
            </a:pathLst>
          </a:custGeom>
          <a:solidFill>
            <a:srgbClr val="CCFFCC"/>
          </a:solidFill>
        </p:spPr>
        <p:txBody>
          <a:bodyPr wrap="square" lIns="0" tIns="0" rIns="0" bIns="0" rtlCol="0"/>
          <a:lstStyle/>
          <a:p>
            <a:endParaRPr/>
          </a:p>
        </p:txBody>
      </p:sp>
      <p:sp>
        <p:nvSpPr>
          <p:cNvPr id="11" name="object 11"/>
          <p:cNvSpPr/>
          <p:nvPr/>
        </p:nvSpPr>
        <p:spPr>
          <a:xfrm>
            <a:off x="5029200" y="3733800"/>
            <a:ext cx="2133600" cy="914400"/>
          </a:xfrm>
          <a:custGeom>
            <a:avLst/>
            <a:gdLst/>
            <a:ahLst/>
            <a:cxnLst/>
            <a:rect l="l" t="t" r="r" b="b"/>
            <a:pathLst>
              <a:path w="2133600" h="914400">
                <a:moveTo>
                  <a:pt x="0" y="569849"/>
                </a:moveTo>
                <a:lnTo>
                  <a:pt x="533400" y="569849"/>
                </a:lnTo>
                <a:lnTo>
                  <a:pt x="533400" y="0"/>
                </a:lnTo>
                <a:lnTo>
                  <a:pt x="1600200" y="0"/>
                </a:lnTo>
                <a:lnTo>
                  <a:pt x="1600200" y="569849"/>
                </a:lnTo>
                <a:lnTo>
                  <a:pt x="2133600" y="569849"/>
                </a:lnTo>
                <a:lnTo>
                  <a:pt x="1066800" y="914400"/>
                </a:lnTo>
                <a:lnTo>
                  <a:pt x="0" y="569849"/>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2" name="object 12"/>
          <p:cNvSpPr txBox="1"/>
          <p:nvPr/>
        </p:nvSpPr>
        <p:spPr>
          <a:xfrm>
            <a:off x="5656579" y="3965194"/>
            <a:ext cx="880744" cy="269240"/>
          </a:xfrm>
          <a:prstGeom prst="rect">
            <a:avLst/>
          </a:prstGeom>
        </p:spPr>
        <p:txBody>
          <a:bodyPr vert="horz" wrap="square" lIns="0" tIns="12065" rIns="0" bIns="0" rtlCol="0">
            <a:spAutoFit/>
          </a:bodyPr>
          <a:lstStyle/>
          <a:p>
            <a:pPr marL="12700">
              <a:lnSpc>
                <a:spcPct val="100000"/>
              </a:lnSpc>
              <a:spcBef>
                <a:spcPts val="95"/>
              </a:spcBef>
            </a:pPr>
            <a:r>
              <a:rPr sz="1600" b="1" spc="-15" dirty="0">
                <a:solidFill>
                  <a:srgbClr val="FF0000"/>
                </a:solidFill>
                <a:latin typeface="Times New Roman"/>
                <a:cs typeface="Times New Roman"/>
              </a:rPr>
              <a:t>K</a:t>
            </a:r>
            <a:r>
              <a:rPr sz="1600" b="1" spc="-5" dirty="0">
                <a:solidFill>
                  <a:srgbClr val="FF0000"/>
                </a:solidFill>
                <a:latin typeface="Times New Roman"/>
                <a:cs typeface="Times New Roman"/>
              </a:rPr>
              <a:t>esintiler</a:t>
            </a:r>
            <a:endParaRPr sz="1600">
              <a:latin typeface="Times New Roman"/>
              <a:cs typeface="Times New Roman"/>
            </a:endParaRPr>
          </a:p>
        </p:txBody>
      </p:sp>
      <p:sp>
        <p:nvSpPr>
          <p:cNvPr id="13" name="object 13"/>
          <p:cNvSpPr/>
          <p:nvPr/>
        </p:nvSpPr>
        <p:spPr>
          <a:xfrm>
            <a:off x="4610003" y="4811835"/>
            <a:ext cx="1334261" cy="843279"/>
          </a:xfrm>
          <a:prstGeom prst="rect">
            <a:avLst/>
          </a:prstGeom>
          <a:blipFill>
            <a:blip r:embed="rId4" cstate="print"/>
            <a:stretch>
              <a:fillRect/>
            </a:stretch>
          </a:blipFill>
        </p:spPr>
        <p:txBody>
          <a:bodyPr wrap="square" lIns="0" tIns="0" rIns="0" bIns="0" rtlCol="0"/>
          <a:lstStyle/>
          <a:p>
            <a:endParaRPr/>
          </a:p>
        </p:txBody>
      </p:sp>
      <p:sp>
        <p:nvSpPr>
          <p:cNvPr id="14" name="object 14"/>
          <p:cNvSpPr txBox="1"/>
          <p:nvPr/>
        </p:nvSpPr>
        <p:spPr>
          <a:xfrm>
            <a:off x="4900535" y="4954398"/>
            <a:ext cx="758190" cy="635635"/>
          </a:xfrm>
          <a:prstGeom prst="rect">
            <a:avLst/>
          </a:prstGeom>
        </p:spPr>
        <p:txBody>
          <a:bodyPr vert="horz" wrap="square" lIns="0" tIns="12700" rIns="0" bIns="0" rtlCol="0">
            <a:spAutoFit/>
          </a:bodyPr>
          <a:lstStyle/>
          <a:p>
            <a:pPr marL="33655" marR="5080" indent="-21590">
              <a:lnSpc>
                <a:spcPct val="100000"/>
              </a:lnSpc>
              <a:spcBef>
                <a:spcPts val="100"/>
              </a:spcBef>
            </a:pPr>
            <a:r>
              <a:rPr sz="2000" dirty="0">
                <a:solidFill>
                  <a:srgbClr val="006FC0"/>
                </a:solidFill>
                <a:latin typeface="Times New Roman"/>
                <a:cs typeface="Times New Roman"/>
              </a:rPr>
              <a:t>Da</a:t>
            </a:r>
            <a:r>
              <a:rPr sz="2000" spc="-20" dirty="0">
                <a:solidFill>
                  <a:srgbClr val="006FC0"/>
                </a:solidFill>
                <a:latin typeface="Times New Roman"/>
                <a:cs typeface="Times New Roman"/>
              </a:rPr>
              <a:t>m</a:t>
            </a:r>
            <a:r>
              <a:rPr sz="2000" dirty="0">
                <a:solidFill>
                  <a:srgbClr val="006FC0"/>
                </a:solidFill>
                <a:latin typeface="Times New Roman"/>
                <a:cs typeface="Times New Roman"/>
              </a:rPr>
              <a:t>ga  </a:t>
            </a:r>
            <a:r>
              <a:rPr sz="2000" spc="-5" dirty="0">
                <a:solidFill>
                  <a:srgbClr val="006FC0"/>
                </a:solidFill>
                <a:latin typeface="Times New Roman"/>
                <a:cs typeface="Times New Roman"/>
              </a:rPr>
              <a:t>vergisi</a:t>
            </a:r>
            <a:endParaRPr sz="2000" dirty="0">
              <a:latin typeface="Times New Roman"/>
              <a:cs typeface="Times New Roman"/>
            </a:endParaRPr>
          </a:p>
        </p:txBody>
      </p:sp>
      <p:sp>
        <p:nvSpPr>
          <p:cNvPr id="16" name="object 15"/>
          <p:cNvSpPr txBox="1"/>
          <p:nvPr/>
        </p:nvSpPr>
        <p:spPr>
          <a:xfrm>
            <a:off x="6324600" y="4893762"/>
            <a:ext cx="1320418" cy="689291"/>
          </a:xfrm>
          <a:prstGeom prst="rect">
            <a:avLst/>
          </a:prstGeom>
        </p:spPr>
        <p:txBody>
          <a:bodyPr vert="horz" wrap="square" lIns="0" tIns="12065" rIns="0" bIns="0" rtlCol="0">
            <a:spAutoFit/>
          </a:bodyPr>
          <a:lstStyle/>
          <a:p>
            <a:pPr marL="12700" marR="5080" indent="91440">
              <a:lnSpc>
                <a:spcPct val="100000"/>
              </a:lnSpc>
              <a:spcBef>
                <a:spcPts val="95"/>
              </a:spcBef>
            </a:pPr>
            <a:r>
              <a:rPr lang="tr-TR" sz="2200" dirty="0" smtClean="0">
                <a:solidFill>
                  <a:schemeClr val="accent2">
                    <a:lumMod val="75000"/>
                  </a:schemeClr>
                </a:solidFill>
                <a:latin typeface="Times New Roman"/>
                <a:cs typeface="Times New Roman"/>
              </a:rPr>
              <a:t>Sendika Kesintisi</a:t>
            </a:r>
            <a:endParaRPr sz="2200" dirty="0">
              <a:solidFill>
                <a:schemeClr val="accent2">
                  <a:lumMod val="75000"/>
                </a:schemeClr>
              </a:solidFill>
              <a:latin typeface="Times New Roman"/>
              <a:cs typeface="Times New Roman"/>
            </a:endParaRPr>
          </a:p>
        </p:txBody>
      </p:sp>
      <p:sp>
        <p:nvSpPr>
          <p:cNvPr id="17" name="object 13"/>
          <p:cNvSpPr/>
          <p:nvPr/>
        </p:nvSpPr>
        <p:spPr>
          <a:xfrm>
            <a:off x="6234796" y="4848973"/>
            <a:ext cx="1334261" cy="843279"/>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1852" y="533400"/>
            <a:ext cx="7517765" cy="475130"/>
          </a:xfrm>
          <a:prstGeom prst="rect">
            <a:avLst/>
          </a:prstGeom>
        </p:spPr>
        <p:txBody>
          <a:bodyPr vert="horz" wrap="square" lIns="0" tIns="13335" rIns="0" bIns="0" rtlCol="0">
            <a:spAutoFit/>
          </a:bodyPr>
          <a:lstStyle/>
          <a:p>
            <a:pPr marL="12700">
              <a:lnSpc>
                <a:spcPct val="100000"/>
              </a:lnSpc>
              <a:spcBef>
                <a:spcPts val="105"/>
              </a:spcBef>
            </a:pPr>
            <a:r>
              <a:rPr lang="tr-TR" b="1" dirty="0" smtClean="0">
                <a:solidFill>
                  <a:schemeClr val="accent2">
                    <a:lumMod val="50000"/>
                  </a:schemeClr>
                </a:solidFill>
              </a:rPr>
              <a:t>657 </a:t>
            </a:r>
            <a:r>
              <a:rPr lang="tr-TR" b="1" dirty="0">
                <a:solidFill>
                  <a:schemeClr val="accent2">
                    <a:lumMod val="50000"/>
                  </a:schemeClr>
                </a:solidFill>
              </a:rPr>
              <a:t>4/B </a:t>
            </a:r>
            <a:r>
              <a:rPr lang="tr-TR" b="1" dirty="0" smtClean="0">
                <a:solidFill>
                  <a:schemeClr val="accent2">
                    <a:lumMod val="50000"/>
                  </a:schemeClr>
                </a:solidFill>
              </a:rPr>
              <a:t>KAPSAMINDA ÇALIŞANLAR</a:t>
            </a:r>
            <a:endParaRPr b="1" dirty="0">
              <a:solidFill>
                <a:srgbClr val="C00000"/>
              </a:solidFill>
            </a:endParaRPr>
          </a:p>
        </p:txBody>
      </p:sp>
      <p:sp>
        <p:nvSpPr>
          <p:cNvPr id="4" name="object 4"/>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7935595" algn="l"/>
              </a:tabLst>
            </a:pPr>
            <a:r>
              <a:rPr strike="sngStrike" dirty="0"/>
              <a:t> 	</a:t>
            </a:r>
            <a:fld id="{81D60167-4931-47E6-BA6A-407CBD079E47}" type="slidenum">
              <a:rPr strike="sngStrike" dirty="0"/>
              <a:pPr marL="12700">
                <a:lnSpc>
                  <a:spcPts val="1375"/>
                </a:lnSpc>
                <a:tabLst>
                  <a:tab pos="7935595" algn="l"/>
                </a:tabLst>
              </a:pPr>
              <a:t>84</a:t>
            </a:fld>
            <a:r>
              <a:rPr strike="sngStrike" spc="120" dirty="0"/>
              <a:t> </a:t>
            </a:r>
          </a:p>
        </p:txBody>
      </p:sp>
      <p:sp>
        <p:nvSpPr>
          <p:cNvPr id="3" name="object 3"/>
          <p:cNvSpPr txBox="1"/>
          <p:nvPr/>
        </p:nvSpPr>
        <p:spPr>
          <a:xfrm>
            <a:off x="612140" y="1301242"/>
            <a:ext cx="7997190" cy="2756395"/>
          </a:xfrm>
          <a:prstGeom prst="rect">
            <a:avLst/>
          </a:prstGeom>
        </p:spPr>
        <p:txBody>
          <a:bodyPr vert="horz" wrap="square" lIns="0" tIns="29209" rIns="0" bIns="0" rtlCol="0">
            <a:spAutoFit/>
          </a:bodyPr>
          <a:lstStyle/>
          <a:p>
            <a:pPr marL="12700" marR="5080" indent="358140" algn="just">
              <a:lnSpc>
                <a:spcPct val="94800"/>
              </a:lnSpc>
              <a:spcBef>
                <a:spcPts val="229"/>
              </a:spcBef>
            </a:pPr>
            <a:r>
              <a:rPr sz="2200" b="1" spc="-5" dirty="0">
                <a:solidFill>
                  <a:srgbClr val="FF0000"/>
                </a:solidFill>
                <a:latin typeface="Times New Roman"/>
                <a:cs typeface="Times New Roman"/>
              </a:rPr>
              <a:t>Aile </a:t>
            </a:r>
            <a:r>
              <a:rPr sz="2200" b="1" spc="-40" dirty="0">
                <a:solidFill>
                  <a:srgbClr val="FF0000"/>
                </a:solidFill>
                <a:latin typeface="Times New Roman"/>
                <a:cs typeface="Times New Roman"/>
              </a:rPr>
              <a:t>Yardımı </a:t>
            </a:r>
            <a:r>
              <a:rPr sz="2200" b="1" spc="-5" dirty="0">
                <a:solidFill>
                  <a:srgbClr val="FF0000"/>
                </a:solidFill>
                <a:latin typeface="Times New Roman"/>
                <a:cs typeface="Times New Roman"/>
              </a:rPr>
              <a:t>Ödeneği: </a:t>
            </a:r>
            <a:r>
              <a:rPr sz="2200" spc="-80" dirty="0" err="1" smtClean="0">
                <a:solidFill>
                  <a:srgbClr val="006FC0"/>
                </a:solidFill>
                <a:latin typeface="Times New Roman"/>
                <a:cs typeface="Times New Roman"/>
              </a:rPr>
              <a:t>Sözle</a:t>
            </a:r>
            <a:r>
              <a:rPr lang="tr-TR" sz="2200" spc="-80" dirty="0">
                <a:solidFill>
                  <a:srgbClr val="006FC0"/>
                </a:solidFill>
                <a:latin typeface="Times New Roman"/>
                <a:cs typeface="Times New Roman"/>
              </a:rPr>
              <a:t>ş</a:t>
            </a:r>
            <a:r>
              <a:rPr sz="2200" spc="-80" dirty="0" err="1" smtClean="0">
                <a:solidFill>
                  <a:srgbClr val="006FC0"/>
                </a:solidFill>
                <a:latin typeface="Times New Roman"/>
                <a:cs typeface="Times New Roman"/>
              </a:rPr>
              <a:t>meli</a:t>
            </a:r>
            <a:r>
              <a:rPr sz="2200" spc="-80" dirty="0" smtClean="0">
                <a:solidFill>
                  <a:srgbClr val="006FC0"/>
                </a:solidFill>
                <a:latin typeface="Times New Roman"/>
                <a:cs typeface="Times New Roman"/>
              </a:rPr>
              <a:t> </a:t>
            </a:r>
            <a:r>
              <a:rPr sz="2200" spc="-5" dirty="0">
                <a:solidFill>
                  <a:srgbClr val="006FC0"/>
                </a:solidFill>
                <a:latin typeface="Times New Roman"/>
                <a:cs typeface="Times New Roman"/>
              </a:rPr>
              <a:t>personele 375 sayılı </a:t>
            </a:r>
            <a:r>
              <a:rPr sz="2200" spc="-40" dirty="0">
                <a:solidFill>
                  <a:srgbClr val="006FC0"/>
                </a:solidFill>
                <a:latin typeface="Times New Roman"/>
                <a:cs typeface="Times New Roman"/>
              </a:rPr>
              <a:t>KHK‟nin  </a:t>
            </a:r>
            <a:r>
              <a:rPr sz="2200" spc="-5" dirty="0">
                <a:solidFill>
                  <a:srgbClr val="006FC0"/>
                </a:solidFill>
                <a:latin typeface="Times New Roman"/>
                <a:cs typeface="Times New Roman"/>
              </a:rPr>
              <a:t>Ek 8 inci maddesine göre Devlet memurlarına </a:t>
            </a:r>
            <a:r>
              <a:rPr sz="2200" dirty="0">
                <a:solidFill>
                  <a:srgbClr val="006FC0"/>
                </a:solidFill>
                <a:latin typeface="Times New Roman"/>
                <a:cs typeface="Times New Roman"/>
              </a:rPr>
              <a:t>ödenen </a:t>
            </a:r>
            <a:r>
              <a:rPr sz="2200" spc="-5" dirty="0">
                <a:solidFill>
                  <a:srgbClr val="006FC0"/>
                </a:solidFill>
                <a:latin typeface="Times New Roman"/>
                <a:cs typeface="Times New Roman"/>
              </a:rPr>
              <a:t>tutarda </a:t>
            </a:r>
            <a:r>
              <a:rPr sz="2200" dirty="0">
                <a:solidFill>
                  <a:srgbClr val="006FC0"/>
                </a:solidFill>
                <a:latin typeface="Times New Roman"/>
                <a:cs typeface="Times New Roman"/>
              </a:rPr>
              <a:t>aynı  </a:t>
            </a:r>
            <a:r>
              <a:rPr sz="2200" spc="-5" dirty="0">
                <a:solidFill>
                  <a:srgbClr val="006FC0"/>
                </a:solidFill>
                <a:latin typeface="Times New Roman"/>
                <a:cs typeface="Times New Roman"/>
              </a:rPr>
              <a:t>usul </a:t>
            </a:r>
            <a:r>
              <a:rPr sz="2200" dirty="0">
                <a:solidFill>
                  <a:srgbClr val="006FC0"/>
                </a:solidFill>
                <a:latin typeface="Times New Roman"/>
                <a:cs typeface="Times New Roman"/>
              </a:rPr>
              <a:t>ve </a:t>
            </a:r>
            <a:r>
              <a:rPr sz="2200" spc="-5" dirty="0">
                <a:solidFill>
                  <a:srgbClr val="006FC0"/>
                </a:solidFill>
                <a:latin typeface="Times New Roman"/>
                <a:cs typeface="Times New Roman"/>
              </a:rPr>
              <a:t>esaslar çerçevesinde aile yardımı ödeneği</a:t>
            </a:r>
            <a:r>
              <a:rPr sz="2200" spc="70" dirty="0">
                <a:solidFill>
                  <a:srgbClr val="006FC0"/>
                </a:solidFill>
                <a:latin typeface="Times New Roman"/>
                <a:cs typeface="Times New Roman"/>
              </a:rPr>
              <a:t> </a:t>
            </a:r>
            <a:r>
              <a:rPr sz="2200" spc="-15" dirty="0" err="1">
                <a:solidFill>
                  <a:srgbClr val="006FC0"/>
                </a:solidFill>
                <a:latin typeface="Times New Roman"/>
                <a:cs typeface="Times New Roman"/>
              </a:rPr>
              <a:t>verilmektedir</a:t>
            </a:r>
            <a:r>
              <a:rPr sz="2200" spc="-15" dirty="0" smtClean="0">
                <a:solidFill>
                  <a:srgbClr val="006FC0"/>
                </a:solidFill>
                <a:latin typeface="Times New Roman"/>
                <a:cs typeface="Times New Roman"/>
              </a:rPr>
              <a:t>.</a:t>
            </a:r>
            <a:endParaRPr sz="2350" dirty="0">
              <a:latin typeface="Times New Roman"/>
              <a:cs typeface="Times New Roman"/>
            </a:endParaRPr>
          </a:p>
          <a:p>
            <a:pPr marL="12700" marR="5715" indent="358140" algn="just">
              <a:lnSpc>
                <a:spcPct val="94800"/>
              </a:lnSpc>
              <a:spcBef>
                <a:spcPts val="1195"/>
              </a:spcBef>
            </a:pPr>
            <a:r>
              <a:rPr sz="2200" spc="-10" dirty="0" err="1" smtClean="0">
                <a:solidFill>
                  <a:srgbClr val="006FC0"/>
                </a:solidFill>
                <a:latin typeface="Times New Roman"/>
                <a:cs typeface="Times New Roman"/>
              </a:rPr>
              <a:t>Diğer</a:t>
            </a:r>
            <a:r>
              <a:rPr sz="2200" spc="-10" dirty="0" smtClean="0">
                <a:solidFill>
                  <a:srgbClr val="006FC0"/>
                </a:solidFill>
                <a:latin typeface="Times New Roman"/>
                <a:cs typeface="Times New Roman"/>
              </a:rPr>
              <a:t> </a:t>
            </a:r>
            <a:r>
              <a:rPr sz="2200" spc="-5" dirty="0">
                <a:solidFill>
                  <a:srgbClr val="006FC0"/>
                </a:solidFill>
                <a:latin typeface="Times New Roman"/>
                <a:cs typeface="Times New Roman"/>
              </a:rPr>
              <a:t>taraftan 4/B </a:t>
            </a:r>
            <a:r>
              <a:rPr sz="2200" spc="-5" dirty="0" err="1">
                <a:solidFill>
                  <a:srgbClr val="006FC0"/>
                </a:solidFill>
                <a:latin typeface="Times New Roman"/>
                <a:cs typeface="Times New Roman"/>
              </a:rPr>
              <a:t>kapsamında</a:t>
            </a:r>
            <a:r>
              <a:rPr sz="2200" spc="-5" dirty="0">
                <a:solidFill>
                  <a:srgbClr val="006FC0"/>
                </a:solidFill>
                <a:latin typeface="Times New Roman"/>
                <a:cs typeface="Times New Roman"/>
              </a:rPr>
              <a:t> </a:t>
            </a:r>
            <a:r>
              <a:rPr sz="2200" spc="-110" dirty="0" err="1" smtClean="0">
                <a:solidFill>
                  <a:srgbClr val="006FC0"/>
                </a:solidFill>
                <a:latin typeface="Times New Roman"/>
                <a:cs typeface="Times New Roman"/>
              </a:rPr>
              <a:t>çalı</a:t>
            </a:r>
            <a:r>
              <a:rPr lang="tr-TR" sz="2200" spc="-110" dirty="0" smtClean="0">
                <a:solidFill>
                  <a:srgbClr val="006FC0"/>
                </a:solidFill>
                <a:latin typeface="Times New Roman"/>
                <a:cs typeface="Times New Roman"/>
              </a:rPr>
              <a:t>ş</a:t>
            </a:r>
            <a:r>
              <a:rPr sz="2200" spc="-110" dirty="0" smtClean="0">
                <a:solidFill>
                  <a:srgbClr val="006FC0"/>
                </a:solidFill>
                <a:latin typeface="Times New Roman"/>
                <a:cs typeface="Times New Roman"/>
              </a:rPr>
              <a:t>an </a:t>
            </a:r>
            <a:r>
              <a:rPr sz="2200" spc="-10" dirty="0">
                <a:solidFill>
                  <a:srgbClr val="006FC0"/>
                </a:solidFill>
                <a:latin typeface="Times New Roman"/>
                <a:cs typeface="Times New Roman"/>
              </a:rPr>
              <a:t>sağlık </a:t>
            </a:r>
            <a:r>
              <a:rPr sz="2200" spc="-5" dirty="0">
                <a:solidFill>
                  <a:srgbClr val="006FC0"/>
                </a:solidFill>
                <a:latin typeface="Times New Roman"/>
                <a:cs typeface="Times New Roman"/>
              </a:rPr>
              <a:t>personeli </a:t>
            </a:r>
            <a:r>
              <a:rPr sz="2200" dirty="0">
                <a:solidFill>
                  <a:srgbClr val="006FC0"/>
                </a:solidFill>
                <a:latin typeface="Times New Roman"/>
                <a:cs typeface="Times New Roman"/>
              </a:rPr>
              <a:t>de </a:t>
            </a:r>
            <a:r>
              <a:rPr sz="2200" spc="-5" dirty="0">
                <a:solidFill>
                  <a:srgbClr val="006FC0"/>
                </a:solidFill>
                <a:latin typeface="Times New Roman"/>
                <a:cs typeface="Times New Roman"/>
              </a:rPr>
              <a:t>kadrolu  </a:t>
            </a:r>
            <a:r>
              <a:rPr sz="2200" spc="-10" dirty="0">
                <a:solidFill>
                  <a:srgbClr val="006FC0"/>
                </a:solidFill>
                <a:latin typeface="Times New Roman"/>
                <a:cs typeface="Times New Roman"/>
              </a:rPr>
              <a:t>sağlık </a:t>
            </a:r>
            <a:r>
              <a:rPr sz="2200" spc="-5" dirty="0">
                <a:solidFill>
                  <a:srgbClr val="006FC0"/>
                </a:solidFill>
                <a:latin typeface="Times New Roman"/>
                <a:cs typeface="Times New Roman"/>
              </a:rPr>
              <a:t>personeli gibi </a:t>
            </a:r>
            <a:r>
              <a:rPr sz="2200" b="1" u="sng" spc="-5" dirty="0">
                <a:solidFill>
                  <a:srgbClr val="006FC0"/>
                </a:solidFill>
                <a:latin typeface="Times New Roman"/>
                <a:cs typeface="Times New Roman"/>
              </a:rPr>
              <a:t>nöbet ücreti </a:t>
            </a:r>
            <a:r>
              <a:rPr sz="2200" spc="-5" dirty="0">
                <a:solidFill>
                  <a:srgbClr val="006FC0"/>
                </a:solidFill>
                <a:latin typeface="Times New Roman"/>
                <a:cs typeface="Times New Roman"/>
              </a:rPr>
              <a:t>ile </a:t>
            </a:r>
            <a:r>
              <a:rPr sz="2200" b="1" u="sng" spc="-5" dirty="0">
                <a:solidFill>
                  <a:srgbClr val="006FC0"/>
                </a:solidFill>
                <a:latin typeface="Times New Roman"/>
                <a:cs typeface="Times New Roman"/>
              </a:rPr>
              <a:t>döner sermaye </a:t>
            </a:r>
            <a:r>
              <a:rPr sz="2200" b="1" spc="-5" dirty="0">
                <a:solidFill>
                  <a:srgbClr val="006FC0"/>
                </a:solidFill>
                <a:latin typeface="Times New Roman"/>
                <a:cs typeface="Times New Roman"/>
              </a:rPr>
              <a:t>gelirlerinden  </a:t>
            </a:r>
            <a:r>
              <a:rPr sz="2200" b="1" dirty="0">
                <a:solidFill>
                  <a:srgbClr val="006FC0"/>
                </a:solidFill>
                <a:latin typeface="Times New Roman"/>
                <a:cs typeface="Times New Roman"/>
              </a:rPr>
              <a:t>yapılan </a:t>
            </a:r>
            <a:r>
              <a:rPr sz="2200" b="1" spc="-5" dirty="0">
                <a:solidFill>
                  <a:srgbClr val="006FC0"/>
                </a:solidFill>
                <a:latin typeface="Times New Roman"/>
                <a:cs typeface="Times New Roman"/>
              </a:rPr>
              <a:t>ek ödemeden </a:t>
            </a:r>
            <a:r>
              <a:rPr sz="2200" b="1" dirty="0" err="1">
                <a:solidFill>
                  <a:srgbClr val="006FC0"/>
                </a:solidFill>
                <a:latin typeface="Times New Roman"/>
                <a:cs typeface="Times New Roman"/>
              </a:rPr>
              <a:t>aynı</a:t>
            </a:r>
            <a:r>
              <a:rPr sz="2200" b="1" dirty="0">
                <a:solidFill>
                  <a:srgbClr val="006FC0"/>
                </a:solidFill>
                <a:latin typeface="Times New Roman"/>
                <a:cs typeface="Times New Roman"/>
              </a:rPr>
              <a:t> </a:t>
            </a:r>
            <a:r>
              <a:rPr lang="tr-TR" sz="2200" b="1" spc="-110" dirty="0">
                <a:solidFill>
                  <a:srgbClr val="006FC0"/>
                </a:solidFill>
                <a:latin typeface="Times New Roman"/>
                <a:cs typeface="Times New Roman"/>
              </a:rPr>
              <a:t>ş</a:t>
            </a:r>
            <a:r>
              <a:rPr sz="2200" b="1" spc="-110" dirty="0" err="1" smtClean="0">
                <a:solidFill>
                  <a:srgbClr val="006FC0"/>
                </a:solidFill>
                <a:latin typeface="Times New Roman"/>
                <a:cs typeface="Times New Roman"/>
              </a:rPr>
              <a:t>ekilde</a:t>
            </a:r>
            <a:r>
              <a:rPr sz="2200" b="1" spc="15" dirty="0" smtClean="0">
                <a:solidFill>
                  <a:srgbClr val="006FC0"/>
                </a:solidFill>
                <a:latin typeface="Times New Roman"/>
                <a:cs typeface="Times New Roman"/>
              </a:rPr>
              <a:t> </a:t>
            </a:r>
            <a:r>
              <a:rPr sz="2200" b="1" spc="-10" dirty="0" err="1">
                <a:solidFill>
                  <a:srgbClr val="006FC0"/>
                </a:solidFill>
                <a:latin typeface="Times New Roman"/>
                <a:cs typeface="Times New Roman"/>
              </a:rPr>
              <a:t>yararlanabilmektedir</a:t>
            </a:r>
            <a:r>
              <a:rPr sz="2200" spc="-10" dirty="0" smtClean="0">
                <a:solidFill>
                  <a:srgbClr val="006FC0"/>
                </a:solidFill>
                <a:latin typeface="Times New Roman"/>
                <a:cs typeface="Times New Roman"/>
              </a:rPr>
              <a:t>.</a:t>
            </a:r>
            <a:r>
              <a:rPr lang="tr-TR" sz="2200" spc="-10" dirty="0" smtClean="0">
                <a:solidFill>
                  <a:srgbClr val="006FC0"/>
                </a:solidFill>
                <a:latin typeface="Times New Roman"/>
                <a:cs typeface="Times New Roman"/>
              </a:rPr>
              <a:t> Bu durumda olan personel için 375 sayılı KHK ye göre ek ödeme yapılmaz.</a:t>
            </a:r>
            <a:endParaRPr sz="2200" dirty="0">
              <a:latin typeface="Times New Roman"/>
              <a:cs typeface="Times New Roman"/>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5521" y="-4465"/>
            <a:ext cx="8153399" cy="935513"/>
          </a:xfrm>
          <a:prstGeom prst="rect">
            <a:avLst/>
          </a:prstGeom>
        </p:spPr>
        <p:txBody>
          <a:bodyPr vert="horz" wrap="square" lIns="0" tIns="12065" rIns="0" bIns="0" rtlCol="0">
            <a:spAutoFit/>
          </a:bodyPr>
          <a:lstStyle/>
          <a:p>
            <a:pPr marL="12700" algn="ctr">
              <a:lnSpc>
                <a:spcPct val="100000"/>
              </a:lnSpc>
              <a:spcBef>
                <a:spcPts val="95"/>
              </a:spcBef>
            </a:pPr>
            <a:r>
              <a:rPr b="1" spc="-5" dirty="0" smtClean="0">
                <a:solidFill>
                  <a:schemeClr val="accent2">
                    <a:lumMod val="50000"/>
                  </a:schemeClr>
                </a:solidFill>
              </a:rPr>
              <a:t> SG</a:t>
            </a:r>
            <a:r>
              <a:rPr lang="tr-TR" b="1" spc="-5" dirty="0" smtClean="0">
                <a:solidFill>
                  <a:schemeClr val="accent2">
                    <a:lumMod val="50000"/>
                  </a:schemeClr>
                </a:solidFill>
              </a:rPr>
              <a:t>K</a:t>
            </a:r>
            <a:r>
              <a:rPr b="1" spc="-5" dirty="0" smtClean="0">
                <a:solidFill>
                  <a:schemeClr val="accent2">
                    <a:lumMod val="50000"/>
                  </a:schemeClr>
                </a:solidFill>
              </a:rPr>
              <a:t> P</a:t>
            </a:r>
            <a:r>
              <a:rPr lang="tr-TR" b="1" spc="-5" dirty="0" smtClean="0">
                <a:solidFill>
                  <a:schemeClr val="accent2">
                    <a:lumMod val="50000"/>
                  </a:schemeClr>
                </a:solidFill>
              </a:rPr>
              <a:t>RİM VE MATRAH ORANLARI  </a:t>
            </a:r>
            <a:r>
              <a:rPr lang="tr-TR" b="1" spc="-5" dirty="0">
                <a:solidFill>
                  <a:srgbClr val="C00000"/>
                </a:solidFill>
              </a:rPr>
              <a:t>657 4/B</a:t>
            </a:r>
            <a:endParaRPr b="1" spc="-5" dirty="0">
              <a:solidFill>
                <a:srgbClr val="C00000"/>
              </a:solidFill>
            </a:endParaRPr>
          </a:p>
        </p:txBody>
      </p:sp>
      <p:sp>
        <p:nvSpPr>
          <p:cNvPr id="15" name="object 15"/>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7935595" algn="l"/>
              </a:tabLst>
            </a:pPr>
            <a:r>
              <a:rPr strike="sngStrike" dirty="0"/>
              <a:t> 	</a:t>
            </a:r>
            <a:fld id="{81D60167-4931-47E6-BA6A-407CBD079E47}" type="slidenum">
              <a:rPr strike="sngStrike" dirty="0"/>
              <a:pPr marL="12700">
                <a:lnSpc>
                  <a:spcPts val="1375"/>
                </a:lnSpc>
                <a:tabLst>
                  <a:tab pos="7935595" algn="l"/>
                </a:tabLst>
              </a:pPr>
              <a:t>85</a:t>
            </a:fld>
            <a:r>
              <a:rPr strike="sngStrike" spc="120" dirty="0"/>
              <a:t> </a:t>
            </a:r>
          </a:p>
        </p:txBody>
      </p:sp>
      <p:sp>
        <p:nvSpPr>
          <p:cNvPr id="3" name="object 3"/>
          <p:cNvSpPr/>
          <p:nvPr/>
        </p:nvSpPr>
        <p:spPr>
          <a:xfrm>
            <a:off x="392506" y="2578100"/>
            <a:ext cx="915593" cy="1854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25576" y="3074289"/>
            <a:ext cx="648335" cy="848360"/>
          </a:xfrm>
          <a:prstGeom prst="rect">
            <a:avLst/>
          </a:prstGeom>
        </p:spPr>
        <p:txBody>
          <a:bodyPr vert="horz" wrap="square" lIns="0" tIns="12700" rIns="0" bIns="0" rtlCol="0">
            <a:spAutoFit/>
          </a:bodyPr>
          <a:lstStyle/>
          <a:p>
            <a:pPr marL="12065" marR="5080" algn="ctr">
              <a:lnSpc>
                <a:spcPct val="100000"/>
              </a:lnSpc>
              <a:spcBef>
                <a:spcPts val="100"/>
              </a:spcBef>
            </a:pPr>
            <a:r>
              <a:rPr sz="1800" b="1" spc="-5" dirty="0">
                <a:solidFill>
                  <a:srgbClr val="FF0000"/>
                </a:solidFill>
                <a:latin typeface="Times New Roman"/>
                <a:cs typeface="Times New Roman"/>
              </a:rPr>
              <a:t>So</a:t>
            </a:r>
            <a:r>
              <a:rPr sz="1800" b="1" spc="-15" dirty="0">
                <a:solidFill>
                  <a:srgbClr val="FF0000"/>
                </a:solidFill>
                <a:latin typeface="Times New Roman"/>
                <a:cs typeface="Times New Roman"/>
              </a:rPr>
              <a:t>s</a:t>
            </a:r>
            <a:r>
              <a:rPr sz="1800" b="1" spc="10" dirty="0">
                <a:solidFill>
                  <a:srgbClr val="FF0000"/>
                </a:solidFill>
                <a:latin typeface="Times New Roman"/>
                <a:cs typeface="Times New Roman"/>
              </a:rPr>
              <a:t>y</a:t>
            </a:r>
            <a:r>
              <a:rPr sz="1800" b="1" dirty="0">
                <a:solidFill>
                  <a:srgbClr val="FF0000"/>
                </a:solidFill>
                <a:latin typeface="Times New Roman"/>
                <a:cs typeface="Times New Roman"/>
              </a:rPr>
              <a:t>al  </a:t>
            </a:r>
            <a:r>
              <a:rPr sz="1800" b="1" spc="-25" dirty="0">
                <a:solidFill>
                  <a:srgbClr val="FF0000"/>
                </a:solidFill>
                <a:latin typeface="Times New Roman"/>
                <a:cs typeface="Times New Roman"/>
              </a:rPr>
              <a:t>Güv.  </a:t>
            </a:r>
            <a:r>
              <a:rPr sz="1800" b="1" dirty="0">
                <a:solidFill>
                  <a:srgbClr val="FF0000"/>
                </a:solidFill>
                <a:latin typeface="Times New Roman"/>
                <a:cs typeface="Times New Roman"/>
              </a:rPr>
              <a:t>Primi</a:t>
            </a:r>
            <a:endParaRPr sz="1800">
              <a:latin typeface="Times New Roman"/>
              <a:cs typeface="Times New Roman"/>
            </a:endParaRPr>
          </a:p>
        </p:txBody>
      </p:sp>
      <p:sp>
        <p:nvSpPr>
          <p:cNvPr id="5" name="object 5"/>
          <p:cNvSpPr/>
          <p:nvPr/>
        </p:nvSpPr>
        <p:spPr>
          <a:xfrm>
            <a:off x="1371600" y="2835275"/>
            <a:ext cx="914400" cy="1730375"/>
          </a:xfrm>
          <a:custGeom>
            <a:avLst/>
            <a:gdLst/>
            <a:ahLst/>
            <a:cxnLst/>
            <a:rect l="l" t="t" r="r" b="b"/>
            <a:pathLst>
              <a:path w="914400" h="1730375">
                <a:moveTo>
                  <a:pt x="457200" y="0"/>
                </a:moveTo>
                <a:lnTo>
                  <a:pt x="457200" y="432562"/>
                </a:lnTo>
                <a:lnTo>
                  <a:pt x="0" y="432562"/>
                </a:lnTo>
                <a:lnTo>
                  <a:pt x="0" y="1297813"/>
                </a:lnTo>
                <a:lnTo>
                  <a:pt x="457200" y="1297813"/>
                </a:lnTo>
                <a:lnTo>
                  <a:pt x="457200" y="1730375"/>
                </a:lnTo>
                <a:lnTo>
                  <a:pt x="914400" y="865251"/>
                </a:lnTo>
                <a:lnTo>
                  <a:pt x="4572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6" name="object 6"/>
          <p:cNvSpPr/>
          <p:nvPr/>
        </p:nvSpPr>
        <p:spPr>
          <a:xfrm>
            <a:off x="1371600" y="2835275"/>
            <a:ext cx="914400" cy="1730375"/>
          </a:xfrm>
          <a:custGeom>
            <a:avLst/>
            <a:gdLst/>
            <a:ahLst/>
            <a:cxnLst/>
            <a:rect l="l" t="t" r="r" b="b"/>
            <a:pathLst>
              <a:path w="914400" h="1730375">
                <a:moveTo>
                  <a:pt x="0" y="432562"/>
                </a:moveTo>
                <a:lnTo>
                  <a:pt x="457200" y="432562"/>
                </a:lnTo>
                <a:lnTo>
                  <a:pt x="457200" y="0"/>
                </a:lnTo>
                <a:lnTo>
                  <a:pt x="914400" y="865251"/>
                </a:lnTo>
                <a:lnTo>
                  <a:pt x="457200" y="1730375"/>
                </a:lnTo>
                <a:lnTo>
                  <a:pt x="457200" y="1297813"/>
                </a:lnTo>
                <a:lnTo>
                  <a:pt x="0" y="1297813"/>
                </a:lnTo>
                <a:lnTo>
                  <a:pt x="0" y="432562"/>
                </a:lnTo>
                <a:close/>
              </a:path>
            </a:pathLst>
          </a:custGeom>
          <a:ln w="25400">
            <a:solidFill>
              <a:srgbClr val="946E00"/>
            </a:solidFill>
          </a:ln>
        </p:spPr>
        <p:txBody>
          <a:bodyPr wrap="square" lIns="0" tIns="0" rIns="0" bIns="0" rtlCol="0"/>
          <a:lstStyle/>
          <a:p>
            <a:endParaRPr/>
          </a:p>
        </p:txBody>
      </p:sp>
      <p:sp>
        <p:nvSpPr>
          <p:cNvPr id="7" name="object 7"/>
          <p:cNvSpPr/>
          <p:nvPr/>
        </p:nvSpPr>
        <p:spPr>
          <a:xfrm>
            <a:off x="2355214" y="1130300"/>
            <a:ext cx="6335141" cy="8636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355214" y="2120900"/>
            <a:ext cx="6307836" cy="1244600"/>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2460497" y="1043274"/>
            <a:ext cx="6229858" cy="216982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006FC0"/>
                </a:solidFill>
                <a:latin typeface="Times New Roman"/>
                <a:cs typeface="Times New Roman"/>
              </a:rPr>
              <a:t>Bu </a:t>
            </a:r>
            <a:r>
              <a:rPr sz="1800" spc="-5" dirty="0" err="1">
                <a:solidFill>
                  <a:srgbClr val="006FC0"/>
                </a:solidFill>
                <a:latin typeface="Times New Roman"/>
                <a:cs typeface="Times New Roman"/>
              </a:rPr>
              <a:t>kapsamda</a:t>
            </a:r>
            <a:r>
              <a:rPr sz="1800" spc="-5" dirty="0">
                <a:solidFill>
                  <a:srgbClr val="006FC0"/>
                </a:solidFill>
                <a:latin typeface="Times New Roman"/>
                <a:cs typeface="Times New Roman"/>
              </a:rPr>
              <a:t> </a:t>
            </a:r>
            <a:r>
              <a:rPr sz="1800" spc="-65" dirty="0" err="1" smtClean="0">
                <a:solidFill>
                  <a:srgbClr val="006FC0"/>
                </a:solidFill>
                <a:latin typeface="Times New Roman"/>
                <a:cs typeface="Times New Roman"/>
              </a:rPr>
              <a:t>sözle</a:t>
            </a:r>
            <a:r>
              <a:rPr lang="tr-TR" sz="1800" spc="-65" dirty="0" smtClean="0">
                <a:solidFill>
                  <a:srgbClr val="006FC0"/>
                </a:solidFill>
                <a:latin typeface="Times New Roman"/>
                <a:cs typeface="Times New Roman"/>
              </a:rPr>
              <a:t>ş</a:t>
            </a:r>
            <a:r>
              <a:rPr sz="1800" spc="-65" dirty="0" err="1" smtClean="0">
                <a:solidFill>
                  <a:srgbClr val="006FC0"/>
                </a:solidFill>
                <a:latin typeface="Times New Roman"/>
                <a:cs typeface="Times New Roman"/>
              </a:rPr>
              <a:t>meli</a:t>
            </a:r>
            <a:r>
              <a:rPr sz="1800" spc="-65" dirty="0" smtClean="0">
                <a:solidFill>
                  <a:srgbClr val="006FC0"/>
                </a:solidFill>
                <a:latin typeface="Times New Roman"/>
                <a:cs typeface="Times New Roman"/>
              </a:rPr>
              <a:t> </a:t>
            </a:r>
            <a:r>
              <a:rPr sz="1800" spc="-90" dirty="0" err="1" smtClean="0">
                <a:solidFill>
                  <a:srgbClr val="006FC0"/>
                </a:solidFill>
                <a:latin typeface="Times New Roman"/>
                <a:cs typeface="Times New Roman"/>
              </a:rPr>
              <a:t>çalı</a:t>
            </a:r>
            <a:r>
              <a:rPr lang="tr-TR" sz="1800" spc="-90" dirty="0" smtClean="0">
                <a:solidFill>
                  <a:srgbClr val="006FC0"/>
                </a:solidFill>
                <a:latin typeface="Times New Roman"/>
                <a:cs typeface="Times New Roman"/>
              </a:rPr>
              <a:t>ş</a:t>
            </a:r>
            <a:r>
              <a:rPr sz="1800" spc="-90" dirty="0" smtClean="0">
                <a:solidFill>
                  <a:srgbClr val="006FC0"/>
                </a:solidFill>
                <a:latin typeface="Times New Roman"/>
                <a:cs typeface="Times New Roman"/>
              </a:rPr>
              <a:t>an </a:t>
            </a:r>
            <a:r>
              <a:rPr sz="1800" dirty="0">
                <a:solidFill>
                  <a:srgbClr val="006FC0"/>
                </a:solidFill>
                <a:latin typeface="Times New Roman"/>
                <a:cs typeface="Times New Roman"/>
              </a:rPr>
              <a:t>personel, </a:t>
            </a:r>
            <a:r>
              <a:rPr sz="1800" b="1" dirty="0">
                <a:solidFill>
                  <a:srgbClr val="006FC0"/>
                </a:solidFill>
                <a:latin typeface="Times New Roman"/>
                <a:cs typeface="Times New Roman"/>
              </a:rPr>
              <a:t>5510 </a:t>
            </a:r>
            <a:r>
              <a:rPr sz="1800" b="1" spc="-5" dirty="0">
                <a:solidFill>
                  <a:srgbClr val="006FC0"/>
                </a:solidFill>
                <a:latin typeface="Times New Roman"/>
                <a:cs typeface="Times New Roman"/>
              </a:rPr>
              <a:t>sayılı Kanunun </a:t>
            </a:r>
            <a:r>
              <a:rPr sz="1800" b="1" dirty="0">
                <a:solidFill>
                  <a:srgbClr val="006FC0"/>
                </a:solidFill>
                <a:latin typeface="Times New Roman"/>
                <a:cs typeface="Times New Roman"/>
              </a:rPr>
              <a:t>4  </a:t>
            </a:r>
            <a:r>
              <a:rPr sz="1800" b="1" spc="-5" dirty="0">
                <a:solidFill>
                  <a:srgbClr val="006FC0"/>
                </a:solidFill>
                <a:latin typeface="Times New Roman"/>
                <a:cs typeface="Times New Roman"/>
              </a:rPr>
              <a:t>üncü maddesinin </a:t>
            </a:r>
            <a:r>
              <a:rPr sz="1800" b="1" dirty="0">
                <a:solidFill>
                  <a:srgbClr val="006FC0"/>
                </a:solidFill>
                <a:latin typeface="Times New Roman"/>
                <a:cs typeface="Times New Roman"/>
              </a:rPr>
              <a:t>birinci </a:t>
            </a:r>
            <a:r>
              <a:rPr sz="1800" b="1" spc="-5" dirty="0">
                <a:solidFill>
                  <a:srgbClr val="006FC0"/>
                </a:solidFill>
                <a:latin typeface="Times New Roman"/>
                <a:cs typeface="Times New Roman"/>
              </a:rPr>
              <a:t>fıkrasının </a:t>
            </a:r>
            <a:r>
              <a:rPr sz="1800" b="1" dirty="0">
                <a:solidFill>
                  <a:srgbClr val="006FC0"/>
                </a:solidFill>
                <a:latin typeface="Times New Roman"/>
                <a:cs typeface="Times New Roman"/>
              </a:rPr>
              <a:t>(a) </a:t>
            </a:r>
            <a:r>
              <a:rPr sz="1800" b="1" spc="-5" dirty="0">
                <a:solidFill>
                  <a:srgbClr val="006FC0"/>
                </a:solidFill>
                <a:latin typeface="Times New Roman"/>
                <a:cs typeface="Times New Roman"/>
              </a:rPr>
              <a:t>bendi</a:t>
            </a:r>
            <a:r>
              <a:rPr sz="1800" b="1" spc="355" dirty="0">
                <a:solidFill>
                  <a:srgbClr val="006FC0"/>
                </a:solidFill>
                <a:latin typeface="Times New Roman"/>
                <a:cs typeface="Times New Roman"/>
              </a:rPr>
              <a:t> </a:t>
            </a:r>
            <a:r>
              <a:rPr sz="1800" spc="-5" dirty="0">
                <a:solidFill>
                  <a:srgbClr val="006FC0"/>
                </a:solidFill>
                <a:latin typeface="Times New Roman"/>
                <a:cs typeface="Times New Roman"/>
              </a:rPr>
              <a:t>kapsamında  </a:t>
            </a:r>
            <a:r>
              <a:rPr sz="1800" spc="-10" dirty="0">
                <a:solidFill>
                  <a:srgbClr val="006FC0"/>
                </a:solidFill>
                <a:latin typeface="Times New Roman"/>
                <a:cs typeface="Times New Roman"/>
              </a:rPr>
              <a:t>sigortalıdır.</a:t>
            </a:r>
            <a:endParaRPr sz="1800" dirty="0">
              <a:latin typeface="Times New Roman"/>
              <a:cs typeface="Times New Roman"/>
            </a:endParaRPr>
          </a:p>
          <a:p>
            <a:pPr marL="12700" marR="30480" algn="just">
              <a:lnSpc>
                <a:spcPct val="100000"/>
              </a:lnSpc>
              <a:spcBef>
                <a:spcPts val="1739"/>
              </a:spcBef>
            </a:pPr>
            <a:r>
              <a:rPr sz="1800" spc="-5" dirty="0">
                <a:solidFill>
                  <a:srgbClr val="006FC0"/>
                </a:solidFill>
                <a:latin typeface="Times New Roman"/>
                <a:cs typeface="Times New Roman"/>
              </a:rPr>
              <a:t>Personele yapılan ödemelerden nelerin prime esas kazanç  kapsamına gireceği </a:t>
            </a:r>
            <a:r>
              <a:rPr sz="1800" dirty="0">
                <a:solidFill>
                  <a:srgbClr val="006FC0"/>
                </a:solidFill>
                <a:latin typeface="Times New Roman"/>
                <a:cs typeface="Times New Roman"/>
              </a:rPr>
              <a:t>ve prime </a:t>
            </a:r>
            <a:r>
              <a:rPr sz="1800" spc="-5" dirty="0">
                <a:solidFill>
                  <a:srgbClr val="006FC0"/>
                </a:solidFill>
                <a:latin typeface="Times New Roman"/>
                <a:cs typeface="Times New Roman"/>
              </a:rPr>
              <a:t>esas </a:t>
            </a:r>
            <a:r>
              <a:rPr sz="1800" dirty="0">
                <a:solidFill>
                  <a:srgbClr val="006FC0"/>
                </a:solidFill>
                <a:latin typeface="Times New Roman"/>
                <a:cs typeface="Times New Roman"/>
              </a:rPr>
              <a:t>kazanca </a:t>
            </a:r>
            <a:r>
              <a:rPr sz="1800" spc="-5" dirty="0">
                <a:solidFill>
                  <a:srgbClr val="006FC0"/>
                </a:solidFill>
                <a:latin typeface="Times New Roman"/>
                <a:cs typeface="Times New Roman"/>
              </a:rPr>
              <a:t>uygulanacak prim  </a:t>
            </a:r>
            <a:r>
              <a:rPr sz="1800" dirty="0">
                <a:solidFill>
                  <a:srgbClr val="006FC0"/>
                </a:solidFill>
                <a:latin typeface="Times New Roman"/>
                <a:cs typeface="Times New Roman"/>
              </a:rPr>
              <a:t>oranları </a:t>
            </a:r>
            <a:r>
              <a:rPr sz="1800" spc="-5" dirty="0">
                <a:solidFill>
                  <a:srgbClr val="006FC0"/>
                </a:solidFill>
                <a:latin typeface="Times New Roman"/>
                <a:cs typeface="Times New Roman"/>
              </a:rPr>
              <a:t>ile prime esas kazancın </a:t>
            </a:r>
            <a:r>
              <a:rPr sz="1800" dirty="0">
                <a:solidFill>
                  <a:srgbClr val="006FC0"/>
                </a:solidFill>
                <a:latin typeface="Times New Roman"/>
                <a:cs typeface="Times New Roman"/>
              </a:rPr>
              <a:t>alt ve üst </a:t>
            </a:r>
            <a:r>
              <a:rPr sz="1800" spc="-5" dirty="0">
                <a:solidFill>
                  <a:srgbClr val="006FC0"/>
                </a:solidFill>
                <a:latin typeface="Times New Roman"/>
                <a:cs typeface="Times New Roman"/>
              </a:rPr>
              <a:t>sınırı </a:t>
            </a:r>
            <a:r>
              <a:rPr sz="1800" dirty="0">
                <a:solidFill>
                  <a:srgbClr val="006FC0"/>
                </a:solidFill>
                <a:latin typeface="Times New Roman"/>
                <a:cs typeface="Times New Roman"/>
              </a:rPr>
              <a:t>anılan </a:t>
            </a:r>
            <a:r>
              <a:rPr sz="1800" b="1" spc="-5" dirty="0">
                <a:solidFill>
                  <a:srgbClr val="006FC0"/>
                </a:solidFill>
                <a:latin typeface="Times New Roman"/>
                <a:cs typeface="Times New Roman"/>
              </a:rPr>
              <a:t>Kanunun  80, 81 ve 82 nci </a:t>
            </a:r>
            <a:r>
              <a:rPr sz="1800" b="1" spc="-5" dirty="0" err="1">
                <a:solidFill>
                  <a:srgbClr val="006FC0"/>
                </a:solidFill>
                <a:latin typeface="Times New Roman"/>
                <a:cs typeface="Times New Roman"/>
              </a:rPr>
              <a:t>maddelerinde</a:t>
            </a:r>
            <a:r>
              <a:rPr sz="1800" b="1" spc="15" dirty="0">
                <a:solidFill>
                  <a:srgbClr val="006FC0"/>
                </a:solidFill>
                <a:latin typeface="Times New Roman"/>
                <a:cs typeface="Times New Roman"/>
              </a:rPr>
              <a:t> </a:t>
            </a:r>
            <a:r>
              <a:rPr sz="1800" spc="-50" dirty="0" err="1" smtClean="0">
                <a:solidFill>
                  <a:srgbClr val="006FC0"/>
                </a:solidFill>
                <a:latin typeface="Times New Roman"/>
                <a:cs typeface="Times New Roman"/>
              </a:rPr>
              <a:t>düzenlenmi</a:t>
            </a:r>
            <a:r>
              <a:rPr lang="tr-TR" sz="1800" spc="-50" dirty="0" smtClean="0">
                <a:solidFill>
                  <a:srgbClr val="006FC0"/>
                </a:solidFill>
                <a:latin typeface="Times New Roman"/>
                <a:cs typeface="Times New Roman"/>
              </a:rPr>
              <a:t>ş</a:t>
            </a:r>
            <a:r>
              <a:rPr sz="1800" spc="-50" dirty="0" err="1" smtClean="0">
                <a:solidFill>
                  <a:srgbClr val="006FC0"/>
                </a:solidFill>
                <a:latin typeface="Times New Roman"/>
                <a:cs typeface="Times New Roman"/>
              </a:rPr>
              <a:t>tir</a:t>
            </a:r>
            <a:r>
              <a:rPr sz="1800" spc="-50" dirty="0" smtClean="0">
                <a:solidFill>
                  <a:srgbClr val="006FC0"/>
                </a:solidFill>
                <a:latin typeface="Times New Roman"/>
                <a:cs typeface="Times New Roman"/>
              </a:rPr>
              <a:t>.</a:t>
            </a:r>
            <a:r>
              <a:rPr lang="tr-TR" spc="-50" dirty="0">
                <a:solidFill>
                  <a:srgbClr val="006FC0"/>
                </a:solidFill>
                <a:latin typeface="Times New Roman"/>
                <a:cs typeface="Times New Roman"/>
              </a:rPr>
              <a:t> </a:t>
            </a:r>
            <a:endParaRPr sz="1800" dirty="0">
              <a:latin typeface="Times New Roman"/>
              <a:cs typeface="Times New Roman"/>
            </a:endParaRPr>
          </a:p>
        </p:txBody>
      </p:sp>
      <p:sp>
        <p:nvSpPr>
          <p:cNvPr id="10" name="object 10"/>
          <p:cNvSpPr/>
          <p:nvPr/>
        </p:nvSpPr>
        <p:spPr>
          <a:xfrm>
            <a:off x="2355214" y="4178300"/>
            <a:ext cx="6340856" cy="11684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355214" y="5473700"/>
            <a:ext cx="6375019" cy="832421"/>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2447035" y="4194505"/>
            <a:ext cx="6191885" cy="1976755"/>
          </a:xfrm>
          <a:prstGeom prst="rect">
            <a:avLst/>
          </a:prstGeom>
        </p:spPr>
        <p:txBody>
          <a:bodyPr vert="horz" wrap="square" lIns="0" tIns="12700" rIns="0" bIns="0" rtlCol="0">
            <a:spAutoFit/>
          </a:bodyPr>
          <a:lstStyle/>
          <a:p>
            <a:pPr marL="12700" marR="36830" algn="just">
              <a:lnSpc>
                <a:spcPct val="100000"/>
              </a:lnSpc>
              <a:spcBef>
                <a:spcPts val="100"/>
              </a:spcBef>
            </a:pPr>
            <a:r>
              <a:rPr sz="1800" b="1" dirty="0">
                <a:solidFill>
                  <a:srgbClr val="006FC0"/>
                </a:solidFill>
                <a:latin typeface="Times New Roman"/>
                <a:cs typeface="Times New Roman"/>
              </a:rPr>
              <a:t>Prim matrahı: </a:t>
            </a:r>
            <a:r>
              <a:rPr sz="1800" spc="-65" dirty="0" err="1" smtClean="0">
                <a:solidFill>
                  <a:srgbClr val="006FC0"/>
                </a:solidFill>
                <a:latin typeface="Times New Roman"/>
                <a:cs typeface="Times New Roman"/>
              </a:rPr>
              <a:t>Sözle</a:t>
            </a:r>
            <a:r>
              <a:rPr lang="tr-TR" sz="1800" spc="-65" dirty="0" smtClean="0">
                <a:solidFill>
                  <a:srgbClr val="006FC0"/>
                </a:solidFill>
                <a:latin typeface="Times New Roman"/>
                <a:cs typeface="Times New Roman"/>
              </a:rPr>
              <a:t>ş</a:t>
            </a:r>
            <a:r>
              <a:rPr sz="1800" spc="-65" dirty="0" err="1" smtClean="0">
                <a:solidFill>
                  <a:srgbClr val="006FC0"/>
                </a:solidFill>
                <a:latin typeface="Times New Roman"/>
                <a:cs typeface="Times New Roman"/>
              </a:rPr>
              <a:t>meli</a:t>
            </a:r>
            <a:r>
              <a:rPr sz="1800" spc="-65" dirty="0" smtClean="0">
                <a:solidFill>
                  <a:srgbClr val="006FC0"/>
                </a:solidFill>
                <a:latin typeface="Times New Roman"/>
                <a:cs typeface="Times New Roman"/>
              </a:rPr>
              <a:t> </a:t>
            </a:r>
            <a:r>
              <a:rPr sz="1800" spc="-5" dirty="0">
                <a:solidFill>
                  <a:srgbClr val="006FC0"/>
                </a:solidFill>
                <a:latin typeface="Times New Roman"/>
                <a:cs typeface="Times New Roman"/>
              </a:rPr>
              <a:t>personelin </a:t>
            </a:r>
            <a:r>
              <a:rPr sz="1800" b="1" spc="-5" dirty="0" err="1">
                <a:solidFill>
                  <a:srgbClr val="006FC0"/>
                </a:solidFill>
                <a:latin typeface="Times New Roman"/>
                <a:cs typeface="Times New Roman"/>
              </a:rPr>
              <a:t>brüt</a:t>
            </a:r>
            <a:r>
              <a:rPr sz="1800" b="1" spc="-5" dirty="0">
                <a:solidFill>
                  <a:srgbClr val="006FC0"/>
                </a:solidFill>
                <a:latin typeface="Times New Roman"/>
                <a:cs typeface="Times New Roman"/>
              </a:rPr>
              <a:t> </a:t>
            </a:r>
            <a:r>
              <a:rPr sz="1800" b="1" spc="-80" dirty="0" err="1" smtClean="0">
                <a:solidFill>
                  <a:srgbClr val="006FC0"/>
                </a:solidFill>
                <a:latin typeface="Times New Roman"/>
                <a:cs typeface="Times New Roman"/>
              </a:rPr>
              <a:t>sözle</a:t>
            </a:r>
            <a:r>
              <a:rPr lang="tr-TR" sz="1800" b="1" spc="-80" dirty="0" smtClean="0">
                <a:solidFill>
                  <a:srgbClr val="006FC0"/>
                </a:solidFill>
                <a:latin typeface="Times New Roman"/>
                <a:cs typeface="Times New Roman"/>
              </a:rPr>
              <a:t>ş</a:t>
            </a:r>
            <a:r>
              <a:rPr sz="1800" b="1" spc="-80" dirty="0" smtClean="0">
                <a:solidFill>
                  <a:srgbClr val="006FC0"/>
                </a:solidFill>
                <a:latin typeface="Times New Roman"/>
                <a:cs typeface="Times New Roman"/>
              </a:rPr>
              <a:t>me </a:t>
            </a:r>
            <a:r>
              <a:rPr sz="1800" b="1" spc="-5" dirty="0">
                <a:solidFill>
                  <a:srgbClr val="006FC0"/>
                </a:solidFill>
                <a:latin typeface="Times New Roman"/>
                <a:cs typeface="Times New Roman"/>
              </a:rPr>
              <a:t>ücreti</a:t>
            </a:r>
            <a:r>
              <a:rPr sz="1800" spc="-5" dirty="0">
                <a:solidFill>
                  <a:srgbClr val="006FC0"/>
                </a:solidFill>
                <a:latin typeface="Times New Roman"/>
                <a:cs typeface="Times New Roman"/>
              </a:rPr>
              <a:t>, </a:t>
            </a:r>
            <a:r>
              <a:rPr sz="1800" spc="-15" dirty="0">
                <a:solidFill>
                  <a:srgbClr val="006FC0"/>
                </a:solidFill>
                <a:latin typeface="Times New Roman"/>
                <a:cs typeface="Times New Roman"/>
              </a:rPr>
              <a:t>bu  </a:t>
            </a:r>
            <a:r>
              <a:rPr sz="1800" dirty="0">
                <a:solidFill>
                  <a:srgbClr val="006FC0"/>
                </a:solidFill>
                <a:latin typeface="Times New Roman"/>
                <a:cs typeface="Times New Roman"/>
              </a:rPr>
              <a:t>Kanunda yer </a:t>
            </a:r>
            <a:r>
              <a:rPr sz="1800" spc="-5" dirty="0">
                <a:solidFill>
                  <a:srgbClr val="006FC0"/>
                </a:solidFill>
                <a:latin typeface="Times New Roman"/>
                <a:cs typeface="Times New Roman"/>
              </a:rPr>
              <a:t>alan </a:t>
            </a:r>
            <a:r>
              <a:rPr sz="1800" b="1" spc="-5" dirty="0">
                <a:solidFill>
                  <a:srgbClr val="006FC0"/>
                </a:solidFill>
                <a:latin typeface="Times New Roman"/>
                <a:cs typeface="Times New Roman"/>
              </a:rPr>
              <a:t>kazancın </a:t>
            </a:r>
            <a:r>
              <a:rPr sz="1800" b="1" dirty="0">
                <a:solidFill>
                  <a:srgbClr val="006FC0"/>
                </a:solidFill>
                <a:latin typeface="Times New Roman"/>
                <a:cs typeface="Times New Roman"/>
              </a:rPr>
              <a:t>alt (asgari </a:t>
            </a:r>
            <a:r>
              <a:rPr sz="1800" b="1" spc="-10" dirty="0">
                <a:solidFill>
                  <a:srgbClr val="006FC0"/>
                </a:solidFill>
                <a:latin typeface="Times New Roman"/>
                <a:cs typeface="Times New Roman"/>
              </a:rPr>
              <a:t>ücret </a:t>
            </a:r>
            <a:r>
              <a:rPr sz="1800" b="1" dirty="0">
                <a:solidFill>
                  <a:srgbClr val="006FC0"/>
                </a:solidFill>
                <a:latin typeface="Times New Roman"/>
                <a:cs typeface="Times New Roman"/>
              </a:rPr>
              <a:t>tutarı) ve </a:t>
            </a:r>
            <a:r>
              <a:rPr sz="1800" b="1" spc="-10" dirty="0">
                <a:solidFill>
                  <a:srgbClr val="006FC0"/>
                </a:solidFill>
                <a:latin typeface="Times New Roman"/>
                <a:cs typeface="Times New Roman"/>
              </a:rPr>
              <a:t>üst  </a:t>
            </a:r>
            <a:r>
              <a:rPr sz="1800" b="1" dirty="0">
                <a:solidFill>
                  <a:srgbClr val="006FC0"/>
                </a:solidFill>
                <a:latin typeface="Times New Roman"/>
                <a:cs typeface="Times New Roman"/>
              </a:rPr>
              <a:t>(asgari </a:t>
            </a:r>
            <a:r>
              <a:rPr sz="1800" b="1" spc="-10" dirty="0" err="1">
                <a:solidFill>
                  <a:srgbClr val="006FC0"/>
                </a:solidFill>
                <a:latin typeface="Times New Roman"/>
                <a:cs typeface="Times New Roman"/>
              </a:rPr>
              <a:t>ücretin</a:t>
            </a:r>
            <a:r>
              <a:rPr sz="1800" b="1" spc="-10" dirty="0">
                <a:solidFill>
                  <a:srgbClr val="006FC0"/>
                </a:solidFill>
                <a:latin typeface="Times New Roman"/>
                <a:cs typeface="Times New Roman"/>
              </a:rPr>
              <a:t> </a:t>
            </a:r>
            <a:r>
              <a:rPr lang="tr-TR" b="1" dirty="0">
                <a:solidFill>
                  <a:srgbClr val="006FC0"/>
                </a:solidFill>
                <a:latin typeface="Times New Roman"/>
                <a:cs typeface="Times New Roman"/>
              </a:rPr>
              <a:t>7</a:t>
            </a:r>
            <a:r>
              <a:rPr sz="1800" b="1" dirty="0" smtClean="0">
                <a:solidFill>
                  <a:srgbClr val="006FC0"/>
                </a:solidFill>
                <a:latin typeface="Times New Roman"/>
                <a:cs typeface="Times New Roman"/>
              </a:rPr>
              <a:t>,5 </a:t>
            </a:r>
            <a:r>
              <a:rPr sz="1800" b="1" spc="-5" dirty="0">
                <a:solidFill>
                  <a:srgbClr val="006FC0"/>
                </a:solidFill>
                <a:latin typeface="Times New Roman"/>
                <a:cs typeface="Times New Roman"/>
              </a:rPr>
              <a:t>katı) sınırı </a:t>
            </a:r>
            <a:r>
              <a:rPr sz="1800" spc="-5" dirty="0">
                <a:solidFill>
                  <a:srgbClr val="006FC0"/>
                </a:solidFill>
                <a:latin typeface="Times New Roman"/>
                <a:cs typeface="Times New Roman"/>
              </a:rPr>
              <a:t>göz </a:t>
            </a:r>
            <a:r>
              <a:rPr sz="1800" dirty="0">
                <a:solidFill>
                  <a:srgbClr val="006FC0"/>
                </a:solidFill>
                <a:latin typeface="Times New Roman"/>
                <a:cs typeface="Times New Roman"/>
              </a:rPr>
              <a:t>önünde </a:t>
            </a:r>
            <a:r>
              <a:rPr sz="1800" spc="-5" dirty="0">
                <a:solidFill>
                  <a:srgbClr val="006FC0"/>
                </a:solidFill>
                <a:latin typeface="Times New Roman"/>
                <a:cs typeface="Times New Roman"/>
              </a:rPr>
              <a:t>bulundurmak suretiyle  </a:t>
            </a:r>
            <a:r>
              <a:rPr sz="1800" dirty="0">
                <a:solidFill>
                  <a:srgbClr val="006FC0"/>
                </a:solidFill>
                <a:latin typeface="Times New Roman"/>
                <a:cs typeface="Times New Roman"/>
              </a:rPr>
              <a:t>prim </a:t>
            </a:r>
            <a:r>
              <a:rPr sz="1800" spc="-5" dirty="0" err="1">
                <a:solidFill>
                  <a:srgbClr val="006FC0"/>
                </a:solidFill>
                <a:latin typeface="Times New Roman"/>
                <a:cs typeface="Times New Roman"/>
              </a:rPr>
              <a:t>matrahını</a:t>
            </a:r>
            <a:r>
              <a:rPr sz="1800" spc="-10" dirty="0">
                <a:solidFill>
                  <a:srgbClr val="006FC0"/>
                </a:solidFill>
                <a:latin typeface="Times New Roman"/>
                <a:cs typeface="Times New Roman"/>
              </a:rPr>
              <a:t> </a:t>
            </a:r>
            <a:r>
              <a:rPr sz="1800" spc="-45" dirty="0" err="1" smtClean="0">
                <a:solidFill>
                  <a:srgbClr val="006FC0"/>
                </a:solidFill>
                <a:latin typeface="Times New Roman"/>
                <a:cs typeface="Times New Roman"/>
              </a:rPr>
              <a:t>olu</a:t>
            </a:r>
            <a:r>
              <a:rPr lang="tr-TR" sz="1800" spc="-45" dirty="0" smtClean="0">
                <a:solidFill>
                  <a:srgbClr val="006FC0"/>
                </a:solidFill>
                <a:latin typeface="Times New Roman"/>
                <a:cs typeface="Times New Roman"/>
              </a:rPr>
              <a:t>ş</a:t>
            </a:r>
            <a:r>
              <a:rPr sz="1800" spc="-45" dirty="0" err="1" smtClean="0">
                <a:solidFill>
                  <a:srgbClr val="006FC0"/>
                </a:solidFill>
                <a:latin typeface="Times New Roman"/>
                <a:cs typeface="Times New Roman"/>
              </a:rPr>
              <a:t>turmaktadır</a:t>
            </a:r>
            <a:r>
              <a:rPr sz="1800" spc="-45" dirty="0">
                <a:solidFill>
                  <a:srgbClr val="006FC0"/>
                </a:solidFill>
                <a:latin typeface="Times New Roman"/>
                <a:cs typeface="Times New Roman"/>
              </a:rPr>
              <a:t>.</a:t>
            </a:r>
            <a:endParaRPr sz="1800" dirty="0">
              <a:latin typeface="Times New Roman"/>
              <a:cs typeface="Times New Roman"/>
            </a:endParaRPr>
          </a:p>
          <a:p>
            <a:pPr>
              <a:lnSpc>
                <a:spcPct val="100000"/>
              </a:lnSpc>
              <a:spcBef>
                <a:spcPts val="40"/>
              </a:spcBef>
            </a:pPr>
            <a:endParaRPr sz="2050" dirty="0">
              <a:latin typeface="Times New Roman"/>
              <a:cs typeface="Times New Roman"/>
            </a:endParaRPr>
          </a:p>
          <a:p>
            <a:pPr marL="12700" algn="just">
              <a:lnSpc>
                <a:spcPct val="100000"/>
              </a:lnSpc>
              <a:spcBef>
                <a:spcPts val="5"/>
              </a:spcBef>
            </a:pPr>
            <a:r>
              <a:rPr sz="1800" b="1" dirty="0">
                <a:solidFill>
                  <a:srgbClr val="006FC0"/>
                </a:solidFill>
                <a:latin typeface="Times New Roman"/>
                <a:cs typeface="Times New Roman"/>
              </a:rPr>
              <a:t>Prim oranı: </a:t>
            </a:r>
            <a:r>
              <a:rPr sz="1800" spc="-5" dirty="0">
                <a:solidFill>
                  <a:srgbClr val="006FC0"/>
                </a:solidFill>
                <a:latin typeface="Times New Roman"/>
                <a:cs typeface="Times New Roman"/>
              </a:rPr>
              <a:t>Matrahın </a:t>
            </a:r>
            <a:r>
              <a:rPr sz="1800" spc="-45" dirty="0">
                <a:solidFill>
                  <a:srgbClr val="006FC0"/>
                </a:solidFill>
                <a:latin typeface="Times New Roman"/>
                <a:cs typeface="Times New Roman"/>
              </a:rPr>
              <a:t>%14‟ü </a:t>
            </a:r>
            <a:r>
              <a:rPr sz="1800" spc="-5" dirty="0">
                <a:solidFill>
                  <a:srgbClr val="006FC0"/>
                </a:solidFill>
                <a:latin typeface="Times New Roman"/>
                <a:cs typeface="Times New Roman"/>
              </a:rPr>
              <a:t>(9+5) </a:t>
            </a:r>
            <a:r>
              <a:rPr sz="1800" spc="-5" dirty="0" err="1">
                <a:solidFill>
                  <a:srgbClr val="006FC0"/>
                </a:solidFill>
                <a:latin typeface="Times New Roman"/>
                <a:cs typeface="Times New Roman"/>
              </a:rPr>
              <a:t>oranında</a:t>
            </a:r>
            <a:r>
              <a:rPr sz="1800" spc="-5" dirty="0">
                <a:solidFill>
                  <a:srgbClr val="006FC0"/>
                </a:solidFill>
                <a:latin typeface="Times New Roman"/>
                <a:cs typeface="Times New Roman"/>
              </a:rPr>
              <a:t> </a:t>
            </a:r>
            <a:r>
              <a:rPr sz="1800" spc="-70" dirty="0" err="1" smtClean="0">
                <a:solidFill>
                  <a:srgbClr val="006FC0"/>
                </a:solidFill>
                <a:latin typeface="Times New Roman"/>
                <a:cs typeface="Times New Roman"/>
              </a:rPr>
              <a:t>i</a:t>
            </a:r>
            <a:r>
              <a:rPr lang="tr-TR" sz="1800" spc="-70" dirty="0" smtClean="0">
                <a:solidFill>
                  <a:srgbClr val="006FC0"/>
                </a:solidFill>
                <a:latin typeface="Times New Roman"/>
                <a:cs typeface="Times New Roman"/>
              </a:rPr>
              <a:t>ş</a:t>
            </a:r>
            <a:r>
              <a:rPr sz="1800" spc="-70" dirty="0" err="1" smtClean="0">
                <a:solidFill>
                  <a:srgbClr val="006FC0"/>
                </a:solidFill>
                <a:latin typeface="Times New Roman"/>
                <a:cs typeface="Times New Roman"/>
              </a:rPr>
              <a:t>tirakçi</a:t>
            </a:r>
            <a:r>
              <a:rPr sz="1800" spc="285" dirty="0" smtClean="0">
                <a:solidFill>
                  <a:srgbClr val="006FC0"/>
                </a:solidFill>
                <a:latin typeface="Times New Roman"/>
                <a:cs typeface="Times New Roman"/>
              </a:rPr>
              <a:t> </a:t>
            </a:r>
            <a:r>
              <a:rPr sz="1800" spc="-5" dirty="0">
                <a:solidFill>
                  <a:srgbClr val="006FC0"/>
                </a:solidFill>
                <a:latin typeface="Times New Roman"/>
                <a:cs typeface="Times New Roman"/>
              </a:rPr>
              <a:t>kesintisi,</a:t>
            </a:r>
            <a:endParaRPr sz="1800" dirty="0">
              <a:latin typeface="Times New Roman"/>
              <a:cs typeface="Times New Roman"/>
            </a:endParaRPr>
          </a:p>
          <a:p>
            <a:pPr marL="12700" algn="just">
              <a:lnSpc>
                <a:spcPct val="100000"/>
              </a:lnSpc>
            </a:pPr>
            <a:r>
              <a:rPr sz="1800" spc="-30" dirty="0">
                <a:solidFill>
                  <a:srgbClr val="006FC0"/>
                </a:solidFill>
                <a:latin typeface="Times New Roman"/>
                <a:cs typeface="Times New Roman"/>
              </a:rPr>
              <a:t>%20.5‟i </a:t>
            </a:r>
            <a:r>
              <a:rPr sz="1800" spc="-10" dirty="0">
                <a:solidFill>
                  <a:srgbClr val="006FC0"/>
                </a:solidFill>
                <a:latin typeface="Times New Roman"/>
                <a:cs typeface="Times New Roman"/>
              </a:rPr>
              <a:t>(11+7.5+2) </a:t>
            </a:r>
            <a:r>
              <a:rPr sz="1800" dirty="0" err="1">
                <a:solidFill>
                  <a:srgbClr val="006FC0"/>
                </a:solidFill>
                <a:latin typeface="Times New Roman"/>
                <a:cs typeface="Times New Roman"/>
              </a:rPr>
              <a:t>oranında</a:t>
            </a:r>
            <a:r>
              <a:rPr sz="1800" dirty="0">
                <a:solidFill>
                  <a:srgbClr val="006FC0"/>
                </a:solidFill>
                <a:latin typeface="Times New Roman"/>
                <a:cs typeface="Times New Roman"/>
              </a:rPr>
              <a:t> </a:t>
            </a:r>
            <a:r>
              <a:rPr sz="1800" spc="-85" dirty="0" err="1" smtClean="0">
                <a:solidFill>
                  <a:srgbClr val="006FC0"/>
                </a:solidFill>
                <a:latin typeface="Times New Roman"/>
                <a:cs typeface="Times New Roman"/>
              </a:rPr>
              <a:t>i</a:t>
            </a:r>
            <a:r>
              <a:rPr lang="tr-TR" sz="1800" spc="-85" dirty="0" smtClean="0">
                <a:solidFill>
                  <a:srgbClr val="006FC0"/>
                </a:solidFill>
                <a:latin typeface="Times New Roman"/>
                <a:cs typeface="Times New Roman"/>
              </a:rPr>
              <a:t>ş</a:t>
            </a:r>
            <a:r>
              <a:rPr sz="1800" spc="-85" dirty="0" err="1" smtClean="0">
                <a:solidFill>
                  <a:srgbClr val="006FC0"/>
                </a:solidFill>
                <a:latin typeface="Times New Roman"/>
                <a:cs typeface="Times New Roman"/>
              </a:rPr>
              <a:t>veren</a:t>
            </a:r>
            <a:r>
              <a:rPr sz="1800" dirty="0" smtClean="0">
                <a:solidFill>
                  <a:srgbClr val="006FC0"/>
                </a:solidFill>
                <a:latin typeface="Times New Roman"/>
                <a:cs typeface="Times New Roman"/>
              </a:rPr>
              <a:t> </a:t>
            </a:r>
            <a:r>
              <a:rPr sz="1800" spc="-55" dirty="0" err="1" smtClean="0">
                <a:solidFill>
                  <a:srgbClr val="006FC0"/>
                </a:solidFill>
                <a:latin typeface="Times New Roman"/>
                <a:cs typeface="Times New Roman"/>
              </a:rPr>
              <a:t>kar</a:t>
            </a:r>
            <a:r>
              <a:rPr lang="tr-TR" sz="1800" spc="-55" dirty="0" smtClean="0">
                <a:solidFill>
                  <a:srgbClr val="006FC0"/>
                </a:solidFill>
                <a:latin typeface="Times New Roman"/>
                <a:cs typeface="Times New Roman"/>
              </a:rPr>
              <a:t>ş</a:t>
            </a:r>
            <a:r>
              <a:rPr sz="1800" spc="-55" dirty="0" err="1" smtClean="0">
                <a:solidFill>
                  <a:srgbClr val="006FC0"/>
                </a:solidFill>
                <a:latin typeface="Times New Roman"/>
                <a:cs typeface="Times New Roman"/>
              </a:rPr>
              <a:t>ılığıdır</a:t>
            </a:r>
            <a:r>
              <a:rPr sz="1800" spc="-55" dirty="0">
                <a:solidFill>
                  <a:srgbClr val="006FC0"/>
                </a:solidFill>
                <a:latin typeface="Times New Roman"/>
                <a:cs typeface="Times New Roman"/>
              </a:rPr>
              <a:t>.</a:t>
            </a:r>
            <a:endParaRPr sz="1800" dirty="0">
              <a:latin typeface="Times New Roman"/>
              <a:cs typeface="Times New Roman"/>
            </a:endParaRPr>
          </a:p>
        </p:txBody>
      </p:sp>
      <p:sp>
        <p:nvSpPr>
          <p:cNvPr id="13" name="object 13"/>
          <p:cNvSpPr/>
          <p:nvPr/>
        </p:nvSpPr>
        <p:spPr>
          <a:xfrm>
            <a:off x="2355214" y="3492500"/>
            <a:ext cx="6340856" cy="558800"/>
          </a:xfrm>
          <a:prstGeom prst="rect">
            <a:avLst/>
          </a:prstGeom>
          <a:blipFill>
            <a:blip r:embed="rId7" cstate="print"/>
            <a:stretch>
              <a:fillRect/>
            </a:stretch>
          </a:blipFill>
        </p:spPr>
        <p:txBody>
          <a:bodyPr wrap="square" lIns="0" tIns="0" rIns="0" bIns="0" rtlCol="0"/>
          <a:lstStyle/>
          <a:p>
            <a:endParaRPr/>
          </a:p>
        </p:txBody>
      </p:sp>
      <p:sp>
        <p:nvSpPr>
          <p:cNvPr id="14" name="object 14"/>
          <p:cNvSpPr txBox="1"/>
          <p:nvPr/>
        </p:nvSpPr>
        <p:spPr>
          <a:xfrm>
            <a:off x="2447035" y="3607689"/>
            <a:ext cx="6087365" cy="289823"/>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Times New Roman"/>
                <a:cs typeface="Times New Roman"/>
              </a:rPr>
              <a:t>Prim </a:t>
            </a:r>
            <a:r>
              <a:rPr sz="1800" dirty="0">
                <a:solidFill>
                  <a:srgbClr val="FF0000"/>
                </a:solidFill>
                <a:latin typeface="Times New Roman"/>
                <a:cs typeface="Times New Roman"/>
              </a:rPr>
              <a:t>tutarı </a:t>
            </a:r>
            <a:r>
              <a:rPr sz="1800" spc="-5" dirty="0">
                <a:solidFill>
                  <a:srgbClr val="006FC0"/>
                </a:solidFill>
                <a:latin typeface="Times New Roman"/>
                <a:cs typeface="Times New Roman"/>
              </a:rPr>
              <a:t>= </a:t>
            </a:r>
            <a:r>
              <a:rPr sz="1800" spc="-5" dirty="0" smtClean="0">
                <a:solidFill>
                  <a:srgbClr val="006FC0"/>
                </a:solidFill>
                <a:latin typeface="Times New Roman"/>
                <a:cs typeface="Times New Roman"/>
              </a:rPr>
              <a:t>Prim </a:t>
            </a:r>
            <a:r>
              <a:rPr sz="1800" spc="-5" dirty="0" err="1" smtClean="0">
                <a:solidFill>
                  <a:srgbClr val="006FC0"/>
                </a:solidFill>
                <a:latin typeface="Times New Roman"/>
                <a:cs typeface="Times New Roman"/>
              </a:rPr>
              <a:t>matrahı</a:t>
            </a:r>
            <a:r>
              <a:rPr sz="1800" spc="-5" dirty="0" smtClean="0">
                <a:solidFill>
                  <a:srgbClr val="006FC0"/>
                </a:solidFill>
                <a:latin typeface="Times New Roman"/>
                <a:cs typeface="Times New Roman"/>
              </a:rPr>
              <a:t> </a:t>
            </a:r>
            <a:r>
              <a:rPr lang="tr-TR" spc="-5" dirty="0" smtClean="0">
                <a:solidFill>
                  <a:srgbClr val="006FC0"/>
                </a:solidFill>
                <a:latin typeface="Times New Roman"/>
                <a:cs typeface="Times New Roman"/>
              </a:rPr>
              <a:t>(Brüt Sözleşme Ücret) </a:t>
            </a:r>
            <a:r>
              <a:rPr sz="1800" spc="-5" dirty="0" smtClean="0">
                <a:solidFill>
                  <a:srgbClr val="006FC0"/>
                </a:solidFill>
                <a:latin typeface="Times New Roman"/>
                <a:cs typeface="Times New Roman"/>
              </a:rPr>
              <a:t>x </a:t>
            </a:r>
            <a:r>
              <a:rPr sz="1800" spc="-5" dirty="0">
                <a:solidFill>
                  <a:srgbClr val="006FC0"/>
                </a:solidFill>
                <a:latin typeface="Times New Roman"/>
                <a:cs typeface="Times New Roman"/>
              </a:rPr>
              <a:t>prim</a:t>
            </a:r>
            <a:r>
              <a:rPr sz="1800" spc="30" dirty="0">
                <a:solidFill>
                  <a:srgbClr val="006FC0"/>
                </a:solidFill>
                <a:latin typeface="Times New Roman"/>
                <a:cs typeface="Times New Roman"/>
              </a:rPr>
              <a:t> </a:t>
            </a:r>
            <a:r>
              <a:rPr sz="1800" spc="-5" dirty="0">
                <a:solidFill>
                  <a:srgbClr val="006FC0"/>
                </a:solidFill>
                <a:latin typeface="Times New Roman"/>
                <a:cs typeface="Times New Roman"/>
              </a:rPr>
              <a:t>oranı</a:t>
            </a:r>
            <a:endParaRPr sz="1800" dirty="0">
              <a:latin typeface="Times New Roman"/>
              <a:cs typeface="Times New Roman"/>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7C096C7-F832-44F3-957B-AB347B577F1C}"/>
              </a:ext>
            </a:extLst>
          </p:cNvPr>
          <p:cNvSpPr>
            <a:spLocks noGrp="1"/>
          </p:cNvSpPr>
          <p:nvPr>
            <p:ph type="title"/>
          </p:nvPr>
        </p:nvSpPr>
        <p:spPr>
          <a:xfrm>
            <a:off x="457200" y="292964"/>
            <a:ext cx="8258453" cy="1154096"/>
          </a:xfrm>
        </p:spPr>
        <p:txBody>
          <a:bodyPr/>
          <a:lstStyle/>
          <a:p>
            <a:pPr algn="ctr"/>
            <a:r>
              <a:rPr lang="tr-TR" b="1" dirty="0"/>
              <a:t>4/A SİGORTALILARI AÇISINDAN PRİM </a:t>
            </a:r>
            <a:r>
              <a:rPr lang="tr-TR" b="1" dirty="0" smtClean="0"/>
              <a:t>ORANLARI </a:t>
            </a:r>
            <a:r>
              <a:rPr lang="tr-TR" b="1" dirty="0" smtClean="0">
                <a:solidFill>
                  <a:srgbClr val="C00000"/>
                </a:solidFill>
              </a:rPr>
              <a:t>657 4/B </a:t>
            </a:r>
            <a:endParaRPr lang="tr-TR" b="1" dirty="0"/>
          </a:p>
        </p:txBody>
      </p:sp>
      <p:graphicFrame>
        <p:nvGraphicFramePr>
          <p:cNvPr id="4" name="İçerik Yer Tutucusu 3">
            <a:extLst>
              <a:ext uri="{FF2B5EF4-FFF2-40B4-BE49-F238E27FC236}">
                <a16:creationId xmlns:a16="http://schemas.microsoft.com/office/drawing/2014/main" xmlns="" id="{EF1F51E7-6B22-4822-9037-22B5DA461299}"/>
              </a:ext>
            </a:extLst>
          </p:cNvPr>
          <p:cNvGraphicFramePr>
            <a:graphicFrameLocks noGrp="1"/>
          </p:cNvGraphicFramePr>
          <p:nvPr>
            <p:ph idx="1"/>
            <p:extLst>
              <p:ext uri="{D42A27DB-BD31-4B8C-83A1-F6EECF244321}">
                <p14:modId xmlns:p14="http://schemas.microsoft.com/office/powerpoint/2010/main" val="623373637"/>
              </p:ext>
            </p:extLst>
          </p:nvPr>
        </p:nvGraphicFramePr>
        <p:xfrm>
          <a:off x="609600" y="1447063"/>
          <a:ext cx="7136577" cy="4648937"/>
        </p:xfrm>
        <a:graphic>
          <a:graphicData uri="http://schemas.openxmlformats.org/drawingml/2006/table">
            <a:tbl>
              <a:tblPr firstRow="1" firstCol="1" bandRow="1">
                <a:tableStyleId>{5C22544A-7EE6-4342-B048-85BDC9FD1C3A}</a:tableStyleId>
              </a:tblPr>
              <a:tblGrid>
                <a:gridCol w="2871788">
                  <a:extLst>
                    <a:ext uri="{9D8B030D-6E8A-4147-A177-3AD203B41FA5}">
                      <a16:colId xmlns:a16="http://schemas.microsoft.com/office/drawing/2014/main" xmlns="" val="1604950085"/>
                    </a:ext>
                  </a:extLst>
                </a:gridCol>
                <a:gridCol w="1585776">
                  <a:extLst>
                    <a:ext uri="{9D8B030D-6E8A-4147-A177-3AD203B41FA5}">
                      <a16:colId xmlns:a16="http://schemas.microsoft.com/office/drawing/2014/main" xmlns="" val="2594694365"/>
                    </a:ext>
                  </a:extLst>
                </a:gridCol>
                <a:gridCol w="1714636">
                  <a:extLst>
                    <a:ext uri="{9D8B030D-6E8A-4147-A177-3AD203B41FA5}">
                      <a16:colId xmlns:a16="http://schemas.microsoft.com/office/drawing/2014/main" xmlns="" val="2647316775"/>
                    </a:ext>
                  </a:extLst>
                </a:gridCol>
                <a:gridCol w="964377">
                  <a:extLst>
                    <a:ext uri="{9D8B030D-6E8A-4147-A177-3AD203B41FA5}">
                      <a16:colId xmlns:a16="http://schemas.microsoft.com/office/drawing/2014/main" xmlns="" val="846813144"/>
                    </a:ext>
                  </a:extLst>
                </a:gridCol>
              </a:tblGrid>
              <a:tr h="465390">
                <a:tc gridSpan="4">
                  <a:txBody>
                    <a:bodyPr/>
                    <a:lstStyle/>
                    <a:p>
                      <a:pPr algn="ctr">
                        <a:lnSpc>
                          <a:spcPct val="107000"/>
                        </a:lnSpc>
                        <a:spcAft>
                          <a:spcPts val="0"/>
                        </a:spcAft>
                      </a:pPr>
                      <a:r>
                        <a:rPr lang="tr-TR" sz="2800" dirty="0">
                          <a:effectLst/>
                          <a:latin typeface="Times New Roman" panose="02020603050405020304" pitchFamily="18" charset="0"/>
                          <a:cs typeface="Times New Roman" panose="02020603050405020304" pitchFamily="18" charset="0"/>
                        </a:rPr>
                        <a:t>Sigorta Prim </a:t>
                      </a:r>
                      <a:r>
                        <a:rPr lang="tr-TR" sz="2800" dirty="0" smtClean="0">
                          <a:effectLst/>
                          <a:latin typeface="Times New Roman" panose="02020603050405020304" pitchFamily="18" charset="0"/>
                          <a:cs typeface="Times New Roman" panose="02020603050405020304" pitchFamily="18" charset="0"/>
                        </a:rPr>
                        <a:t>Oranları         (%)</a:t>
                      </a:r>
                      <a:endParaRPr lang="tr-TR"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5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859213465"/>
                  </a:ext>
                </a:extLst>
              </a:tr>
              <a:tr h="700455">
                <a:tc>
                  <a:txBody>
                    <a:bodyPr/>
                    <a:lstStyle/>
                    <a:p>
                      <a:pPr>
                        <a:lnSpc>
                          <a:spcPct val="107000"/>
                        </a:lnSpc>
                        <a:spcAft>
                          <a:spcPts val="0"/>
                        </a:spcAft>
                      </a:pPr>
                      <a:r>
                        <a:rPr lang="tr-TR" sz="2000" b="1" dirty="0">
                          <a:effectLst/>
                          <a:latin typeface="Times New Roman" panose="02020603050405020304" pitchFamily="18" charset="0"/>
                          <a:cs typeface="Times New Roman" panose="02020603050405020304" pitchFamily="18" charset="0"/>
                        </a:rPr>
                        <a:t>Sigorta Kolları</a:t>
                      </a:r>
                      <a:endParaRPr lang="tr-TR"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tc>
                  <a:txBody>
                    <a:bodyPr/>
                    <a:lstStyle/>
                    <a:p>
                      <a:pPr>
                        <a:lnSpc>
                          <a:spcPct val="107000"/>
                        </a:lnSpc>
                        <a:spcAft>
                          <a:spcPts val="0"/>
                        </a:spcAft>
                      </a:pPr>
                      <a:r>
                        <a:rPr lang="tr-TR" sz="2000" b="1" dirty="0">
                          <a:solidFill>
                            <a:schemeClr val="bg1"/>
                          </a:solidFill>
                          <a:effectLst/>
                          <a:latin typeface="Times New Roman" panose="02020603050405020304" pitchFamily="18" charset="0"/>
                          <a:cs typeface="Times New Roman" panose="02020603050405020304" pitchFamily="18" charset="0"/>
                        </a:rPr>
                        <a:t>İşveren Payı</a:t>
                      </a:r>
                      <a:endParaRPr lang="tr-T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tc>
                  <a:txBody>
                    <a:bodyPr/>
                    <a:lstStyle/>
                    <a:p>
                      <a:pPr>
                        <a:lnSpc>
                          <a:spcPct val="107000"/>
                        </a:lnSpc>
                        <a:spcAft>
                          <a:spcPts val="0"/>
                        </a:spcAft>
                      </a:pPr>
                      <a:r>
                        <a:rPr lang="tr-TR" sz="2000" b="1" baseline="0" dirty="0" smtClean="0">
                          <a:solidFill>
                            <a:schemeClr val="bg1"/>
                          </a:solidFill>
                          <a:effectLst/>
                          <a:latin typeface="Times New Roman" panose="02020603050405020304" pitchFamily="18" charset="0"/>
                          <a:cs typeface="Times New Roman" panose="02020603050405020304" pitchFamily="18" charset="0"/>
                        </a:rPr>
                        <a:t>Sigortalı </a:t>
                      </a:r>
                      <a:r>
                        <a:rPr lang="tr-TR" sz="2000" b="1" dirty="0" smtClean="0">
                          <a:solidFill>
                            <a:schemeClr val="bg1"/>
                          </a:solidFill>
                          <a:effectLst/>
                          <a:latin typeface="Times New Roman" panose="02020603050405020304" pitchFamily="18" charset="0"/>
                          <a:cs typeface="Times New Roman" panose="02020603050405020304" pitchFamily="18" charset="0"/>
                        </a:rPr>
                        <a:t>Payı</a:t>
                      </a:r>
                      <a:endParaRPr lang="tr-T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tc>
                  <a:txBody>
                    <a:bodyPr/>
                    <a:lstStyle/>
                    <a:p>
                      <a:pPr>
                        <a:lnSpc>
                          <a:spcPct val="107000"/>
                        </a:lnSpc>
                        <a:spcAft>
                          <a:spcPts val="0"/>
                        </a:spcAft>
                      </a:pPr>
                      <a:r>
                        <a:rPr lang="tr-TR" sz="2000" b="1" dirty="0">
                          <a:solidFill>
                            <a:schemeClr val="bg1"/>
                          </a:solidFill>
                          <a:effectLst/>
                          <a:latin typeface="Times New Roman" panose="02020603050405020304" pitchFamily="18" charset="0"/>
                          <a:cs typeface="Times New Roman" panose="02020603050405020304" pitchFamily="18" charset="0"/>
                        </a:rPr>
                        <a:t>Toplam</a:t>
                      </a:r>
                    </a:p>
                    <a:p>
                      <a:pPr>
                        <a:lnSpc>
                          <a:spcPct val="107000"/>
                        </a:lnSpc>
                        <a:spcAft>
                          <a:spcPts val="0"/>
                        </a:spcAft>
                      </a:pPr>
                      <a:r>
                        <a:rPr lang="tr-TR" sz="2000" dirty="0">
                          <a:effectLst/>
                          <a:latin typeface="Times New Roman" panose="02020603050405020304" pitchFamily="18" charset="0"/>
                          <a:cs typeface="Times New Roman" panose="02020603050405020304" pitchFamily="18" charset="0"/>
                        </a:rPr>
                        <a:t> </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lumMod val="75000"/>
                      </a:schemeClr>
                    </a:solidFill>
                  </a:tcPr>
                </a:tc>
                <a:extLst>
                  <a:ext uri="{0D108BD9-81ED-4DB2-BD59-A6C34878D82A}">
                    <a16:rowId xmlns:a16="http://schemas.microsoft.com/office/drawing/2014/main" xmlns="" val="4130998632"/>
                  </a:ext>
                </a:extLst>
              </a:tr>
              <a:tr h="1142827">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Uzun Vadeli Sigorta Kolları</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11</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9</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20</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458466390"/>
                  </a:ext>
                </a:extLst>
              </a:tr>
              <a:tr h="853363">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Kısa Vadeli Sigorta Kolları</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2</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1800">
                          <a:effectLst/>
                          <a:latin typeface="Times New Roman" panose="02020603050405020304" pitchFamily="18" charset="0"/>
                          <a:cs typeface="Times New Roman" panose="02020603050405020304" pitchFamily="18" charset="0"/>
                        </a:rPr>
                        <a:t>-</a:t>
                      </a:r>
                      <a:endParaRPr lang="tr-T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2</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573036585"/>
                  </a:ext>
                </a:extLst>
              </a:tr>
              <a:tr h="853363">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Genel Sağlık Sigortası</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7,5</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5</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12,5</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448918363"/>
                  </a:ext>
                </a:extLst>
              </a:tr>
              <a:tr h="633539">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Toplam</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solidFill>
                      <a:schemeClr val="accent2"/>
                    </a:solidFill>
                  </a:tcPr>
                </a:tc>
                <a:tc>
                  <a:txBody>
                    <a:bodyPr/>
                    <a:lstStyle/>
                    <a:p>
                      <a:pPr>
                        <a:lnSpc>
                          <a:spcPct val="107000"/>
                        </a:lnSpc>
                        <a:spcAft>
                          <a:spcPts val="0"/>
                        </a:spcAft>
                      </a:pPr>
                      <a:r>
                        <a:rPr lang="tr-TR" sz="1800" dirty="0" smtClean="0">
                          <a:effectLst/>
                          <a:latin typeface="Times New Roman" panose="02020603050405020304" pitchFamily="18" charset="0"/>
                          <a:cs typeface="Times New Roman" panose="02020603050405020304" pitchFamily="18" charset="0"/>
                        </a:rPr>
                        <a:t>20,5</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1800" dirty="0" smtClean="0">
                          <a:effectLst/>
                          <a:latin typeface="Times New Roman" panose="02020603050405020304" pitchFamily="18" charset="0"/>
                          <a:ea typeface="Calibri" panose="020F0502020204030204" pitchFamily="34" charset="0"/>
                          <a:cs typeface="Times New Roman" panose="02020603050405020304" pitchFamily="18" charset="0"/>
                        </a:rPr>
                        <a:t>14</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tr-TR" sz="1800" dirty="0">
                          <a:effectLst/>
                          <a:latin typeface="Times New Roman" panose="02020603050405020304" pitchFamily="18" charset="0"/>
                          <a:cs typeface="Times New Roman" panose="02020603050405020304" pitchFamily="18" charset="0"/>
                        </a:rPr>
                        <a:t> </a:t>
                      </a:r>
                      <a:r>
                        <a:rPr lang="tr-TR" sz="1800" dirty="0" smtClean="0">
                          <a:effectLst/>
                          <a:latin typeface="Times New Roman" panose="02020603050405020304" pitchFamily="18" charset="0"/>
                          <a:cs typeface="Times New Roman" panose="02020603050405020304" pitchFamily="18" charset="0"/>
                        </a:rPr>
                        <a:t>34,5</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540678187"/>
                  </a:ext>
                </a:extLst>
              </a:tr>
            </a:tbl>
          </a:graphicData>
        </a:graphic>
      </p:graphicFrame>
      <p:sp>
        <p:nvSpPr>
          <p:cNvPr id="5" name="Rectangle 1">
            <a:extLst>
              <a:ext uri="{FF2B5EF4-FFF2-40B4-BE49-F238E27FC236}">
                <a16:creationId xmlns:a16="http://schemas.microsoft.com/office/drawing/2014/main" xmlns="" id="{96DD313E-CAF0-4898-A456-EB971E94AFCD}"/>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28686910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1632" y="227649"/>
            <a:ext cx="7626567" cy="473848"/>
          </a:xfrm>
          <a:prstGeom prst="rect">
            <a:avLst/>
          </a:prstGeom>
        </p:spPr>
        <p:txBody>
          <a:bodyPr vert="horz" wrap="square" lIns="0" tIns="12065" rIns="0" bIns="0" rtlCol="0">
            <a:spAutoFit/>
          </a:bodyPr>
          <a:lstStyle/>
          <a:p>
            <a:pPr marL="12700" algn="ctr">
              <a:lnSpc>
                <a:spcPct val="100000"/>
              </a:lnSpc>
              <a:spcBef>
                <a:spcPts val="95"/>
              </a:spcBef>
            </a:pPr>
            <a:r>
              <a:rPr lang="tr-TR" b="1" spc="-5" dirty="0" smtClean="0">
                <a:solidFill>
                  <a:schemeClr val="accent2">
                    <a:lumMod val="50000"/>
                  </a:schemeClr>
                </a:solidFill>
              </a:rPr>
              <a:t>657 4/B /</a:t>
            </a:r>
            <a:r>
              <a:rPr b="1" spc="-5" dirty="0" smtClean="0">
                <a:solidFill>
                  <a:schemeClr val="accent2">
                    <a:lumMod val="50000"/>
                  </a:schemeClr>
                </a:solidFill>
              </a:rPr>
              <a:t> </a:t>
            </a:r>
            <a:r>
              <a:rPr lang="tr-TR" b="1" spc="-5" dirty="0">
                <a:solidFill>
                  <a:schemeClr val="accent2">
                    <a:lumMod val="50000"/>
                  </a:schemeClr>
                </a:solidFill>
              </a:rPr>
              <a:t>g</a:t>
            </a:r>
            <a:r>
              <a:rPr b="1" spc="-5" dirty="0" err="1" smtClean="0">
                <a:solidFill>
                  <a:schemeClr val="accent2">
                    <a:lumMod val="50000"/>
                  </a:schemeClr>
                </a:solidFill>
              </a:rPr>
              <a:t>elir</a:t>
            </a:r>
            <a:r>
              <a:rPr b="1" spc="-45" dirty="0" smtClean="0">
                <a:solidFill>
                  <a:schemeClr val="accent2">
                    <a:lumMod val="50000"/>
                  </a:schemeClr>
                </a:solidFill>
              </a:rPr>
              <a:t> </a:t>
            </a:r>
            <a:r>
              <a:rPr b="1" spc="-5" dirty="0">
                <a:solidFill>
                  <a:schemeClr val="accent2">
                    <a:lumMod val="50000"/>
                  </a:schemeClr>
                </a:solidFill>
              </a:rPr>
              <a:t>vergisi</a:t>
            </a:r>
          </a:p>
        </p:txBody>
      </p:sp>
      <p:sp>
        <p:nvSpPr>
          <p:cNvPr id="3" name="object 3"/>
          <p:cNvSpPr/>
          <p:nvPr/>
        </p:nvSpPr>
        <p:spPr>
          <a:xfrm>
            <a:off x="374624" y="2197100"/>
            <a:ext cx="915568" cy="1854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80161" y="2830195"/>
            <a:ext cx="702945" cy="574675"/>
          </a:xfrm>
          <a:prstGeom prst="rect">
            <a:avLst/>
          </a:prstGeom>
        </p:spPr>
        <p:txBody>
          <a:bodyPr vert="horz" wrap="square" lIns="0" tIns="12700" rIns="0" bIns="0" rtlCol="0">
            <a:spAutoFit/>
          </a:bodyPr>
          <a:lstStyle/>
          <a:p>
            <a:pPr marL="12700" marR="5080" indent="86360">
              <a:lnSpc>
                <a:spcPct val="100000"/>
              </a:lnSpc>
              <a:spcBef>
                <a:spcPts val="100"/>
              </a:spcBef>
            </a:pPr>
            <a:r>
              <a:rPr sz="1800" b="1" dirty="0">
                <a:solidFill>
                  <a:srgbClr val="FF0000"/>
                </a:solidFill>
                <a:latin typeface="Times New Roman"/>
                <a:cs typeface="Times New Roman"/>
              </a:rPr>
              <a:t>Gelir  </a:t>
            </a:r>
            <a:r>
              <a:rPr sz="1800" b="1" spc="-180" dirty="0">
                <a:solidFill>
                  <a:srgbClr val="FF0000"/>
                </a:solidFill>
                <a:latin typeface="Times New Roman"/>
                <a:cs typeface="Times New Roman"/>
              </a:rPr>
              <a:t>V</a:t>
            </a:r>
            <a:r>
              <a:rPr sz="1800" b="1" dirty="0">
                <a:solidFill>
                  <a:srgbClr val="FF0000"/>
                </a:solidFill>
                <a:latin typeface="Times New Roman"/>
                <a:cs typeface="Times New Roman"/>
              </a:rPr>
              <a:t>e</a:t>
            </a:r>
            <a:r>
              <a:rPr sz="1800" b="1" spc="5" dirty="0">
                <a:solidFill>
                  <a:srgbClr val="FF0000"/>
                </a:solidFill>
                <a:latin typeface="Times New Roman"/>
                <a:cs typeface="Times New Roman"/>
              </a:rPr>
              <a:t>r</a:t>
            </a:r>
            <a:r>
              <a:rPr sz="1800" b="1" spc="-5" dirty="0">
                <a:solidFill>
                  <a:srgbClr val="FF0000"/>
                </a:solidFill>
                <a:latin typeface="Times New Roman"/>
                <a:cs typeface="Times New Roman"/>
              </a:rPr>
              <a:t>gisi</a:t>
            </a:r>
            <a:endParaRPr sz="1800">
              <a:latin typeface="Times New Roman"/>
              <a:cs typeface="Times New Roman"/>
            </a:endParaRPr>
          </a:p>
        </p:txBody>
      </p:sp>
      <p:sp>
        <p:nvSpPr>
          <p:cNvPr id="5" name="object 5"/>
          <p:cNvSpPr/>
          <p:nvPr/>
        </p:nvSpPr>
        <p:spPr>
          <a:xfrm>
            <a:off x="1371600" y="2178050"/>
            <a:ext cx="838200" cy="1892300"/>
          </a:xfrm>
          <a:custGeom>
            <a:avLst/>
            <a:gdLst/>
            <a:ahLst/>
            <a:cxnLst/>
            <a:rect l="l" t="t" r="r" b="b"/>
            <a:pathLst>
              <a:path w="838200" h="1892300">
                <a:moveTo>
                  <a:pt x="419100" y="0"/>
                </a:moveTo>
                <a:lnTo>
                  <a:pt x="419100" y="473075"/>
                </a:lnTo>
                <a:lnTo>
                  <a:pt x="0" y="473075"/>
                </a:lnTo>
                <a:lnTo>
                  <a:pt x="0" y="1419225"/>
                </a:lnTo>
                <a:lnTo>
                  <a:pt x="419100" y="1419225"/>
                </a:lnTo>
                <a:lnTo>
                  <a:pt x="419100" y="1892300"/>
                </a:lnTo>
                <a:lnTo>
                  <a:pt x="838200" y="946150"/>
                </a:lnTo>
                <a:lnTo>
                  <a:pt x="4191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6" name="object 6"/>
          <p:cNvSpPr/>
          <p:nvPr/>
        </p:nvSpPr>
        <p:spPr>
          <a:xfrm>
            <a:off x="1371600" y="2178050"/>
            <a:ext cx="838200" cy="1892300"/>
          </a:xfrm>
          <a:custGeom>
            <a:avLst/>
            <a:gdLst/>
            <a:ahLst/>
            <a:cxnLst/>
            <a:rect l="l" t="t" r="r" b="b"/>
            <a:pathLst>
              <a:path w="838200" h="1892300">
                <a:moveTo>
                  <a:pt x="0" y="473075"/>
                </a:moveTo>
                <a:lnTo>
                  <a:pt x="419100" y="473075"/>
                </a:lnTo>
                <a:lnTo>
                  <a:pt x="419100" y="0"/>
                </a:lnTo>
                <a:lnTo>
                  <a:pt x="838200" y="946150"/>
                </a:lnTo>
                <a:lnTo>
                  <a:pt x="419100" y="1892300"/>
                </a:lnTo>
                <a:lnTo>
                  <a:pt x="419100" y="1419225"/>
                </a:lnTo>
                <a:lnTo>
                  <a:pt x="0" y="1419225"/>
                </a:lnTo>
                <a:lnTo>
                  <a:pt x="0" y="473075"/>
                </a:lnTo>
                <a:close/>
              </a:path>
            </a:pathLst>
          </a:custGeom>
          <a:ln w="25400">
            <a:solidFill>
              <a:srgbClr val="946E00"/>
            </a:solidFill>
          </a:ln>
        </p:spPr>
        <p:txBody>
          <a:bodyPr wrap="square" lIns="0" tIns="0" rIns="0" bIns="0" rtlCol="0"/>
          <a:lstStyle/>
          <a:p>
            <a:endParaRPr/>
          </a:p>
        </p:txBody>
      </p:sp>
      <p:sp>
        <p:nvSpPr>
          <p:cNvPr id="7" name="object 7"/>
          <p:cNvSpPr/>
          <p:nvPr/>
        </p:nvSpPr>
        <p:spPr>
          <a:xfrm>
            <a:off x="1358900" y="749300"/>
            <a:ext cx="7331456" cy="711200"/>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6861809" y="810514"/>
            <a:ext cx="899794"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6FC0"/>
                </a:solidFill>
                <a:latin typeface="Times New Roman"/>
                <a:cs typeface="Times New Roman"/>
              </a:rPr>
              <a:t>person</a:t>
            </a:r>
            <a:r>
              <a:rPr sz="1800" spc="-15" dirty="0">
                <a:solidFill>
                  <a:srgbClr val="006FC0"/>
                </a:solidFill>
                <a:latin typeface="Times New Roman"/>
                <a:cs typeface="Times New Roman"/>
              </a:rPr>
              <a:t>e</a:t>
            </a:r>
            <a:r>
              <a:rPr sz="1800" spc="-10" dirty="0">
                <a:solidFill>
                  <a:srgbClr val="006FC0"/>
                </a:solidFill>
                <a:latin typeface="Times New Roman"/>
                <a:cs typeface="Times New Roman"/>
              </a:rPr>
              <a:t>l</a:t>
            </a:r>
            <a:r>
              <a:rPr sz="1800" dirty="0">
                <a:solidFill>
                  <a:srgbClr val="006FC0"/>
                </a:solidFill>
                <a:latin typeface="Times New Roman"/>
                <a:cs typeface="Times New Roman"/>
              </a:rPr>
              <a:t>e</a:t>
            </a:r>
            <a:endParaRPr sz="1800">
              <a:latin typeface="Times New Roman"/>
              <a:cs typeface="Times New Roman"/>
            </a:endParaRPr>
          </a:p>
        </p:txBody>
      </p:sp>
      <p:sp>
        <p:nvSpPr>
          <p:cNvPr id="9" name="object 9"/>
          <p:cNvSpPr txBox="1"/>
          <p:nvPr/>
        </p:nvSpPr>
        <p:spPr>
          <a:xfrm>
            <a:off x="7899654" y="810514"/>
            <a:ext cx="69977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6FC0"/>
                </a:solidFill>
                <a:latin typeface="Times New Roman"/>
                <a:cs typeface="Times New Roman"/>
              </a:rPr>
              <a:t>y</a:t>
            </a:r>
            <a:r>
              <a:rPr sz="1800" dirty="0">
                <a:solidFill>
                  <a:srgbClr val="006FC0"/>
                </a:solidFill>
                <a:latin typeface="Times New Roman"/>
                <a:cs typeface="Times New Roman"/>
              </a:rPr>
              <a:t>a</a:t>
            </a:r>
            <a:r>
              <a:rPr sz="1800" spc="-10" dirty="0">
                <a:solidFill>
                  <a:srgbClr val="006FC0"/>
                </a:solidFill>
                <a:latin typeface="Times New Roman"/>
                <a:cs typeface="Times New Roman"/>
              </a:rPr>
              <a:t>p</a:t>
            </a:r>
            <a:r>
              <a:rPr sz="1800" dirty="0">
                <a:solidFill>
                  <a:srgbClr val="006FC0"/>
                </a:solidFill>
                <a:latin typeface="Times New Roman"/>
                <a:cs typeface="Times New Roman"/>
              </a:rPr>
              <a:t>ı</a:t>
            </a:r>
            <a:r>
              <a:rPr sz="1800" spc="5" dirty="0">
                <a:solidFill>
                  <a:srgbClr val="006FC0"/>
                </a:solidFill>
                <a:latin typeface="Times New Roman"/>
                <a:cs typeface="Times New Roman"/>
              </a:rPr>
              <a:t>l</a:t>
            </a:r>
            <a:r>
              <a:rPr sz="1800" dirty="0">
                <a:solidFill>
                  <a:srgbClr val="006FC0"/>
                </a:solidFill>
                <a:latin typeface="Times New Roman"/>
                <a:cs typeface="Times New Roman"/>
              </a:rPr>
              <a:t>an</a:t>
            </a:r>
            <a:endParaRPr sz="1800">
              <a:latin typeface="Times New Roman"/>
              <a:cs typeface="Times New Roman"/>
            </a:endParaRPr>
          </a:p>
        </p:txBody>
      </p:sp>
      <p:sp>
        <p:nvSpPr>
          <p:cNvPr id="10" name="object 10"/>
          <p:cNvSpPr txBox="1"/>
          <p:nvPr/>
        </p:nvSpPr>
        <p:spPr>
          <a:xfrm>
            <a:off x="1450594" y="810514"/>
            <a:ext cx="5271135" cy="574040"/>
          </a:xfrm>
          <a:prstGeom prst="rect">
            <a:avLst/>
          </a:prstGeom>
        </p:spPr>
        <p:txBody>
          <a:bodyPr vert="horz" wrap="square" lIns="0" tIns="12700" rIns="0" bIns="0" rtlCol="0">
            <a:spAutoFit/>
          </a:bodyPr>
          <a:lstStyle/>
          <a:p>
            <a:pPr marL="12700" marR="5080">
              <a:lnSpc>
                <a:spcPct val="100000"/>
              </a:lnSpc>
              <a:spcBef>
                <a:spcPts val="100"/>
              </a:spcBef>
              <a:tabLst>
                <a:tab pos="520065" algn="l"/>
                <a:tab pos="1179830" algn="l"/>
                <a:tab pos="1812289" algn="l"/>
                <a:tab pos="2620010" algn="l"/>
                <a:tab pos="3723640" algn="l"/>
                <a:tab pos="4293870" algn="l"/>
              </a:tabLst>
            </a:pPr>
            <a:r>
              <a:rPr sz="1800" dirty="0">
                <a:solidFill>
                  <a:srgbClr val="006FC0"/>
                </a:solidFill>
                <a:latin typeface="Times New Roman"/>
                <a:cs typeface="Times New Roman"/>
              </a:rPr>
              <a:t>193	</a:t>
            </a:r>
            <a:r>
              <a:rPr sz="1800" spc="-5" dirty="0">
                <a:solidFill>
                  <a:srgbClr val="006FC0"/>
                </a:solidFill>
                <a:latin typeface="Times New Roman"/>
                <a:cs typeface="Times New Roman"/>
              </a:rPr>
              <a:t>s</a:t>
            </a:r>
            <a:r>
              <a:rPr sz="1800" spc="-15" dirty="0">
                <a:solidFill>
                  <a:srgbClr val="006FC0"/>
                </a:solidFill>
                <a:latin typeface="Times New Roman"/>
                <a:cs typeface="Times New Roman"/>
              </a:rPr>
              <a:t>a</a:t>
            </a:r>
            <a:r>
              <a:rPr sz="1800" spc="10" dirty="0">
                <a:solidFill>
                  <a:srgbClr val="006FC0"/>
                </a:solidFill>
                <a:latin typeface="Times New Roman"/>
                <a:cs typeface="Times New Roman"/>
              </a:rPr>
              <a:t>y</a:t>
            </a:r>
            <a:r>
              <a:rPr sz="1800" dirty="0">
                <a:solidFill>
                  <a:srgbClr val="006FC0"/>
                </a:solidFill>
                <a:latin typeface="Times New Roman"/>
                <a:cs typeface="Times New Roman"/>
              </a:rPr>
              <a:t>ı</a:t>
            </a:r>
            <a:r>
              <a:rPr sz="1800" spc="5" dirty="0">
                <a:solidFill>
                  <a:srgbClr val="006FC0"/>
                </a:solidFill>
                <a:latin typeface="Times New Roman"/>
                <a:cs typeface="Times New Roman"/>
              </a:rPr>
              <a:t>l</a:t>
            </a:r>
            <a:r>
              <a:rPr sz="1800" dirty="0">
                <a:solidFill>
                  <a:srgbClr val="006FC0"/>
                </a:solidFill>
                <a:latin typeface="Times New Roman"/>
                <a:cs typeface="Times New Roman"/>
              </a:rPr>
              <a:t>ı	</a:t>
            </a:r>
            <a:r>
              <a:rPr sz="1800" spc="-5" dirty="0">
                <a:solidFill>
                  <a:srgbClr val="006FC0"/>
                </a:solidFill>
                <a:latin typeface="Times New Roman"/>
                <a:cs typeface="Times New Roman"/>
              </a:rPr>
              <a:t>Ge</a:t>
            </a:r>
            <a:r>
              <a:rPr sz="1800" spc="-15" dirty="0">
                <a:solidFill>
                  <a:srgbClr val="006FC0"/>
                </a:solidFill>
                <a:latin typeface="Times New Roman"/>
                <a:cs typeface="Times New Roman"/>
              </a:rPr>
              <a:t>l</a:t>
            </a:r>
            <a:r>
              <a:rPr sz="1800" spc="-10" dirty="0">
                <a:solidFill>
                  <a:srgbClr val="006FC0"/>
                </a:solidFill>
                <a:latin typeface="Times New Roman"/>
                <a:cs typeface="Times New Roman"/>
              </a:rPr>
              <a:t>i</a:t>
            </a:r>
            <a:r>
              <a:rPr sz="1800" dirty="0">
                <a:solidFill>
                  <a:srgbClr val="006FC0"/>
                </a:solidFill>
                <a:latin typeface="Times New Roman"/>
                <a:cs typeface="Times New Roman"/>
              </a:rPr>
              <a:t>r	</a:t>
            </a:r>
            <a:r>
              <a:rPr sz="1800" spc="-215" dirty="0">
                <a:solidFill>
                  <a:srgbClr val="006FC0"/>
                </a:solidFill>
                <a:latin typeface="Times New Roman"/>
                <a:cs typeface="Times New Roman"/>
              </a:rPr>
              <a:t>V</a:t>
            </a:r>
            <a:r>
              <a:rPr sz="1800" dirty="0">
                <a:solidFill>
                  <a:srgbClr val="006FC0"/>
                </a:solidFill>
                <a:latin typeface="Times New Roman"/>
                <a:cs typeface="Times New Roman"/>
              </a:rPr>
              <a:t>e</a:t>
            </a:r>
            <a:r>
              <a:rPr sz="1800" spc="-35" dirty="0">
                <a:solidFill>
                  <a:srgbClr val="006FC0"/>
                </a:solidFill>
                <a:latin typeface="Times New Roman"/>
                <a:cs typeface="Times New Roman"/>
              </a:rPr>
              <a:t>r</a:t>
            </a:r>
            <a:r>
              <a:rPr sz="1800" spc="-5" dirty="0">
                <a:solidFill>
                  <a:srgbClr val="006FC0"/>
                </a:solidFill>
                <a:latin typeface="Times New Roman"/>
                <a:cs typeface="Times New Roman"/>
              </a:rPr>
              <a:t>gisi</a:t>
            </a:r>
            <a:r>
              <a:rPr sz="1800" dirty="0">
                <a:solidFill>
                  <a:srgbClr val="006FC0"/>
                </a:solidFill>
                <a:latin typeface="Times New Roman"/>
                <a:cs typeface="Times New Roman"/>
              </a:rPr>
              <a:t>	Kan</a:t>
            </a:r>
            <a:r>
              <a:rPr sz="1800" spc="-15" dirty="0">
                <a:solidFill>
                  <a:srgbClr val="006FC0"/>
                </a:solidFill>
                <a:latin typeface="Times New Roman"/>
                <a:cs typeface="Times New Roman"/>
              </a:rPr>
              <a:t>u</a:t>
            </a:r>
            <a:r>
              <a:rPr sz="1800" dirty="0">
                <a:solidFill>
                  <a:srgbClr val="006FC0"/>
                </a:solidFill>
                <a:latin typeface="Times New Roman"/>
                <a:cs typeface="Times New Roman"/>
              </a:rPr>
              <a:t>nuna	göre	</a:t>
            </a:r>
            <a:r>
              <a:rPr sz="1800" spc="-5" dirty="0" err="1" smtClean="0">
                <a:solidFill>
                  <a:srgbClr val="006FC0"/>
                </a:solidFill>
                <a:latin typeface="Times New Roman"/>
                <a:cs typeface="Times New Roman"/>
              </a:rPr>
              <a:t>söz</a:t>
            </a:r>
            <a:r>
              <a:rPr sz="1800" spc="-10" dirty="0" err="1" smtClean="0">
                <a:solidFill>
                  <a:srgbClr val="006FC0"/>
                </a:solidFill>
                <a:latin typeface="Times New Roman"/>
                <a:cs typeface="Times New Roman"/>
              </a:rPr>
              <a:t>l</a:t>
            </a:r>
            <a:r>
              <a:rPr sz="1800" spc="-180" dirty="0" err="1" smtClean="0">
                <a:solidFill>
                  <a:srgbClr val="006FC0"/>
                </a:solidFill>
                <a:latin typeface="Times New Roman"/>
                <a:cs typeface="Times New Roman"/>
              </a:rPr>
              <a:t>e</a:t>
            </a:r>
            <a:r>
              <a:rPr lang="tr-TR" sz="1800" spc="-180" dirty="0" smtClean="0">
                <a:solidFill>
                  <a:srgbClr val="006FC0"/>
                </a:solidFill>
                <a:latin typeface="Times New Roman"/>
                <a:cs typeface="Times New Roman"/>
              </a:rPr>
              <a:t>ş</a:t>
            </a:r>
            <a:r>
              <a:rPr sz="1800" spc="-250" dirty="0" err="1" smtClean="0">
                <a:solidFill>
                  <a:srgbClr val="006FC0"/>
                </a:solidFill>
                <a:latin typeface="Times New Roman"/>
                <a:cs typeface="Times New Roman"/>
              </a:rPr>
              <a:t>m</a:t>
            </a:r>
            <a:r>
              <a:rPr sz="1800" dirty="0" err="1" smtClean="0">
                <a:solidFill>
                  <a:srgbClr val="006FC0"/>
                </a:solidFill>
                <a:latin typeface="Times New Roman"/>
                <a:cs typeface="Times New Roman"/>
              </a:rPr>
              <a:t>e</a:t>
            </a:r>
            <a:r>
              <a:rPr sz="1800" spc="5" dirty="0" err="1" smtClean="0">
                <a:solidFill>
                  <a:srgbClr val="006FC0"/>
                </a:solidFill>
                <a:latin typeface="Times New Roman"/>
                <a:cs typeface="Times New Roman"/>
              </a:rPr>
              <a:t>l</a:t>
            </a:r>
            <a:r>
              <a:rPr sz="1800" dirty="0" err="1" smtClean="0">
                <a:solidFill>
                  <a:srgbClr val="006FC0"/>
                </a:solidFill>
                <a:latin typeface="Times New Roman"/>
                <a:cs typeface="Times New Roman"/>
              </a:rPr>
              <a:t>i</a:t>
            </a:r>
            <a:r>
              <a:rPr sz="1800" dirty="0" smtClean="0">
                <a:solidFill>
                  <a:srgbClr val="006FC0"/>
                </a:solidFill>
                <a:latin typeface="Times New Roman"/>
                <a:cs typeface="Times New Roman"/>
              </a:rPr>
              <a:t>  </a:t>
            </a:r>
            <a:r>
              <a:rPr sz="1800" dirty="0">
                <a:solidFill>
                  <a:srgbClr val="006FC0"/>
                </a:solidFill>
                <a:latin typeface="Times New Roman"/>
                <a:cs typeface="Times New Roman"/>
              </a:rPr>
              <a:t>ödemeler de gelir </a:t>
            </a:r>
            <a:r>
              <a:rPr sz="1800" spc="-5" dirty="0">
                <a:solidFill>
                  <a:srgbClr val="006FC0"/>
                </a:solidFill>
                <a:latin typeface="Times New Roman"/>
                <a:cs typeface="Times New Roman"/>
              </a:rPr>
              <a:t>vergisine</a:t>
            </a:r>
            <a:r>
              <a:rPr sz="1800" spc="-30" dirty="0">
                <a:solidFill>
                  <a:srgbClr val="006FC0"/>
                </a:solidFill>
                <a:latin typeface="Times New Roman"/>
                <a:cs typeface="Times New Roman"/>
              </a:rPr>
              <a:t> </a:t>
            </a:r>
            <a:r>
              <a:rPr sz="1800" spc="-10" dirty="0">
                <a:solidFill>
                  <a:srgbClr val="006FC0"/>
                </a:solidFill>
                <a:latin typeface="Times New Roman"/>
                <a:cs typeface="Times New Roman"/>
              </a:rPr>
              <a:t>tabidir.</a:t>
            </a:r>
            <a:endParaRPr sz="1800" dirty="0">
              <a:latin typeface="Times New Roman"/>
              <a:cs typeface="Times New Roman"/>
            </a:endParaRPr>
          </a:p>
        </p:txBody>
      </p:sp>
      <p:sp>
        <p:nvSpPr>
          <p:cNvPr id="11" name="object 11"/>
          <p:cNvSpPr/>
          <p:nvPr/>
        </p:nvSpPr>
        <p:spPr>
          <a:xfrm>
            <a:off x="1998217" y="1600212"/>
            <a:ext cx="6669405" cy="643255"/>
          </a:xfrm>
          <a:custGeom>
            <a:avLst/>
            <a:gdLst/>
            <a:ahLst/>
            <a:cxnLst/>
            <a:rect l="l" t="t" r="r" b="b"/>
            <a:pathLst>
              <a:path w="6669405" h="643255">
                <a:moveTo>
                  <a:pt x="0" y="642861"/>
                </a:moveTo>
                <a:lnTo>
                  <a:pt x="6669151" y="642861"/>
                </a:lnTo>
                <a:lnTo>
                  <a:pt x="6669151" y="0"/>
                </a:lnTo>
                <a:lnTo>
                  <a:pt x="0" y="0"/>
                </a:lnTo>
                <a:lnTo>
                  <a:pt x="0" y="642861"/>
                </a:lnTo>
                <a:close/>
              </a:path>
            </a:pathLst>
          </a:custGeom>
          <a:solidFill>
            <a:srgbClr val="FFFFFF"/>
          </a:solidFill>
        </p:spPr>
        <p:txBody>
          <a:bodyPr wrap="square" lIns="0" tIns="0" rIns="0" bIns="0" rtlCol="0"/>
          <a:lstStyle/>
          <a:p>
            <a:endParaRPr/>
          </a:p>
        </p:txBody>
      </p:sp>
      <p:sp>
        <p:nvSpPr>
          <p:cNvPr id="12" name="object 12"/>
          <p:cNvSpPr/>
          <p:nvPr/>
        </p:nvSpPr>
        <p:spPr>
          <a:xfrm>
            <a:off x="1985517" y="1587500"/>
            <a:ext cx="6694678" cy="668274"/>
          </a:xfrm>
          <a:prstGeom prst="rect">
            <a:avLst/>
          </a:prstGeom>
          <a:blipFill>
            <a:blip r:embed="rId4" cstate="print"/>
            <a:stretch>
              <a:fillRect/>
            </a:stretch>
          </a:blipFill>
        </p:spPr>
        <p:txBody>
          <a:bodyPr wrap="square" lIns="0" tIns="0" rIns="0" bIns="0" rtlCol="0"/>
          <a:lstStyle/>
          <a:p>
            <a:endParaRPr/>
          </a:p>
        </p:txBody>
      </p:sp>
      <p:sp>
        <p:nvSpPr>
          <p:cNvPr id="13" name="object 13"/>
          <p:cNvSpPr txBox="1"/>
          <p:nvPr/>
        </p:nvSpPr>
        <p:spPr>
          <a:xfrm>
            <a:off x="2077339" y="1627378"/>
            <a:ext cx="6511925" cy="474489"/>
          </a:xfrm>
          <a:prstGeom prst="rect">
            <a:avLst/>
          </a:prstGeom>
        </p:spPr>
        <p:txBody>
          <a:bodyPr vert="horz" wrap="square" lIns="0" tIns="12700" rIns="0" bIns="0" rtlCol="0">
            <a:spAutoFit/>
          </a:bodyPr>
          <a:lstStyle/>
          <a:p>
            <a:pPr marL="12700" marR="5080">
              <a:lnSpc>
                <a:spcPct val="100000"/>
              </a:lnSpc>
              <a:spcBef>
                <a:spcPts val="100"/>
              </a:spcBef>
            </a:pPr>
            <a:r>
              <a:rPr sz="1500" spc="-5" dirty="0">
                <a:solidFill>
                  <a:srgbClr val="006FC0"/>
                </a:solidFill>
                <a:latin typeface="Times New Roman"/>
                <a:cs typeface="Times New Roman"/>
              </a:rPr>
              <a:t>Ödemelerden, mevzuatında </a:t>
            </a:r>
            <a:r>
              <a:rPr sz="1500" spc="5" dirty="0">
                <a:solidFill>
                  <a:srgbClr val="006FC0"/>
                </a:solidFill>
                <a:latin typeface="Times New Roman"/>
                <a:cs typeface="Times New Roman"/>
              </a:rPr>
              <a:t>ya </a:t>
            </a:r>
            <a:r>
              <a:rPr sz="1500" spc="-10" dirty="0">
                <a:solidFill>
                  <a:srgbClr val="006FC0"/>
                </a:solidFill>
                <a:latin typeface="Times New Roman"/>
                <a:cs typeface="Times New Roman"/>
              </a:rPr>
              <a:t>da </a:t>
            </a:r>
            <a:r>
              <a:rPr sz="1500" spc="-5" dirty="0">
                <a:solidFill>
                  <a:srgbClr val="006FC0"/>
                </a:solidFill>
                <a:latin typeface="Times New Roman"/>
                <a:cs typeface="Times New Roman"/>
              </a:rPr>
              <a:t>GVK </a:t>
            </a:r>
            <a:r>
              <a:rPr sz="1500" dirty="0">
                <a:solidFill>
                  <a:srgbClr val="006FC0"/>
                </a:solidFill>
                <a:latin typeface="Times New Roman"/>
                <a:cs typeface="Times New Roman"/>
              </a:rPr>
              <a:t>gelir </a:t>
            </a:r>
            <a:r>
              <a:rPr sz="1500" spc="-10" dirty="0">
                <a:solidFill>
                  <a:srgbClr val="006FC0"/>
                </a:solidFill>
                <a:latin typeface="Times New Roman"/>
                <a:cs typeface="Times New Roman"/>
              </a:rPr>
              <a:t>vergisine </a:t>
            </a:r>
            <a:r>
              <a:rPr sz="1500" spc="-5" dirty="0">
                <a:solidFill>
                  <a:srgbClr val="006FC0"/>
                </a:solidFill>
                <a:latin typeface="Times New Roman"/>
                <a:cs typeface="Times New Roman"/>
              </a:rPr>
              <a:t>tabi olmadığı  </a:t>
            </a:r>
            <a:r>
              <a:rPr sz="1500" dirty="0">
                <a:solidFill>
                  <a:srgbClr val="006FC0"/>
                </a:solidFill>
                <a:latin typeface="Times New Roman"/>
                <a:cs typeface="Times New Roman"/>
              </a:rPr>
              <a:t>belirtilmeyen ödemelerin </a:t>
            </a:r>
            <a:r>
              <a:rPr sz="1500" spc="-5" dirty="0">
                <a:solidFill>
                  <a:srgbClr val="006FC0"/>
                </a:solidFill>
                <a:latin typeface="Times New Roman"/>
                <a:cs typeface="Times New Roman"/>
              </a:rPr>
              <a:t>tamamı GV kapsamına</a:t>
            </a:r>
            <a:r>
              <a:rPr sz="1500" spc="-40" dirty="0">
                <a:solidFill>
                  <a:srgbClr val="006FC0"/>
                </a:solidFill>
                <a:latin typeface="Times New Roman"/>
                <a:cs typeface="Times New Roman"/>
              </a:rPr>
              <a:t> </a:t>
            </a:r>
            <a:r>
              <a:rPr sz="1500" spc="-10" dirty="0">
                <a:solidFill>
                  <a:srgbClr val="006FC0"/>
                </a:solidFill>
                <a:latin typeface="Times New Roman"/>
                <a:cs typeface="Times New Roman"/>
              </a:rPr>
              <a:t>girmektedir.</a:t>
            </a:r>
            <a:endParaRPr sz="1500" dirty="0">
              <a:latin typeface="Times New Roman"/>
              <a:cs typeface="Times New Roman"/>
            </a:endParaRPr>
          </a:p>
        </p:txBody>
      </p:sp>
      <p:sp>
        <p:nvSpPr>
          <p:cNvPr id="14" name="object 14"/>
          <p:cNvSpPr/>
          <p:nvPr/>
        </p:nvSpPr>
        <p:spPr>
          <a:xfrm>
            <a:off x="2325623" y="2375916"/>
            <a:ext cx="6337427" cy="653161"/>
          </a:xfrm>
          <a:prstGeom prst="rect">
            <a:avLst/>
          </a:prstGeom>
          <a:blipFill>
            <a:blip r:embed="rId5" cstate="print"/>
            <a:stretch>
              <a:fillRect/>
            </a:stretch>
          </a:blipFill>
        </p:spPr>
        <p:txBody>
          <a:bodyPr wrap="square" lIns="0" tIns="0" rIns="0" bIns="0" rtlCol="0"/>
          <a:lstStyle/>
          <a:p>
            <a:endParaRPr/>
          </a:p>
        </p:txBody>
      </p:sp>
      <p:sp>
        <p:nvSpPr>
          <p:cNvPr id="15" name="object 15"/>
          <p:cNvSpPr txBox="1"/>
          <p:nvPr/>
        </p:nvSpPr>
        <p:spPr>
          <a:xfrm>
            <a:off x="2434844" y="2380107"/>
            <a:ext cx="6154420" cy="948978"/>
          </a:xfrm>
          <a:prstGeom prst="rect">
            <a:avLst/>
          </a:prstGeom>
        </p:spPr>
        <p:txBody>
          <a:bodyPr vert="horz" wrap="square" lIns="0" tIns="12700" rIns="0" bIns="0" rtlCol="0">
            <a:spAutoFit/>
          </a:bodyPr>
          <a:lstStyle/>
          <a:p>
            <a:pPr marL="12700">
              <a:spcBef>
                <a:spcPts val="100"/>
              </a:spcBef>
            </a:pPr>
            <a:r>
              <a:rPr lang="tr-TR" sz="1500" b="1" dirty="0">
                <a:solidFill>
                  <a:srgbClr val="FF0000"/>
                </a:solidFill>
                <a:latin typeface="Times New Roman"/>
                <a:cs typeface="Times New Roman"/>
              </a:rPr>
              <a:t>GV matrahı: </a:t>
            </a:r>
            <a:r>
              <a:rPr lang="tr-TR" sz="1500" spc="-40" dirty="0">
                <a:solidFill>
                  <a:schemeClr val="accent2">
                    <a:lumMod val="75000"/>
                  </a:schemeClr>
                </a:solidFill>
                <a:latin typeface="Times New Roman"/>
                <a:cs typeface="Times New Roman"/>
              </a:rPr>
              <a:t>Vergiye </a:t>
            </a:r>
            <a:r>
              <a:rPr lang="tr-TR" sz="1500" spc="-5" dirty="0">
                <a:solidFill>
                  <a:schemeClr val="accent2">
                    <a:lumMod val="75000"/>
                  </a:schemeClr>
                </a:solidFill>
                <a:latin typeface="Times New Roman"/>
                <a:cs typeface="Times New Roman"/>
              </a:rPr>
              <a:t>tabi ödemeler toplamından</a:t>
            </a:r>
            <a:r>
              <a:rPr lang="tr-TR" sz="1500" spc="300" dirty="0">
                <a:solidFill>
                  <a:schemeClr val="accent2">
                    <a:lumMod val="75000"/>
                  </a:schemeClr>
                </a:solidFill>
                <a:latin typeface="Times New Roman"/>
                <a:cs typeface="Times New Roman"/>
              </a:rPr>
              <a:t> </a:t>
            </a:r>
            <a:r>
              <a:rPr lang="tr-TR" sz="1500" spc="-85" dirty="0">
                <a:solidFill>
                  <a:schemeClr val="accent2">
                    <a:lumMod val="75000"/>
                  </a:schemeClr>
                </a:solidFill>
                <a:latin typeface="Times New Roman"/>
                <a:cs typeface="Times New Roman"/>
              </a:rPr>
              <a:t>kişiden </a:t>
            </a:r>
            <a:r>
              <a:rPr lang="tr-TR" sz="1500" spc="-5" dirty="0">
                <a:solidFill>
                  <a:schemeClr val="accent2">
                    <a:lumMod val="75000"/>
                  </a:schemeClr>
                </a:solidFill>
                <a:latin typeface="Times New Roman"/>
                <a:cs typeface="Times New Roman"/>
              </a:rPr>
              <a:t>kesilen </a:t>
            </a:r>
            <a:r>
              <a:rPr lang="tr-TR" sz="1500" dirty="0">
                <a:solidFill>
                  <a:schemeClr val="accent2">
                    <a:lumMod val="75000"/>
                  </a:schemeClr>
                </a:solidFill>
                <a:latin typeface="Times New Roman"/>
                <a:cs typeface="Times New Roman"/>
              </a:rPr>
              <a:t>sigorta </a:t>
            </a:r>
            <a:r>
              <a:rPr lang="tr-TR" sz="1500" spc="-5" dirty="0">
                <a:solidFill>
                  <a:schemeClr val="accent2">
                    <a:lumMod val="75000"/>
                  </a:schemeClr>
                </a:solidFill>
                <a:latin typeface="Times New Roman"/>
                <a:cs typeface="Times New Roman"/>
              </a:rPr>
              <a:t>primi </a:t>
            </a:r>
            <a:r>
              <a:rPr lang="tr-TR" sz="1500" dirty="0">
                <a:solidFill>
                  <a:schemeClr val="accent2">
                    <a:lumMod val="75000"/>
                  </a:schemeClr>
                </a:solidFill>
                <a:latin typeface="Times New Roman"/>
                <a:cs typeface="Times New Roman"/>
              </a:rPr>
              <a:t>tutarı, varsa engellilik indirimi ve varsa özel sigortası primleri çıkarılarak</a:t>
            </a:r>
            <a:r>
              <a:rPr lang="tr-TR" sz="1500" spc="-25" dirty="0">
                <a:solidFill>
                  <a:schemeClr val="accent2">
                    <a:lumMod val="75000"/>
                  </a:schemeClr>
                </a:solidFill>
                <a:latin typeface="Times New Roman"/>
                <a:cs typeface="Times New Roman"/>
              </a:rPr>
              <a:t> </a:t>
            </a:r>
            <a:r>
              <a:rPr lang="tr-TR" sz="1500" spc="-10" dirty="0">
                <a:solidFill>
                  <a:schemeClr val="accent2">
                    <a:lumMod val="75000"/>
                  </a:schemeClr>
                </a:solidFill>
                <a:latin typeface="Times New Roman"/>
                <a:cs typeface="Times New Roman"/>
              </a:rPr>
              <a:t>bulunmaktadır.</a:t>
            </a:r>
            <a:endParaRPr lang="tr-TR" sz="1500" dirty="0">
              <a:solidFill>
                <a:schemeClr val="accent2">
                  <a:lumMod val="75000"/>
                </a:schemeClr>
              </a:solidFill>
              <a:latin typeface="Times New Roman"/>
              <a:cs typeface="Times New Roman"/>
            </a:endParaRPr>
          </a:p>
          <a:p>
            <a:pPr marL="12700">
              <a:lnSpc>
                <a:spcPct val="100000"/>
              </a:lnSpc>
              <a:spcBef>
                <a:spcPts val="100"/>
              </a:spcBef>
            </a:pPr>
            <a:endParaRPr sz="1500" dirty="0">
              <a:latin typeface="Times New Roman"/>
              <a:cs typeface="Times New Roman"/>
            </a:endParaRPr>
          </a:p>
        </p:txBody>
      </p:sp>
      <p:sp>
        <p:nvSpPr>
          <p:cNvPr id="16" name="object 16"/>
          <p:cNvSpPr/>
          <p:nvPr/>
        </p:nvSpPr>
        <p:spPr>
          <a:xfrm>
            <a:off x="2336419" y="3111500"/>
            <a:ext cx="6315836" cy="71120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2036317" y="3953357"/>
            <a:ext cx="6696709" cy="655320"/>
          </a:xfrm>
          <a:custGeom>
            <a:avLst/>
            <a:gdLst/>
            <a:ahLst/>
            <a:cxnLst/>
            <a:rect l="l" t="t" r="r" b="b"/>
            <a:pathLst>
              <a:path w="6696709" h="655320">
                <a:moveTo>
                  <a:pt x="0" y="655091"/>
                </a:moveTo>
                <a:lnTo>
                  <a:pt x="6696456" y="655091"/>
                </a:lnTo>
                <a:lnTo>
                  <a:pt x="6696456" y="0"/>
                </a:lnTo>
                <a:lnTo>
                  <a:pt x="0" y="0"/>
                </a:lnTo>
                <a:lnTo>
                  <a:pt x="0" y="655091"/>
                </a:lnTo>
                <a:close/>
              </a:path>
            </a:pathLst>
          </a:custGeom>
          <a:solidFill>
            <a:srgbClr val="FFFFFF"/>
          </a:solidFill>
        </p:spPr>
        <p:txBody>
          <a:bodyPr wrap="square" lIns="0" tIns="0" rIns="0" bIns="0" rtlCol="0"/>
          <a:lstStyle/>
          <a:p>
            <a:endParaRPr/>
          </a:p>
        </p:txBody>
      </p:sp>
      <p:sp>
        <p:nvSpPr>
          <p:cNvPr id="18" name="object 18"/>
          <p:cNvSpPr/>
          <p:nvPr/>
        </p:nvSpPr>
        <p:spPr>
          <a:xfrm>
            <a:off x="2023617" y="3940683"/>
            <a:ext cx="6721983" cy="680466"/>
          </a:xfrm>
          <a:prstGeom prst="rect">
            <a:avLst/>
          </a:prstGeom>
          <a:blipFill>
            <a:blip r:embed="rId7" cstate="print"/>
            <a:stretch>
              <a:fillRect/>
            </a:stretch>
          </a:blipFill>
        </p:spPr>
        <p:txBody>
          <a:bodyPr wrap="square" lIns="0" tIns="0" rIns="0" bIns="0" rtlCol="0"/>
          <a:lstStyle/>
          <a:p>
            <a:r>
              <a:rPr lang="tr-TR" sz="1500" dirty="0">
                <a:solidFill>
                  <a:srgbClr val="FF0000"/>
                </a:solidFill>
                <a:latin typeface="Times New Roman"/>
                <a:cs typeface="Times New Roman"/>
              </a:rPr>
              <a:t>Gelir </a:t>
            </a:r>
            <a:r>
              <a:rPr lang="tr-TR" sz="1500" spc="-35" dirty="0">
                <a:solidFill>
                  <a:srgbClr val="FF0000"/>
                </a:solidFill>
                <a:latin typeface="Times New Roman"/>
                <a:cs typeface="Times New Roman"/>
              </a:rPr>
              <a:t>Vergisi  </a:t>
            </a:r>
            <a:r>
              <a:rPr lang="tr-TR" sz="1500" spc="-5" dirty="0">
                <a:solidFill>
                  <a:srgbClr val="FF0000"/>
                </a:solidFill>
                <a:latin typeface="Times New Roman"/>
                <a:cs typeface="Times New Roman"/>
              </a:rPr>
              <a:t>tutarı </a:t>
            </a:r>
            <a:r>
              <a:rPr lang="tr-TR" sz="1500" dirty="0">
                <a:solidFill>
                  <a:schemeClr val="accent1">
                    <a:lumMod val="75000"/>
                  </a:schemeClr>
                </a:solidFill>
                <a:latin typeface="Times New Roman"/>
                <a:cs typeface="Times New Roman"/>
              </a:rPr>
              <a:t>= </a:t>
            </a:r>
            <a:r>
              <a:rPr lang="tr-TR" sz="1500" spc="-5" dirty="0">
                <a:solidFill>
                  <a:schemeClr val="accent2">
                    <a:lumMod val="75000"/>
                  </a:schemeClr>
                </a:solidFill>
                <a:latin typeface="Times New Roman" panose="02020603050405020304" pitchFamily="18" charset="0"/>
                <a:cs typeface="Times New Roman" panose="02020603050405020304" pitchFamily="18" charset="0"/>
              </a:rPr>
              <a:t>(</a:t>
            </a:r>
            <a:r>
              <a:rPr lang="tr-TR" sz="1500" spc="-5" dirty="0" smtClean="0">
                <a:solidFill>
                  <a:schemeClr val="accent2">
                    <a:lumMod val="75000"/>
                  </a:schemeClr>
                </a:solidFill>
                <a:latin typeface="Times New Roman" panose="02020603050405020304" pitchFamily="18" charset="0"/>
                <a:cs typeface="Times New Roman" panose="02020603050405020304" pitchFamily="18" charset="0"/>
              </a:rPr>
              <a:t>Brüt sözleşme ücreti </a:t>
            </a:r>
            <a:r>
              <a:rPr lang="tr-TR" sz="1500" spc="-5" dirty="0">
                <a:solidFill>
                  <a:schemeClr val="accent2">
                    <a:lumMod val="75000"/>
                  </a:schemeClr>
                </a:solidFill>
                <a:latin typeface="Times New Roman" panose="02020603050405020304" pitchFamily="18" charset="0"/>
                <a:cs typeface="Times New Roman" panose="02020603050405020304" pitchFamily="18" charset="0"/>
              </a:rPr>
              <a:t>– </a:t>
            </a:r>
            <a:r>
              <a:rPr lang="tr-TR" sz="1500" spc="135" dirty="0" smtClean="0">
                <a:solidFill>
                  <a:schemeClr val="accent2">
                    <a:lumMod val="75000"/>
                  </a:schemeClr>
                </a:solidFill>
                <a:latin typeface="Times New Roman" panose="02020603050405020304" pitchFamily="18" charset="0"/>
                <a:cs typeface="Times New Roman" panose="02020603050405020304" pitchFamily="18" charset="0"/>
              </a:rPr>
              <a:t>(</a:t>
            </a:r>
            <a:r>
              <a:rPr lang="tr-TR" sz="1500" spc="-10" dirty="0">
                <a:solidFill>
                  <a:schemeClr val="accent2">
                    <a:lumMod val="75000"/>
                  </a:schemeClr>
                </a:solidFill>
                <a:latin typeface="Times New Roman" panose="02020603050405020304" pitchFamily="18" charset="0"/>
                <a:cs typeface="Times New Roman" panose="02020603050405020304" pitchFamily="18" charset="0"/>
              </a:rPr>
              <a:t>SGK</a:t>
            </a:r>
            <a:r>
              <a:rPr lang="tr-TR" sz="1500" spc="25" dirty="0">
                <a:solidFill>
                  <a:schemeClr val="accent2">
                    <a:lumMod val="75000"/>
                  </a:schemeClr>
                </a:solidFill>
                <a:latin typeface="Times New Roman" panose="02020603050405020304" pitchFamily="18" charset="0"/>
                <a:cs typeface="Times New Roman" panose="02020603050405020304" pitchFamily="18" charset="0"/>
              </a:rPr>
              <a:t> </a:t>
            </a:r>
            <a:r>
              <a:rPr lang="tr-TR" sz="1500" spc="-5" dirty="0">
                <a:solidFill>
                  <a:schemeClr val="accent2">
                    <a:lumMod val="75000"/>
                  </a:schemeClr>
                </a:solidFill>
                <a:latin typeface="Times New Roman" panose="02020603050405020304" pitchFamily="18" charset="0"/>
                <a:cs typeface="Times New Roman" panose="02020603050405020304" pitchFamily="18" charset="0"/>
              </a:rPr>
              <a:t>%9 + G</a:t>
            </a:r>
            <a:r>
              <a:rPr lang="tr-TR" sz="1500" spc="-10" dirty="0">
                <a:solidFill>
                  <a:schemeClr val="accent2">
                    <a:lumMod val="75000"/>
                  </a:schemeClr>
                </a:solidFill>
                <a:latin typeface="Times New Roman" panose="02020603050405020304" pitchFamily="18" charset="0"/>
                <a:cs typeface="Times New Roman" panose="02020603050405020304" pitchFamily="18" charset="0"/>
              </a:rPr>
              <a:t>SSP Sahıs%5 </a:t>
            </a:r>
            <a:r>
              <a:rPr lang="tr-TR" sz="1500" spc="-5"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500" spc="-5" dirty="0">
                <a:solidFill>
                  <a:schemeClr val="accent2">
                    <a:lumMod val="75000"/>
                  </a:schemeClr>
                </a:solidFill>
                <a:latin typeface="Times New Roman" panose="02020603050405020304" pitchFamily="18" charset="0"/>
                <a:cs typeface="Times New Roman" panose="02020603050405020304" pitchFamily="18" charset="0"/>
              </a:rPr>
              <a:t>Özel Sigorta + sendika kes. + Engellilik</a:t>
            </a:r>
            <a:r>
              <a:rPr lang="tr-TR" sz="1500" spc="-10" dirty="0">
                <a:solidFill>
                  <a:schemeClr val="accent2">
                    <a:lumMod val="75000"/>
                  </a:schemeClr>
                </a:solidFill>
                <a:latin typeface="Times New Roman" panose="02020603050405020304" pitchFamily="18" charset="0"/>
                <a:cs typeface="Times New Roman" panose="02020603050405020304" pitchFamily="18" charset="0"/>
              </a:rPr>
              <a:t> </a:t>
            </a:r>
            <a:r>
              <a:rPr lang="tr-TR" sz="1500" spc="-5" dirty="0">
                <a:solidFill>
                  <a:schemeClr val="accent2">
                    <a:lumMod val="75000"/>
                  </a:schemeClr>
                </a:solidFill>
                <a:latin typeface="Times New Roman" panose="02020603050405020304" pitchFamily="18" charset="0"/>
                <a:cs typeface="Times New Roman" panose="02020603050405020304" pitchFamily="18" charset="0"/>
              </a:rPr>
              <a:t>İndirimi</a:t>
            </a:r>
            <a:r>
              <a:rPr lang="tr-TR" sz="1500" spc="-5"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1500" spc="-5" dirty="0">
                <a:solidFill>
                  <a:schemeClr val="accent2">
                    <a:lumMod val="75000"/>
                  </a:schemeClr>
                </a:solidFill>
                <a:latin typeface="Times New Roman" panose="02020603050405020304" pitchFamily="18" charset="0"/>
                <a:cs typeface="Times New Roman" panose="02020603050405020304" pitchFamily="18" charset="0"/>
              </a:rPr>
              <a:t>x </a:t>
            </a:r>
            <a:r>
              <a:rPr lang="tr-TR" sz="1500" spc="-10" dirty="0">
                <a:solidFill>
                  <a:schemeClr val="accent2">
                    <a:lumMod val="75000"/>
                  </a:schemeClr>
                </a:solidFill>
                <a:latin typeface="Times New Roman" panose="02020603050405020304" pitchFamily="18" charset="0"/>
                <a:cs typeface="Times New Roman" panose="02020603050405020304" pitchFamily="18" charset="0"/>
              </a:rPr>
              <a:t>Vergi Dilimine </a:t>
            </a:r>
            <a:r>
              <a:rPr lang="tr-TR" sz="1500" spc="-5" dirty="0">
                <a:solidFill>
                  <a:schemeClr val="accent2">
                    <a:lumMod val="75000"/>
                  </a:schemeClr>
                </a:solidFill>
                <a:latin typeface="Times New Roman" panose="02020603050405020304" pitchFamily="18" charset="0"/>
                <a:cs typeface="Times New Roman" panose="02020603050405020304" pitchFamily="18" charset="0"/>
              </a:rPr>
              <a:t>Göre </a:t>
            </a:r>
            <a:r>
              <a:rPr lang="tr-TR" sz="1500" spc="-10" dirty="0">
                <a:solidFill>
                  <a:schemeClr val="accent2">
                    <a:lumMod val="75000"/>
                  </a:schemeClr>
                </a:solidFill>
                <a:latin typeface="Times New Roman" panose="02020603050405020304" pitchFamily="18" charset="0"/>
                <a:cs typeface="Times New Roman" panose="02020603050405020304" pitchFamily="18" charset="0"/>
              </a:rPr>
              <a:t>Belirlenen Vergi</a:t>
            </a:r>
            <a:r>
              <a:rPr lang="tr-TR" sz="1500" spc="100" dirty="0">
                <a:solidFill>
                  <a:schemeClr val="accent2">
                    <a:lumMod val="75000"/>
                  </a:schemeClr>
                </a:solidFill>
                <a:latin typeface="Times New Roman" panose="02020603050405020304" pitchFamily="18" charset="0"/>
                <a:cs typeface="Times New Roman" panose="02020603050405020304" pitchFamily="18" charset="0"/>
              </a:rPr>
              <a:t> </a:t>
            </a:r>
            <a:r>
              <a:rPr lang="tr-TR" sz="1500" spc="-5" dirty="0">
                <a:solidFill>
                  <a:schemeClr val="accent2">
                    <a:lumMod val="75000"/>
                  </a:schemeClr>
                </a:solidFill>
                <a:latin typeface="Times New Roman" panose="02020603050405020304" pitchFamily="18" charset="0"/>
                <a:cs typeface="Times New Roman" panose="02020603050405020304" pitchFamily="18" charset="0"/>
              </a:rPr>
              <a:t>Oranı</a:t>
            </a:r>
            <a:endParaRPr sz="1500" dirty="0">
              <a:solidFill>
                <a:schemeClr val="accent2">
                  <a:lumMod val="75000"/>
                </a:schemeClr>
              </a:solidFill>
            </a:endParaRPr>
          </a:p>
        </p:txBody>
      </p:sp>
      <p:sp>
        <p:nvSpPr>
          <p:cNvPr id="19" name="object 19"/>
          <p:cNvSpPr txBox="1">
            <a:spLocks noGrp="1"/>
          </p:cNvSpPr>
          <p:nvPr>
            <p:ph type="body" idx="1"/>
          </p:nvPr>
        </p:nvSpPr>
        <p:spPr>
          <a:xfrm>
            <a:off x="855636" y="3164974"/>
            <a:ext cx="7875856" cy="905376"/>
          </a:xfrm>
          <a:prstGeom prst="rect">
            <a:avLst/>
          </a:prstGeom>
        </p:spPr>
        <p:txBody>
          <a:bodyPr vert="horz" wrap="square" lIns="0" tIns="12700" rIns="0" bIns="0" rtlCol="0">
            <a:spAutoFit/>
          </a:bodyPr>
          <a:lstStyle/>
          <a:p>
            <a:pPr marL="1678940" indent="0">
              <a:lnSpc>
                <a:spcPct val="100000"/>
              </a:lnSpc>
              <a:spcBef>
                <a:spcPts val="100"/>
              </a:spcBef>
              <a:buNone/>
            </a:pPr>
            <a:r>
              <a:rPr sz="1500" b="1" spc="-35" dirty="0">
                <a:solidFill>
                  <a:schemeClr val="accent2">
                    <a:lumMod val="75000"/>
                  </a:schemeClr>
                </a:solidFill>
                <a:latin typeface="Times New Roman" panose="02020603050405020304" pitchFamily="18" charset="0"/>
                <a:cs typeface="Times New Roman" panose="02020603050405020304" pitchFamily="18" charset="0"/>
              </a:rPr>
              <a:t>Vergi </a:t>
            </a:r>
            <a:r>
              <a:rPr sz="1500" b="1" spc="-5" dirty="0">
                <a:solidFill>
                  <a:schemeClr val="accent2">
                    <a:lumMod val="75000"/>
                  </a:schemeClr>
                </a:solidFill>
                <a:latin typeface="Times New Roman" panose="02020603050405020304" pitchFamily="18" charset="0"/>
                <a:cs typeface="Times New Roman" panose="02020603050405020304" pitchFamily="18" charset="0"/>
              </a:rPr>
              <a:t>oranı, </a:t>
            </a:r>
            <a:r>
              <a:rPr sz="1500" spc="-5" dirty="0">
                <a:solidFill>
                  <a:schemeClr val="accent2">
                    <a:lumMod val="75000"/>
                  </a:schemeClr>
                </a:solidFill>
                <a:latin typeface="Times New Roman" panose="02020603050405020304" pitchFamily="18" charset="0"/>
                <a:cs typeface="Times New Roman" panose="02020603050405020304" pitchFamily="18" charset="0"/>
              </a:rPr>
              <a:t>gelir dilimlerine göre farklılık göstermekte </a:t>
            </a:r>
            <a:r>
              <a:rPr sz="1500" dirty="0">
                <a:solidFill>
                  <a:schemeClr val="accent2">
                    <a:lumMod val="75000"/>
                  </a:schemeClr>
                </a:solidFill>
                <a:latin typeface="Times New Roman" panose="02020603050405020304" pitchFamily="18" charset="0"/>
                <a:cs typeface="Times New Roman" panose="02020603050405020304" pitchFamily="18" charset="0"/>
              </a:rPr>
              <a:t>ve</a:t>
            </a:r>
            <a:r>
              <a:rPr sz="1500" spc="180" dirty="0">
                <a:solidFill>
                  <a:schemeClr val="accent2">
                    <a:lumMod val="75000"/>
                  </a:schemeClr>
                </a:solidFill>
                <a:latin typeface="Times New Roman" panose="02020603050405020304" pitchFamily="18" charset="0"/>
                <a:cs typeface="Times New Roman" panose="02020603050405020304" pitchFamily="18" charset="0"/>
              </a:rPr>
              <a:t> </a:t>
            </a:r>
            <a:r>
              <a:rPr sz="1500" spc="-5" dirty="0">
                <a:solidFill>
                  <a:schemeClr val="accent2">
                    <a:lumMod val="75000"/>
                  </a:schemeClr>
                </a:solidFill>
                <a:latin typeface="Times New Roman" panose="02020603050405020304" pitchFamily="18" charset="0"/>
                <a:cs typeface="Times New Roman" panose="02020603050405020304" pitchFamily="18" charset="0"/>
              </a:rPr>
              <a:t>oranlar</a:t>
            </a:r>
          </a:p>
          <a:p>
            <a:pPr marL="1678940" indent="0">
              <a:lnSpc>
                <a:spcPct val="100000"/>
              </a:lnSpc>
              <a:buNone/>
            </a:pPr>
            <a:r>
              <a:rPr sz="1500" dirty="0">
                <a:solidFill>
                  <a:schemeClr val="accent2">
                    <a:lumMod val="75000"/>
                  </a:schemeClr>
                </a:solidFill>
                <a:latin typeface="Times New Roman" panose="02020603050405020304" pitchFamily="18" charset="0"/>
                <a:cs typeface="Times New Roman" panose="02020603050405020304" pitchFamily="18" charset="0"/>
              </a:rPr>
              <a:t>%15 </a:t>
            </a:r>
            <a:r>
              <a:rPr sz="1500" dirty="0" err="1">
                <a:solidFill>
                  <a:schemeClr val="accent2">
                    <a:lumMod val="75000"/>
                  </a:schemeClr>
                </a:solidFill>
                <a:latin typeface="Times New Roman" panose="02020603050405020304" pitchFamily="18" charset="0"/>
                <a:cs typeface="Times New Roman" panose="02020603050405020304" pitchFamily="18" charset="0"/>
              </a:rPr>
              <a:t>ila</a:t>
            </a:r>
            <a:r>
              <a:rPr sz="1500" dirty="0">
                <a:solidFill>
                  <a:schemeClr val="accent2">
                    <a:lumMod val="75000"/>
                  </a:schemeClr>
                </a:solidFill>
                <a:latin typeface="Times New Roman" panose="02020603050405020304" pitchFamily="18" charset="0"/>
                <a:cs typeface="Times New Roman" panose="02020603050405020304" pitchFamily="18" charset="0"/>
              </a:rPr>
              <a:t> </a:t>
            </a:r>
            <a:r>
              <a:rPr sz="1500" dirty="0" smtClean="0">
                <a:solidFill>
                  <a:schemeClr val="accent2">
                    <a:lumMod val="75000"/>
                  </a:schemeClr>
                </a:solidFill>
                <a:latin typeface="Times New Roman" panose="02020603050405020304" pitchFamily="18" charset="0"/>
                <a:cs typeface="Times New Roman" panose="02020603050405020304" pitchFamily="18" charset="0"/>
              </a:rPr>
              <a:t>%</a:t>
            </a:r>
            <a:r>
              <a:rPr lang="tr-TR" sz="1500" dirty="0" smtClean="0">
                <a:solidFill>
                  <a:schemeClr val="accent2">
                    <a:lumMod val="75000"/>
                  </a:schemeClr>
                </a:solidFill>
                <a:latin typeface="Times New Roman" panose="02020603050405020304" pitchFamily="18" charset="0"/>
                <a:cs typeface="Times New Roman" panose="02020603050405020304" pitchFamily="18" charset="0"/>
              </a:rPr>
              <a:t>40</a:t>
            </a:r>
            <a:r>
              <a:rPr sz="1500" dirty="0" smtClean="0">
                <a:solidFill>
                  <a:schemeClr val="accent2">
                    <a:lumMod val="75000"/>
                  </a:schemeClr>
                </a:solidFill>
                <a:latin typeface="Times New Roman" panose="02020603050405020304" pitchFamily="18" charset="0"/>
                <a:cs typeface="Times New Roman" panose="02020603050405020304" pitchFamily="18" charset="0"/>
              </a:rPr>
              <a:t> </a:t>
            </a:r>
            <a:r>
              <a:rPr sz="1500" spc="-5" dirty="0" err="1" smtClean="0">
                <a:solidFill>
                  <a:schemeClr val="accent2">
                    <a:lumMod val="75000"/>
                  </a:schemeClr>
                </a:solidFill>
                <a:latin typeface="Times New Roman" panose="02020603050405020304" pitchFamily="18" charset="0"/>
                <a:cs typeface="Times New Roman" panose="02020603050405020304" pitchFamily="18" charset="0"/>
              </a:rPr>
              <a:t>arasında</a:t>
            </a:r>
            <a:r>
              <a:rPr lang="tr-TR" sz="1500" spc="-5" dirty="0" smtClean="0">
                <a:solidFill>
                  <a:schemeClr val="accent2">
                    <a:lumMod val="75000"/>
                  </a:schemeClr>
                </a:solidFill>
                <a:latin typeface="Times New Roman" panose="02020603050405020304" pitchFamily="18" charset="0"/>
                <a:cs typeface="Times New Roman" panose="02020603050405020304" pitchFamily="18" charset="0"/>
              </a:rPr>
              <a:t>, kümülatif matrahına</a:t>
            </a:r>
            <a:r>
              <a:rPr lang="tr-TR" sz="1500" spc="-55" dirty="0" smtClean="0">
                <a:solidFill>
                  <a:schemeClr val="accent2">
                    <a:lumMod val="75000"/>
                  </a:schemeClr>
                </a:solidFill>
                <a:latin typeface="Times New Roman" panose="02020603050405020304" pitchFamily="18" charset="0"/>
                <a:cs typeface="Times New Roman" panose="02020603050405020304" pitchFamily="18" charset="0"/>
              </a:rPr>
              <a:t> uygun oranın </a:t>
            </a:r>
            <a:r>
              <a:rPr lang="tr-TR" sz="1500" spc="-55" dirty="0" err="1" smtClean="0">
                <a:solidFill>
                  <a:schemeClr val="accent2">
                    <a:lumMod val="75000"/>
                  </a:schemeClr>
                </a:solidFill>
                <a:latin typeface="Times New Roman" panose="02020603050405020304" pitchFamily="18" charset="0"/>
                <a:cs typeface="Times New Roman" panose="02020603050405020304" pitchFamily="18" charset="0"/>
              </a:rPr>
              <a:t>uygulanmısıyla</a:t>
            </a:r>
            <a:r>
              <a:rPr lang="tr-TR" sz="1500" spc="-55" dirty="0" smtClean="0">
                <a:solidFill>
                  <a:schemeClr val="accent2">
                    <a:lumMod val="75000"/>
                  </a:schemeClr>
                </a:solidFill>
                <a:latin typeface="Times New Roman" panose="02020603050405020304" pitchFamily="18" charset="0"/>
                <a:cs typeface="Times New Roman" panose="02020603050405020304" pitchFamily="18" charset="0"/>
              </a:rPr>
              <a:t> bulunur.</a:t>
            </a:r>
            <a:endParaRPr sz="1500" spc="-55" dirty="0">
              <a:solidFill>
                <a:schemeClr val="accent2">
                  <a:lumMod val="75000"/>
                </a:schemeClr>
              </a:solidFill>
              <a:latin typeface="Times New Roman" panose="02020603050405020304" pitchFamily="18" charset="0"/>
              <a:cs typeface="Times New Roman" panose="02020603050405020304" pitchFamily="18" charset="0"/>
            </a:endParaRPr>
          </a:p>
          <a:p>
            <a:pPr marL="1366519" marR="5080" indent="0">
              <a:lnSpc>
                <a:spcPct val="100000"/>
              </a:lnSpc>
              <a:buNone/>
              <a:tabLst>
                <a:tab pos="2970530" algn="l"/>
                <a:tab pos="3482340" algn="l"/>
                <a:tab pos="4273550" algn="l"/>
                <a:tab pos="5184775" algn="l"/>
                <a:tab pos="5777865" algn="l"/>
                <a:tab pos="6954520" algn="l"/>
                <a:tab pos="7584440" algn="l"/>
              </a:tabLst>
            </a:pPr>
            <a:endParaRPr sz="18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0" name="object 20"/>
          <p:cNvSpPr/>
          <p:nvPr/>
        </p:nvSpPr>
        <p:spPr>
          <a:xfrm>
            <a:off x="1358900" y="4766817"/>
            <a:ext cx="7449184" cy="711200"/>
          </a:xfrm>
          <a:prstGeom prst="rect">
            <a:avLst/>
          </a:prstGeom>
          <a:blipFill>
            <a:blip r:embed="rId8" cstate="print"/>
            <a:stretch>
              <a:fillRect/>
            </a:stretch>
          </a:blipFill>
        </p:spPr>
        <p:txBody>
          <a:bodyPr wrap="square" lIns="0" tIns="0" rIns="0" bIns="0" rtlCol="0"/>
          <a:lstStyle/>
          <a:p>
            <a:endParaRPr/>
          </a:p>
        </p:txBody>
      </p:sp>
      <p:sp>
        <p:nvSpPr>
          <p:cNvPr id="22" name="object 22"/>
          <p:cNvSpPr txBox="1"/>
          <p:nvPr/>
        </p:nvSpPr>
        <p:spPr>
          <a:xfrm>
            <a:off x="1477392" y="4809997"/>
            <a:ext cx="7268209" cy="828432"/>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006FC0"/>
                </a:solidFill>
                <a:latin typeface="Times New Roman"/>
                <a:cs typeface="Times New Roman"/>
              </a:rPr>
              <a:t>Ödenecek gelir vergisinin tespitinde ise hesaplanan GV tutarından </a:t>
            </a:r>
            <a:r>
              <a:rPr sz="1800" b="1" spc="-5" dirty="0">
                <a:solidFill>
                  <a:srgbClr val="006FC0"/>
                </a:solidFill>
                <a:latin typeface="Times New Roman"/>
                <a:cs typeface="Times New Roman"/>
              </a:rPr>
              <a:t>Asgari  </a:t>
            </a:r>
            <a:r>
              <a:rPr sz="1800" b="1" dirty="0" err="1">
                <a:solidFill>
                  <a:srgbClr val="006FC0"/>
                </a:solidFill>
                <a:latin typeface="Times New Roman"/>
                <a:cs typeface="Times New Roman"/>
              </a:rPr>
              <a:t>Geçim</a:t>
            </a:r>
            <a:r>
              <a:rPr sz="1800" b="1" dirty="0">
                <a:solidFill>
                  <a:srgbClr val="006FC0"/>
                </a:solidFill>
                <a:latin typeface="Times New Roman"/>
                <a:cs typeface="Times New Roman"/>
              </a:rPr>
              <a:t> </a:t>
            </a:r>
            <a:r>
              <a:rPr lang="tr-TR" b="1" spc="-95" dirty="0">
                <a:solidFill>
                  <a:srgbClr val="006FC0"/>
                </a:solidFill>
                <a:latin typeface="Times New Roman"/>
                <a:cs typeface="Times New Roman"/>
              </a:rPr>
              <a:t>i</a:t>
            </a:r>
            <a:r>
              <a:rPr sz="1800" b="1" spc="-95" dirty="0" err="1" smtClean="0">
                <a:solidFill>
                  <a:srgbClr val="006FC0"/>
                </a:solidFill>
                <a:latin typeface="Times New Roman"/>
                <a:cs typeface="Times New Roman"/>
              </a:rPr>
              <a:t>ndirimi</a:t>
            </a:r>
            <a:r>
              <a:rPr sz="1800" b="1" spc="-95" dirty="0" smtClean="0">
                <a:solidFill>
                  <a:srgbClr val="006FC0"/>
                </a:solidFill>
                <a:latin typeface="Times New Roman"/>
                <a:cs typeface="Times New Roman"/>
              </a:rPr>
              <a:t> </a:t>
            </a:r>
            <a:r>
              <a:rPr sz="1800" dirty="0" err="1">
                <a:solidFill>
                  <a:srgbClr val="006FC0"/>
                </a:solidFill>
                <a:latin typeface="Times New Roman"/>
                <a:cs typeface="Times New Roman"/>
              </a:rPr>
              <a:t>tutarının</a:t>
            </a:r>
            <a:r>
              <a:rPr sz="1800" dirty="0">
                <a:solidFill>
                  <a:srgbClr val="006FC0"/>
                </a:solidFill>
                <a:latin typeface="Times New Roman"/>
                <a:cs typeface="Times New Roman"/>
              </a:rPr>
              <a:t> </a:t>
            </a:r>
            <a:r>
              <a:rPr sz="1800" spc="-70" dirty="0" err="1" smtClean="0">
                <a:solidFill>
                  <a:srgbClr val="006FC0"/>
                </a:solidFill>
                <a:latin typeface="Times New Roman"/>
                <a:cs typeface="Times New Roman"/>
              </a:rPr>
              <a:t>dü</a:t>
            </a:r>
            <a:r>
              <a:rPr lang="tr-TR" sz="1800" spc="-70" dirty="0" smtClean="0">
                <a:solidFill>
                  <a:srgbClr val="006FC0"/>
                </a:solidFill>
                <a:latin typeface="Times New Roman"/>
                <a:cs typeface="Times New Roman"/>
              </a:rPr>
              <a:t>ş</a:t>
            </a:r>
            <a:r>
              <a:rPr sz="1800" spc="-70" dirty="0" err="1" smtClean="0">
                <a:solidFill>
                  <a:srgbClr val="006FC0"/>
                </a:solidFill>
                <a:latin typeface="Times New Roman"/>
                <a:cs typeface="Times New Roman"/>
              </a:rPr>
              <a:t>ülmesi</a:t>
            </a:r>
            <a:r>
              <a:rPr sz="1800" spc="80" dirty="0" smtClean="0">
                <a:solidFill>
                  <a:srgbClr val="006FC0"/>
                </a:solidFill>
                <a:latin typeface="Times New Roman"/>
                <a:cs typeface="Times New Roman"/>
              </a:rPr>
              <a:t> </a:t>
            </a:r>
            <a:r>
              <a:rPr sz="1800" spc="-10" dirty="0">
                <a:solidFill>
                  <a:srgbClr val="006FC0"/>
                </a:solidFill>
                <a:latin typeface="Times New Roman"/>
                <a:cs typeface="Times New Roman"/>
              </a:rPr>
              <a:t>gerekmektedir.</a:t>
            </a:r>
            <a:endParaRPr sz="1800" dirty="0">
              <a:latin typeface="Times New Roman"/>
              <a:cs typeface="Times New Roman"/>
            </a:endParaRPr>
          </a:p>
          <a:p>
            <a:pPr>
              <a:lnSpc>
                <a:spcPct val="100000"/>
              </a:lnSpc>
              <a:spcBef>
                <a:spcPts val="30"/>
              </a:spcBef>
            </a:pPr>
            <a:endParaRPr sz="1700" dirty="0">
              <a:latin typeface="Times New Roman"/>
              <a:cs typeface="Times New Roman"/>
            </a:endParaRPr>
          </a:p>
        </p:txBody>
      </p:sp>
      <p:sp>
        <p:nvSpPr>
          <p:cNvPr id="23" name="object 23"/>
          <p:cNvSpPr txBox="1">
            <a:spLocks noGrp="1"/>
          </p:cNvSpPr>
          <p:nvPr>
            <p:ph type="sldNum" sz="quarter" idx="4294967295"/>
          </p:nvPr>
        </p:nvSpPr>
        <p:spPr>
          <a:xfrm>
            <a:off x="444500" y="6057289"/>
            <a:ext cx="8267700" cy="610234"/>
          </a:xfrm>
          <a:prstGeom prst="rect">
            <a:avLst/>
          </a:prstGeom>
        </p:spPr>
        <p:txBody>
          <a:bodyPr vert="horz" wrap="square" lIns="0" tIns="412829" rIns="0" bIns="0" rtlCol="0">
            <a:spAutoFit/>
          </a:bodyPr>
          <a:lstStyle/>
          <a:p>
            <a:pPr marL="12700">
              <a:lnSpc>
                <a:spcPts val="1375"/>
              </a:lnSpc>
              <a:tabLst>
                <a:tab pos="7935595" algn="l"/>
              </a:tabLst>
            </a:pPr>
            <a:r>
              <a:rPr strike="sngStrike" dirty="0"/>
              <a:t> 	</a:t>
            </a:r>
            <a:fld id="{81D60167-4931-47E6-BA6A-407CBD079E47}" type="slidenum">
              <a:rPr strike="sngStrike" dirty="0"/>
              <a:pPr marL="12700">
                <a:lnSpc>
                  <a:spcPts val="1375"/>
                </a:lnSpc>
                <a:tabLst>
                  <a:tab pos="7935595" algn="l"/>
                </a:tabLst>
              </a:pPr>
              <a:t>87</a:t>
            </a:fld>
            <a:r>
              <a:rPr strike="sngStrike" spc="120" dirty="0"/>
              <a:t> </a:t>
            </a:r>
          </a:p>
        </p:txBody>
      </p:sp>
    </p:spTree>
    <p:extLst>
      <p:ext uri="{BB962C8B-B14F-4D97-AF65-F5344CB8AC3E}">
        <p14:creationId xmlns:p14="http://schemas.microsoft.com/office/powerpoint/2010/main" val="26570572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27649"/>
            <a:ext cx="6186805" cy="473848"/>
          </a:xfrm>
          <a:prstGeom prst="rect">
            <a:avLst/>
          </a:prstGeom>
        </p:spPr>
        <p:txBody>
          <a:bodyPr vert="horz" wrap="square" lIns="0" tIns="12065" rIns="0" bIns="0" rtlCol="0">
            <a:spAutoFit/>
          </a:bodyPr>
          <a:lstStyle/>
          <a:p>
            <a:pPr marL="12700" algn="ctr">
              <a:lnSpc>
                <a:spcPct val="100000"/>
              </a:lnSpc>
              <a:spcBef>
                <a:spcPts val="95"/>
              </a:spcBef>
            </a:pPr>
            <a:r>
              <a:rPr lang="tr-TR" b="1" dirty="0" smtClean="0">
                <a:solidFill>
                  <a:schemeClr val="accent2">
                    <a:lumMod val="50000"/>
                  </a:schemeClr>
                </a:solidFill>
                <a:latin typeface="Times New Roman" panose="02020603050405020304" pitchFamily="18" charset="0"/>
                <a:cs typeface="Times New Roman" panose="02020603050405020304" pitchFamily="18" charset="0"/>
              </a:rPr>
              <a:t>657 4/B</a:t>
            </a:r>
            <a:r>
              <a:rPr b="1" dirty="0" smtClean="0">
                <a:solidFill>
                  <a:schemeClr val="accent2">
                    <a:lumMod val="50000"/>
                  </a:schemeClr>
                </a:solidFill>
                <a:latin typeface="Times New Roman" panose="02020603050405020304" pitchFamily="18" charset="0"/>
                <a:cs typeface="Times New Roman" panose="02020603050405020304" pitchFamily="18" charset="0"/>
              </a:rPr>
              <a:t> </a:t>
            </a:r>
            <a:r>
              <a:rPr b="1" spc="-5" dirty="0">
                <a:solidFill>
                  <a:schemeClr val="accent2">
                    <a:lumMod val="50000"/>
                  </a:schemeClr>
                </a:solidFill>
                <a:latin typeface="Times New Roman" panose="02020603050405020304" pitchFamily="18" charset="0"/>
                <a:cs typeface="Times New Roman" panose="02020603050405020304" pitchFamily="18" charset="0"/>
              </a:rPr>
              <a:t>/ Damga</a:t>
            </a:r>
            <a:r>
              <a:rPr b="1" spc="-45" dirty="0">
                <a:solidFill>
                  <a:schemeClr val="accent2">
                    <a:lumMod val="50000"/>
                  </a:schemeClr>
                </a:solidFill>
                <a:latin typeface="Times New Roman" panose="02020603050405020304" pitchFamily="18" charset="0"/>
                <a:cs typeface="Times New Roman" panose="02020603050405020304" pitchFamily="18" charset="0"/>
              </a:rPr>
              <a:t> </a:t>
            </a:r>
            <a:r>
              <a:rPr b="1" spc="-5" dirty="0">
                <a:solidFill>
                  <a:schemeClr val="accent2">
                    <a:lumMod val="50000"/>
                  </a:schemeClr>
                </a:solidFill>
                <a:latin typeface="Times New Roman" panose="02020603050405020304" pitchFamily="18" charset="0"/>
                <a:cs typeface="Times New Roman" panose="02020603050405020304" pitchFamily="18" charset="0"/>
              </a:rPr>
              <a:t>Vergisi</a:t>
            </a:r>
          </a:p>
        </p:txBody>
      </p:sp>
      <p:sp>
        <p:nvSpPr>
          <p:cNvPr id="15" name="object 15"/>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7935595" algn="l"/>
              </a:tabLst>
            </a:pPr>
            <a:r>
              <a:rPr strike="sngStrike" dirty="0"/>
              <a:t> 	</a:t>
            </a:r>
            <a:fld id="{81D60167-4931-47E6-BA6A-407CBD079E47}" type="slidenum">
              <a:rPr strike="sngStrike" dirty="0"/>
              <a:pPr marL="12700">
                <a:lnSpc>
                  <a:spcPts val="1375"/>
                </a:lnSpc>
                <a:tabLst>
                  <a:tab pos="7935595" algn="l"/>
                </a:tabLst>
              </a:pPr>
              <a:t>88</a:t>
            </a:fld>
            <a:r>
              <a:rPr strike="sngStrike" spc="120" dirty="0"/>
              <a:t> </a:t>
            </a:r>
          </a:p>
        </p:txBody>
      </p:sp>
      <p:sp>
        <p:nvSpPr>
          <p:cNvPr id="3" name="object 3"/>
          <p:cNvSpPr/>
          <p:nvPr/>
        </p:nvSpPr>
        <p:spPr>
          <a:xfrm>
            <a:off x="392506" y="2407666"/>
            <a:ext cx="915593" cy="1854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89000" y="3040837"/>
            <a:ext cx="723900" cy="57467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Times New Roman"/>
                <a:cs typeface="Times New Roman"/>
              </a:rPr>
              <a:t>D</a:t>
            </a:r>
            <a:r>
              <a:rPr sz="1800" b="1" spc="-10" dirty="0">
                <a:solidFill>
                  <a:srgbClr val="FF0000"/>
                </a:solidFill>
                <a:latin typeface="Times New Roman"/>
                <a:cs typeface="Times New Roman"/>
              </a:rPr>
              <a:t>a</a:t>
            </a:r>
            <a:r>
              <a:rPr sz="1800" b="1" dirty="0">
                <a:solidFill>
                  <a:srgbClr val="FF0000"/>
                </a:solidFill>
                <a:latin typeface="Times New Roman"/>
                <a:cs typeface="Times New Roman"/>
              </a:rPr>
              <a:t>mga</a:t>
            </a:r>
            <a:endParaRPr sz="1800">
              <a:latin typeface="Times New Roman"/>
              <a:cs typeface="Times New Roman"/>
            </a:endParaRPr>
          </a:p>
          <a:p>
            <a:pPr marL="21590">
              <a:lnSpc>
                <a:spcPct val="100000"/>
              </a:lnSpc>
            </a:pPr>
            <a:r>
              <a:rPr sz="1800" b="1" spc="-25" dirty="0">
                <a:solidFill>
                  <a:srgbClr val="FF0000"/>
                </a:solidFill>
                <a:latin typeface="Times New Roman"/>
                <a:cs typeface="Times New Roman"/>
              </a:rPr>
              <a:t>Vergisi</a:t>
            </a:r>
            <a:endParaRPr sz="1800">
              <a:latin typeface="Times New Roman"/>
              <a:cs typeface="Times New Roman"/>
            </a:endParaRPr>
          </a:p>
        </p:txBody>
      </p:sp>
      <p:sp>
        <p:nvSpPr>
          <p:cNvPr id="5" name="object 5"/>
          <p:cNvSpPr/>
          <p:nvPr/>
        </p:nvSpPr>
        <p:spPr>
          <a:xfrm>
            <a:off x="1371600" y="2389123"/>
            <a:ext cx="838200" cy="1892300"/>
          </a:xfrm>
          <a:custGeom>
            <a:avLst/>
            <a:gdLst/>
            <a:ahLst/>
            <a:cxnLst/>
            <a:rect l="l" t="t" r="r" b="b"/>
            <a:pathLst>
              <a:path w="838200" h="1892300">
                <a:moveTo>
                  <a:pt x="419100" y="0"/>
                </a:moveTo>
                <a:lnTo>
                  <a:pt x="419100" y="473075"/>
                </a:lnTo>
                <a:lnTo>
                  <a:pt x="0" y="473075"/>
                </a:lnTo>
                <a:lnTo>
                  <a:pt x="0" y="1419225"/>
                </a:lnTo>
                <a:lnTo>
                  <a:pt x="419100" y="1419225"/>
                </a:lnTo>
                <a:lnTo>
                  <a:pt x="419100" y="1892300"/>
                </a:lnTo>
                <a:lnTo>
                  <a:pt x="838200" y="946150"/>
                </a:lnTo>
                <a:lnTo>
                  <a:pt x="4191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6" name="object 6"/>
          <p:cNvSpPr/>
          <p:nvPr/>
        </p:nvSpPr>
        <p:spPr>
          <a:xfrm>
            <a:off x="1371600" y="2389123"/>
            <a:ext cx="838200" cy="1892300"/>
          </a:xfrm>
          <a:custGeom>
            <a:avLst/>
            <a:gdLst/>
            <a:ahLst/>
            <a:cxnLst/>
            <a:rect l="l" t="t" r="r" b="b"/>
            <a:pathLst>
              <a:path w="838200" h="1892300">
                <a:moveTo>
                  <a:pt x="0" y="473075"/>
                </a:moveTo>
                <a:lnTo>
                  <a:pt x="419100" y="473075"/>
                </a:lnTo>
                <a:lnTo>
                  <a:pt x="419100" y="0"/>
                </a:lnTo>
                <a:lnTo>
                  <a:pt x="838200" y="946150"/>
                </a:lnTo>
                <a:lnTo>
                  <a:pt x="419100" y="1892300"/>
                </a:lnTo>
                <a:lnTo>
                  <a:pt x="419100" y="1419225"/>
                </a:lnTo>
                <a:lnTo>
                  <a:pt x="0" y="1419225"/>
                </a:lnTo>
                <a:lnTo>
                  <a:pt x="0" y="473075"/>
                </a:lnTo>
                <a:close/>
              </a:path>
            </a:pathLst>
          </a:custGeom>
          <a:ln w="25400">
            <a:solidFill>
              <a:srgbClr val="946E00"/>
            </a:solidFill>
          </a:ln>
        </p:spPr>
        <p:txBody>
          <a:bodyPr wrap="square" lIns="0" tIns="0" rIns="0" bIns="0" rtlCol="0"/>
          <a:lstStyle/>
          <a:p>
            <a:endParaRPr/>
          </a:p>
        </p:txBody>
      </p:sp>
      <p:sp>
        <p:nvSpPr>
          <p:cNvPr id="7" name="object 7"/>
          <p:cNvSpPr/>
          <p:nvPr/>
        </p:nvSpPr>
        <p:spPr>
          <a:xfrm>
            <a:off x="1968500" y="1435100"/>
            <a:ext cx="6694551" cy="63982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2060194" y="1597914"/>
            <a:ext cx="326707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6FC0"/>
                </a:solidFill>
                <a:latin typeface="Times New Roman"/>
                <a:cs typeface="Times New Roman"/>
              </a:rPr>
              <a:t>488 sayılı </a:t>
            </a:r>
            <a:r>
              <a:rPr sz="1800" dirty="0" err="1">
                <a:solidFill>
                  <a:srgbClr val="006FC0"/>
                </a:solidFill>
                <a:latin typeface="Times New Roman"/>
                <a:cs typeface="Times New Roman"/>
              </a:rPr>
              <a:t>Kanunda</a:t>
            </a:r>
            <a:r>
              <a:rPr sz="1800" spc="-50" dirty="0">
                <a:solidFill>
                  <a:srgbClr val="006FC0"/>
                </a:solidFill>
                <a:latin typeface="Times New Roman"/>
                <a:cs typeface="Times New Roman"/>
              </a:rPr>
              <a:t> </a:t>
            </a:r>
            <a:r>
              <a:rPr sz="1800" spc="-50" dirty="0" err="1" smtClean="0">
                <a:solidFill>
                  <a:srgbClr val="006FC0"/>
                </a:solidFill>
                <a:latin typeface="Times New Roman"/>
                <a:cs typeface="Times New Roman"/>
              </a:rPr>
              <a:t>düzenlenmi</a:t>
            </a:r>
            <a:r>
              <a:rPr lang="tr-TR" spc="-50" dirty="0">
                <a:solidFill>
                  <a:srgbClr val="006FC0"/>
                </a:solidFill>
                <a:latin typeface="Times New Roman"/>
                <a:cs typeface="Times New Roman"/>
              </a:rPr>
              <a:t>ş</a:t>
            </a:r>
            <a:r>
              <a:rPr sz="1800" spc="-50" dirty="0" err="1" smtClean="0">
                <a:solidFill>
                  <a:srgbClr val="006FC0"/>
                </a:solidFill>
                <a:latin typeface="Times New Roman"/>
                <a:cs typeface="Times New Roman"/>
              </a:rPr>
              <a:t>tir</a:t>
            </a:r>
            <a:r>
              <a:rPr sz="1800" spc="-50" dirty="0">
                <a:solidFill>
                  <a:srgbClr val="006FC0"/>
                </a:solidFill>
                <a:latin typeface="Times New Roman"/>
                <a:cs typeface="Times New Roman"/>
              </a:rPr>
              <a:t>.</a:t>
            </a:r>
            <a:endParaRPr sz="1800" dirty="0">
              <a:latin typeface="Times New Roman"/>
              <a:cs typeface="Times New Roman"/>
            </a:endParaRPr>
          </a:p>
        </p:txBody>
      </p:sp>
      <p:sp>
        <p:nvSpPr>
          <p:cNvPr id="9" name="object 9"/>
          <p:cNvSpPr/>
          <p:nvPr/>
        </p:nvSpPr>
        <p:spPr>
          <a:xfrm>
            <a:off x="2347214" y="2357882"/>
            <a:ext cx="6315837" cy="1083817"/>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2439161" y="2605785"/>
            <a:ext cx="6134735" cy="574040"/>
          </a:xfrm>
          <a:prstGeom prst="rect">
            <a:avLst/>
          </a:prstGeom>
        </p:spPr>
        <p:txBody>
          <a:bodyPr vert="horz" wrap="square" lIns="0" tIns="12700" rIns="0" bIns="0" rtlCol="0">
            <a:spAutoFit/>
          </a:bodyPr>
          <a:lstStyle/>
          <a:p>
            <a:pPr marL="12700" marR="5080">
              <a:lnSpc>
                <a:spcPct val="100000"/>
              </a:lnSpc>
              <a:spcBef>
                <a:spcPts val="100"/>
              </a:spcBef>
              <a:tabLst>
                <a:tab pos="544195" algn="l"/>
                <a:tab pos="1395095" algn="l"/>
                <a:tab pos="2256155" algn="l"/>
                <a:tab pos="2850515" algn="l"/>
                <a:tab pos="3661410" algn="l"/>
                <a:tab pos="4269105" algn="l"/>
                <a:tab pos="5435600" algn="l"/>
              </a:tabLst>
            </a:pPr>
            <a:r>
              <a:rPr sz="1800" spc="-5" dirty="0">
                <a:solidFill>
                  <a:srgbClr val="006FC0"/>
                </a:solidFill>
                <a:latin typeface="Times New Roman"/>
                <a:cs typeface="Times New Roman"/>
              </a:rPr>
              <a:t>Aile	</a:t>
            </a:r>
            <a:r>
              <a:rPr sz="1800" spc="10" dirty="0">
                <a:solidFill>
                  <a:srgbClr val="006FC0"/>
                </a:solidFill>
                <a:latin typeface="Times New Roman"/>
                <a:cs typeface="Times New Roman"/>
              </a:rPr>
              <a:t>y</a:t>
            </a:r>
            <a:r>
              <a:rPr sz="1800" spc="-10" dirty="0">
                <a:solidFill>
                  <a:srgbClr val="006FC0"/>
                </a:solidFill>
                <a:latin typeface="Times New Roman"/>
                <a:cs typeface="Times New Roman"/>
              </a:rPr>
              <a:t>a</a:t>
            </a:r>
            <a:r>
              <a:rPr sz="1800" dirty="0">
                <a:solidFill>
                  <a:srgbClr val="006FC0"/>
                </a:solidFill>
                <a:latin typeface="Times New Roman"/>
                <a:cs typeface="Times New Roman"/>
              </a:rPr>
              <a:t>rdımı	</a:t>
            </a:r>
            <a:r>
              <a:rPr sz="1800" spc="-15" dirty="0">
                <a:solidFill>
                  <a:srgbClr val="006FC0"/>
                </a:solidFill>
                <a:latin typeface="Times New Roman"/>
                <a:cs typeface="Times New Roman"/>
              </a:rPr>
              <a:t>ö</a:t>
            </a:r>
            <a:r>
              <a:rPr sz="1800" dirty="0">
                <a:solidFill>
                  <a:srgbClr val="006FC0"/>
                </a:solidFill>
                <a:latin typeface="Times New Roman"/>
                <a:cs typeface="Times New Roman"/>
              </a:rPr>
              <a:t>den</a:t>
            </a:r>
            <a:r>
              <a:rPr sz="1800" spc="5" dirty="0">
                <a:solidFill>
                  <a:srgbClr val="006FC0"/>
                </a:solidFill>
                <a:latin typeface="Times New Roman"/>
                <a:cs typeface="Times New Roman"/>
              </a:rPr>
              <a:t>e</a:t>
            </a:r>
            <a:r>
              <a:rPr sz="1800" dirty="0">
                <a:solidFill>
                  <a:srgbClr val="006FC0"/>
                </a:solidFill>
                <a:latin typeface="Times New Roman"/>
                <a:cs typeface="Times New Roman"/>
              </a:rPr>
              <a:t>ği	har</a:t>
            </a:r>
            <a:r>
              <a:rPr sz="1800" spc="-10" dirty="0">
                <a:solidFill>
                  <a:srgbClr val="006FC0"/>
                </a:solidFill>
                <a:latin typeface="Times New Roman"/>
                <a:cs typeface="Times New Roman"/>
              </a:rPr>
              <a:t>i</a:t>
            </a:r>
            <a:r>
              <a:rPr sz="1800" dirty="0">
                <a:solidFill>
                  <a:srgbClr val="006FC0"/>
                </a:solidFill>
                <a:latin typeface="Times New Roman"/>
                <a:cs typeface="Times New Roman"/>
              </a:rPr>
              <a:t>ç	</a:t>
            </a:r>
            <a:r>
              <a:rPr sz="1800" spc="10" dirty="0">
                <a:solidFill>
                  <a:srgbClr val="006FC0"/>
                </a:solidFill>
                <a:latin typeface="Times New Roman"/>
                <a:cs typeface="Times New Roman"/>
              </a:rPr>
              <a:t>y</a:t>
            </a:r>
            <a:r>
              <a:rPr sz="1800" spc="-20" dirty="0">
                <a:solidFill>
                  <a:srgbClr val="006FC0"/>
                </a:solidFill>
                <a:latin typeface="Times New Roman"/>
                <a:cs typeface="Times New Roman"/>
              </a:rPr>
              <a:t>a</a:t>
            </a:r>
            <a:r>
              <a:rPr sz="1800" dirty="0">
                <a:solidFill>
                  <a:srgbClr val="006FC0"/>
                </a:solidFill>
                <a:latin typeface="Times New Roman"/>
                <a:cs typeface="Times New Roman"/>
              </a:rPr>
              <a:t>pı</a:t>
            </a:r>
            <a:r>
              <a:rPr sz="1800" spc="5" dirty="0">
                <a:solidFill>
                  <a:srgbClr val="006FC0"/>
                </a:solidFill>
                <a:latin typeface="Times New Roman"/>
                <a:cs typeface="Times New Roman"/>
              </a:rPr>
              <a:t>l</a:t>
            </a:r>
            <a:r>
              <a:rPr sz="1800" dirty="0">
                <a:solidFill>
                  <a:srgbClr val="006FC0"/>
                </a:solidFill>
                <a:latin typeface="Times New Roman"/>
                <a:cs typeface="Times New Roman"/>
              </a:rPr>
              <a:t>an	diğ</a:t>
            </a:r>
            <a:r>
              <a:rPr sz="1800" spc="5" dirty="0">
                <a:solidFill>
                  <a:srgbClr val="006FC0"/>
                </a:solidFill>
                <a:latin typeface="Times New Roman"/>
                <a:cs typeface="Times New Roman"/>
              </a:rPr>
              <a:t>e</a:t>
            </a:r>
            <a:r>
              <a:rPr sz="1800" dirty="0">
                <a:solidFill>
                  <a:srgbClr val="006FC0"/>
                </a:solidFill>
                <a:latin typeface="Times New Roman"/>
                <a:cs typeface="Times New Roman"/>
              </a:rPr>
              <a:t>r	öd</a:t>
            </a:r>
            <a:r>
              <a:rPr sz="1800" spc="-10" dirty="0">
                <a:solidFill>
                  <a:srgbClr val="006FC0"/>
                </a:solidFill>
                <a:latin typeface="Times New Roman"/>
                <a:cs typeface="Times New Roman"/>
              </a:rPr>
              <a:t>em</a:t>
            </a:r>
            <a:r>
              <a:rPr sz="1800" dirty="0">
                <a:solidFill>
                  <a:srgbClr val="006FC0"/>
                </a:solidFill>
                <a:latin typeface="Times New Roman"/>
                <a:cs typeface="Times New Roman"/>
              </a:rPr>
              <a:t>e</a:t>
            </a:r>
            <a:r>
              <a:rPr sz="1800" spc="5" dirty="0">
                <a:solidFill>
                  <a:srgbClr val="006FC0"/>
                </a:solidFill>
                <a:latin typeface="Times New Roman"/>
                <a:cs typeface="Times New Roman"/>
              </a:rPr>
              <a:t>l</a:t>
            </a:r>
            <a:r>
              <a:rPr sz="1800" dirty="0">
                <a:solidFill>
                  <a:srgbClr val="006FC0"/>
                </a:solidFill>
                <a:latin typeface="Times New Roman"/>
                <a:cs typeface="Times New Roman"/>
              </a:rPr>
              <a:t>er</a:t>
            </a:r>
            <a:r>
              <a:rPr sz="1800" spc="5" dirty="0">
                <a:solidFill>
                  <a:srgbClr val="006FC0"/>
                </a:solidFill>
                <a:latin typeface="Times New Roman"/>
                <a:cs typeface="Times New Roman"/>
              </a:rPr>
              <a:t>i</a:t>
            </a:r>
            <a:r>
              <a:rPr sz="1800" dirty="0">
                <a:solidFill>
                  <a:srgbClr val="006FC0"/>
                </a:solidFill>
                <a:latin typeface="Times New Roman"/>
                <a:cs typeface="Times New Roman"/>
              </a:rPr>
              <a:t>n	t</a:t>
            </a:r>
            <a:r>
              <a:rPr sz="1800" spc="5" dirty="0">
                <a:solidFill>
                  <a:srgbClr val="006FC0"/>
                </a:solidFill>
                <a:latin typeface="Times New Roman"/>
                <a:cs typeface="Times New Roman"/>
              </a:rPr>
              <a:t>a</a:t>
            </a:r>
            <a:r>
              <a:rPr sz="1800" spc="-10" dirty="0">
                <a:solidFill>
                  <a:srgbClr val="006FC0"/>
                </a:solidFill>
                <a:latin typeface="Times New Roman"/>
                <a:cs typeface="Times New Roman"/>
              </a:rPr>
              <a:t>m</a:t>
            </a:r>
            <a:r>
              <a:rPr sz="1800" dirty="0">
                <a:solidFill>
                  <a:srgbClr val="006FC0"/>
                </a:solidFill>
                <a:latin typeface="Times New Roman"/>
                <a:cs typeface="Times New Roman"/>
              </a:rPr>
              <a:t>amı  damga </a:t>
            </a:r>
            <a:r>
              <a:rPr sz="1800" spc="-5" dirty="0">
                <a:solidFill>
                  <a:srgbClr val="006FC0"/>
                </a:solidFill>
                <a:latin typeface="Times New Roman"/>
                <a:cs typeface="Times New Roman"/>
              </a:rPr>
              <a:t>vergisine </a:t>
            </a:r>
            <a:r>
              <a:rPr sz="1800" spc="-15" dirty="0">
                <a:solidFill>
                  <a:srgbClr val="006FC0"/>
                </a:solidFill>
                <a:latin typeface="Times New Roman"/>
                <a:cs typeface="Times New Roman"/>
              </a:rPr>
              <a:t>tabidir.</a:t>
            </a:r>
            <a:endParaRPr sz="1800" dirty="0">
              <a:latin typeface="Times New Roman"/>
              <a:cs typeface="Times New Roman"/>
            </a:endParaRPr>
          </a:p>
        </p:txBody>
      </p:sp>
      <p:sp>
        <p:nvSpPr>
          <p:cNvPr id="11" name="object 11"/>
          <p:cNvSpPr/>
          <p:nvPr/>
        </p:nvSpPr>
        <p:spPr>
          <a:xfrm>
            <a:off x="2347214" y="3797300"/>
            <a:ext cx="6315837" cy="699135"/>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2439161" y="3982669"/>
            <a:ext cx="2484120"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6FC0"/>
                </a:solidFill>
                <a:latin typeface="Times New Roman"/>
                <a:cs typeface="Times New Roman"/>
              </a:rPr>
              <a:t>Oranı </a:t>
            </a:r>
            <a:r>
              <a:rPr sz="1800" dirty="0">
                <a:solidFill>
                  <a:srgbClr val="006FC0"/>
                </a:solidFill>
                <a:latin typeface="Times New Roman"/>
                <a:cs typeface="Times New Roman"/>
              </a:rPr>
              <a:t>binde </a:t>
            </a:r>
            <a:r>
              <a:rPr sz="1800" spc="-5" dirty="0">
                <a:solidFill>
                  <a:srgbClr val="006FC0"/>
                </a:solidFill>
                <a:latin typeface="Times New Roman"/>
                <a:cs typeface="Times New Roman"/>
              </a:rPr>
              <a:t>7.59</a:t>
            </a:r>
            <a:r>
              <a:rPr sz="1800" spc="-50" dirty="0">
                <a:solidFill>
                  <a:srgbClr val="006FC0"/>
                </a:solidFill>
                <a:latin typeface="Times New Roman"/>
                <a:cs typeface="Times New Roman"/>
              </a:rPr>
              <a:t> </a:t>
            </a:r>
            <a:r>
              <a:rPr sz="1800" spc="-5" dirty="0">
                <a:solidFill>
                  <a:srgbClr val="006FC0"/>
                </a:solidFill>
                <a:latin typeface="Times New Roman"/>
                <a:cs typeface="Times New Roman"/>
              </a:rPr>
              <a:t>(%0.759)</a:t>
            </a:r>
            <a:endParaRPr sz="1800">
              <a:latin typeface="Times New Roman"/>
              <a:cs typeface="Times New Roman"/>
            </a:endParaRPr>
          </a:p>
        </p:txBody>
      </p:sp>
      <p:sp>
        <p:nvSpPr>
          <p:cNvPr id="13" name="object 13"/>
          <p:cNvSpPr/>
          <p:nvPr/>
        </p:nvSpPr>
        <p:spPr>
          <a:xfrm>
            <a:off x="1992376" y="4787900"/>
            <a:ext cx="6694551" cy="639826"/>
          </a:xfrm>
          <a:prstGeom prst="rect">
            <a:avLst/>
          </a:prstGeom>
          <a:blipFill>
            <a:blip r:embed="rId6" cstate="print"/>
            <a:stretch>
              <a:fillRect/>
            </a:stretch>
          </a:blipFill>
        </p:spPr>
        <p:txBody>
          <a:bodyPr wrap="square" lIns="0" tIns="0" rIns="0" bIns="0" rtlCol="0"/>
          <a:lstStyle/>
          <a:p>
            <a:endParaRPr/>
          </a:p>
        </p:txBody>
      </p:sp>
      <p:sp>
        <p:nvSpPr>
          <p:cNvPr id="14" name="object 14"/>
          <p:cNvSpPr txBox="1"/>
          <p:nvPr/>
        </p:nvSpPr>
        <p:spPr>
          <a:xfrm>
            <a:off x="2084323" y="4943982"/>
            <a:ext cx="650367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0000"/>
                </a:solidFill>
                <a:latin typeface="Times New Roman"/>
                <a:cs typeface="Times New Roman"/>
              </a:rPr>
              <a:t>Damga </a:t>
            </a:r>
            <a:r>
              <a:rPr sz="1800" spc="-10" dirty="0">
                <a:solidFill>
                  <a:srgbClr val="FF0000"/>
                </a:solidFill>
                <a:latin typeface="Times New Roman"/>
                <a:cs typeface="Times New Roman"/>
              </a:rPr>
              <a:t>vergisi </a:t>
            </a:r>
            <a:r>
              <a:rPr sz="1800" dirty="0">
                <a:solidFill>
                  <a:srgbClr val="FF0000"/>
                </a:solidFill>
                <a:latin typeface="Times New Roman"/>
                <a:cs typeface="Times New Roman"/>
              </a:rPr>
              <a:t>tutarı </a:t>
            </a:r>
            <a:r>
              <a:rPr sz="1800" spc="-5" dirty="0">
                <a:solidFill>
                  <a:srgbClr val="006FC0"/>
                </a:solidFill>
                <a:latin typeface="Times New Roman"/>
                <a:cs typeface="Times New Roman"/>
              </a:rPr>
              <a:t>= Damga vergisine </a:t>
            </a:r>
            <a:r>
              <a:rPr sz="1800" dirty="0">
                <a:solidFill>
                  <a:srgbClr val="006FC0"/>
                </a:solidFill>
                <a:latin typeface="Times New Roman"/>
                <a:cs typeface="Times New Roman"/>
              </a:rPr>
              <a:t>tabi gelirler toplamı </a:t>
            </a:r>
            <a:r>
              <a:rPr sz="1800" spc="-5" dirty="0">
                <a:solidFill>
                  <a:srgbClr val="006FC0"/>
                </a:solidFill>
                <a:latin typeface="Times New Roman"/>
                <a:cs typeface="Times New Roman"/>
              </a:rPr>
              <a:t>x</a:t>
            </a:r>
            <a:r>
              <a:rPr sz="1800" spc="5" dirty="0">
                <a:solidFill>
                  <a:srgbClr val="006FC0"/>
                </a:solidFill>
                <a:latin typeface="Times New Roman"/>
                <a:cs typeface="Times New Roman"/>
              </a:rPr>
              <a:t> </a:t>
            </a:r>
            <a:r>
              <a:rPr sz="1800" dirty="0">
                <a:solidFill>
                  <a:srgbClr val="006FC0"/>
                </a:solidFill>
                <a:latin typeface="Times New Roman"/>
                <a:cs typeface="Times New Roman"/>
              </a:rPr>
              <a:t>%0.759</a:t>
            </a:r>
            <a:endParaRPr sz="1800">
              <a:latin typeface="Times New Roman"/>
              <a:cs typeface="Times New Roman"/>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269297332"/>
              </p:ext>
            </p:extLst>
          </p:nvPr>
        </p:nvGraphicFramePr>
        <p:xfrm>
          <a:off x="304800" y="152400"/>
          <a:ext cx="8458199" cy="6304317"/>
        </p:xfrm>
        <a:graphic>
          <a:graphicData uri="http://schemas.openxmlformats.org/drawingml/2006/table">
            <a:tbl>
              <a:tblPr/>
              <a:tblGrid>
                <a:gridCol w="56417"/>
                <a:gridCol w="1135273"/>
                <a:gridCol w="355489"/>
                <a:gridCol w="1284350"/>
                <a:gridCol w="1223188"/>
                <a:gridCol w="1085581"/>
                <a:gridCol w="1085581"/>
                <a:gridCol w="1223188"/>
                <a:gridCol w="1009132"/>
              </a:tblGrid>
              <a:tr h="39746">
                <a:tc gridSpan="2">
                  <a:txBody>
                    <a:bodyPr/>
                    <a:lstStyle/>
                    <a:p>
                      <a:pPr algn="l" fontAlgn="t"/>
                      <a:endParaRPr lang="tr-TR" sz="900" b="0" i="0" u="none" strike="noStrike" dirty="0">
                        <a:solidFill>
                          <a:srgbClr val="000000"/>
                        </a:solidFill>
                        <a:effectLst/>
                        <a:latin typeface="SansSerif"/>
                      </a:endParaRPr>
                    </a:p>
                  </a:txBody>
                  <a:tcPr marL="8753" marR="8753" marT="8753" marB="0">
                    <a:lnL>
                      <a:noFill/>
                    </a:lnL>
                    <a:lnR>
                      <a:noFill/>
                    </a:lnR>
                    <a:lnT>
                      <a:noFill/>
                    </a:lnT>
                    <a:lnB>
                      <a:noFill/>
                    </a:lnB>
                    <a:solidFill>
                      <a:schemeClr val="accent1"/>
                    </a:solidFill>
                  </a:tcPr>
                </a:tc>
                <a:tc hMerge="1">
                  <a:txBody>
                    <a:bodyPr/>
                    <a:lstStyle/>
                    <a:p>
                      <a:endParaRPr lang="tr-TR"/>
                    </a:p>
                  </a:txBody>
                  <a:tcPr/>
                </a:tc>
                <a:tc gridSpan="7">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1600" b="1" i="0" u="none" strike="noStrike" dirty="0" smtClean="0">
                          <a:solidFill>
                            <a:schemeClr val="accent2">
                              <a:lumMod val="50000"/>
                            </a:schemeClr>
                          </a:solidFill>
                          <a:effectLst/>
                          <a:latin typeface="SansSerif"/>
                        </a:rPr>
                        <a:t>657</a:t>
                      </a:r>
                      <a:r>
                        <a:rPr lang="tr-TR" sz="1600" b="1" i="0" u="none" strike="noStrike" baseline="0" dirty="0" smtClean="0">
                          <a:solidFill>
                            <a:schemeClr val="accent2">
                              <a:lumMod val="50000"/>
                            </a:schemeClr>
                          </a:solidFill>
                          <a:effectLst/>
                          <a:latin typeface="SansSerif"/>
                        </a:rPr>
                        <a:t> 4/B ÖRNEK MAAŞ BORDROSU</a:t>
                      </a:r>
                      <a:r>
                        <a:rPr lang="tr-TR" sz="900" b="1" i="0" u="none" strike="noStrike" dirty="0" smtClean="0">
                          <a:solidFill>
                            <a:schemeClr val="accent2">
                              <a:lumMod val="50000"/>
                            </a:schemeClr>
                          </a:solidFill>
                          <a:effectLst/>
                          <a:latin typeface="SansSerif"/>
                        </a:rPr>
                        <a:t> </a:t>
                      </a:r>
                    </a:p>
                    <a:p>
                      <a:pPr marL="0" marR="0" indent="0" algn="ctr" defTabSz="914400" rtl="0" eaLnBrk="1" fontAlgn="ctr" latinLnBrk="0" hangingPunct="1">
                        <a:lnSpc>
                          <a:spcPct val="100000"/>
                        </a:lnSpc>
                        <a:spcBef>
                          <a:spcPts val="0"/>
                        </a:spcBef>
                        <a:spcAft>
                          <a:spcPts val="0"/>
                        </a:spcAft>
                        <a:buClrTx/>
                        <a:buSzTx/>
                        <a:buFontTx/>
                        <a:buNone/>
                        <a:tabLst/>
                        <a:defRPr/>
                      </a:pPr>
                      <a:endParaRPr lang="tr-TR" sz="1600" b="1" i="0" u="none" strike="noStrike" dirty="0">
                        <a:solidFill>
                          <a:srgbClr val="FFFFFF"/>
                        </a:solidFill>
                        <a:effectLst/>
                        <a:latin typeface="SansSerif"/>
                      </a:endParaRPr>
                    </a:p>
                  </a:txBody>
                  <a:tcPr marL="8753" marR="8753" marT="875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dirty="0">
                          <a:solidFill>
                            <a:srgbClr val="FFFFFF"/>
                          </a:solidFill>
                          <a:effectLst/>
                          <a:latin typeface="SansSerif"/>
                        </a:rPr>
                        <a:t>Kurumu/Birimi</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4">
                  <a:txBody>
                    <a:bodyPr/>
                    <a:lstStyle/>
                    <a:p>
                      <a:pPr algn="l" fontAlgn="ctr"/>
                      <a:r>
                        <a:rPr lang="tr-TR" sz="900" b="1" i="0" u="none" strike="noStrike" dirty="0">
                          <a:solidFill>
                            <a:srgbClr val="000000"/>
                          </a:solidFill>
                          <a:effectLst/>
                          <a:latin typeface="SansSerif"/>
                        </a:rPr>
                        <a:t>Uygulama ve Araştırma Hastanesi</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700" b="1" i="0" u="none" strike="noStrike">
                          <a:solidFill>
                            <a:srgbClr val="FFFFFF"/>
                          </a:solidFill>
                          <a:effectLst/>
                          <a:latin typeface="SansSerif"/>
                        </a:rPr>
                        <a:t>Aylık Katsayı</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r" fontAlgn="ctr"/>
                      <a:r>
                        <a:rPr lang="tr-TR" sz="900" b="1" i="0" u="none" strike="noStrike" dirty="0" smtClean="0">
                          <a:solidFill>
                            <a:srgbClr val="000000"/>
                          </a:solidFill>
                          <a:effectLst/>
                          <a:latin typeface="SansSerif"/>
                        </a:rPr>
                        <a:t>0.0,179979</a:t>
                      </a:r>
                      <a:endParaRPr lang="tr-TR" sz="900" b="1" i="0" u="none" strike="noStrike" dirty="0">
                        <a:solidFill>
                          <a:srgbClr val="000000"/>
                        </a:solidFill>
                        <a:effectLst/>
                        <a:latin typeface="SansSerif"/>
                      </a:endParaRP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3139">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FFFFFF"/>
                          </a:solidFill>
                          <a:effectLst/>
                          <a:latin typeface="SansSerif"/>
                        </a:rPr>
                        <a:t>Ait Olduğu Ay</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4">
                  <a:txBody>
                    <a:bodyPr/>
                    <a:lstStyle/>
                    <a:p>
                      <a:pPr algn="l" fontAlgn="ctr"/>
                      <a:r>
                        <a:rPr lang="tr-TR" sz="900" b="1" i="0" u="none" strike="noStrike" dirty="0">
                          <a:solidFill>
                            <a:srgbClr val="000000"/>
                          </a:solidFill>
                          <a:effectLst/>
                          <a:latin typeface="SansSerif"/>
                        </a:rPr>
                        <a:t>7</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700" b="1" i="0" u="none" strike="noStrike">
                          <a:solidFill>
                            <a:srgbClr val="FFFFFF"/>
                          </a:solidFill>
                          <a:effectLst/>
                          <a:latin typeface="SansSerif"/>
                        </a:rPr>
                        <a:t>Yan Ödeme Katsayısı</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r" fontAlgn="ctr"/>
                      <a:r>
                        <a:rPr lang="tr-TR" sz="900" b="1" i="0" u="none" strike="noStrike" dirty="0" smtClean="0">
                          <a:solidFill>
                            <a:srgbClr val="000000"/>
                          </a:solidFill>
                          <a:effectLst/>
                          <a:latin typeface="SansSerif"/>
                        </a:rPr>
                        <a:t>0,057019</a:t>
                      </a:r>
                      <a:endParaRPr lang="tr-TR" sz="900" b="1" i="0" u="none" strike="noStrike" dirty="0">
                        <a:solidFill>
                          <a:srgbClr val="000000"/>
                        </a:solidFill>
                        <a:effectLst/>
                        <a:latin typeface="SansSerif"/>
                      </a:endParaRP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FFFFFF"/>
                          </a:solidFill>
                          <a:effectLst/>
                          <a:latin typeface="SansSerif"/>
                        </a:rPr>
                        <a:t>Bütçe Yılı</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gridSpan="4">
                  <a:txBody>
                    <a:bodyPr/>
                    <a:lstStyle/>
                    <a:p>
                      <a:pPr algn="l" fontAlgn="ctr"/>
                      <a:r>
                        <a:rPr lang="tr-TR" sz="900" b="1" i="0" u="none" strike="noStrike" dirty="0">
                          <a:solidFill>
                            <a:srgbClr val="000000"/>
                          </a:solidFill>
                          <a:effectLst/>
                          <a:latin typeface="SansSerif"/>
                        </a:rPr>
                        <a:t>2021</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700" b="1" i="0" u="none" strike="noStrike">
                          <a:solidFill>
                            <a:srgbClr val="FFFFFF"/>
                          </a:solidFill>
                          <a:effectLst/>
                          <a:latin typeface="SansSerif"/>
                        </a:rPr>
                        <a:t>Taban Aylık Katsayısı</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r" fontAlgn="ctr"/>
                      <a:r>
                        <a:rPr lang="tr-TR" sz="900" b="1" i="0" u="none" strike="noStrike" dirty="0" smtClean="0">
                          <a:solidFill>
                            <a:srgbClr val="000000"/>
                          </a:solidFill>
                          <a:effectLst/>
                          <a:latin typeface="SansSerif"/>
                        </a:rPr>
                        <a:t>2,814188</a:t>
                      </a:r>
                      <a:endParaRPr lang="tr-TR" sz="900" b="1" i="0" u="none" strike="noStrike" dirty="0">
                        <a:solidFill>
                          <a:srgbClr val="000000"/>
                        </a:solidFill>
                        <a:effectLst/>
                        <a:latin typeface="SansSerif"/>
                      </a:endParaRP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rowSpan="2" gridSpan="3">
                  <a:txBody>
                    <a:bodyPr/>
                    <a:lstStyle/>
                    <a:p>
                      <a:pPr algn="ctr" fontAlgn="ctr"/>
                      <a:r>
                        <a:rPr lang="tr-TR" sz="700" b="1" i="0" u="none" strike="noStrike" dirty="0">
                          <a:solidFill>
                            <a:srgbClr val="FFFFFF"/>
                          </a:solidFill>
                          <a:effectLst/>
                          <a:latin typeface="SansSerif"/>
                        </a:rPr>
                        <a:t>PERSONEL BİLGİLERİ</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FF"/>
                    </a:solidFill>
                  </a:tcPr>
                </a:tc>
                <a:tc rowSpan="2" hMerge="1">
                  <a:txBody>
                    <a:bodyPr/>
                    <a:lstStyle/>
                    <a:p>
                      <a:endParaRPr lang="tr-TR"/>
                    </a:p>
                  </a:txBody>
                  <a:tcPr/>
                </a:tc>
                <a:tc rowSpan="2" hMerge="1">
                  <a:txBody>
                    <a:bodyPr/>
                    <a:lstStyle/>
                    <a:p>
                      <a:endParaRPr lang="tr-TR"/>
                    </a:p>
                  </a:txBody>
                  <a:tcPr/>
                </a:tc>
                <a:tc gridSpan="3">
                  <a:txBody>
                    <a:bodyPr/>
                    <a:lstStyle/>
                    <a:p>
                      <a:pPr algn="ctr" fontAlgn="ctr"/>
                      <a:r>
                        <a:rPr lang="tr-TR" sz="700" b="1" i="0" u="none" strike="noStrike" dirty="0">
                          <a:solidFill>
                            <a:srgbClr val="FFFFFF"/>
                          </a:solidFill>
                          <a:effectLst/>
                          <a:latin typeface="SansSerif"/>
                        </a:rPr>
                        <a:t>GELİR</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c hMerge="1">
                  <a:txBody>
                    <a:bodyPr/>
                    <a:lstStyle/>
                    <a:p>
                      <a:endParaRPr lang="tr-TR"/>
                    </a:p>
                  </a:txBody>
                  <a:tcPr/>
                </a:tc>
                <a:tc gridSpan="2">
                  <a:txBody>
                    <a:bodyPr/>
                    <a:lstStyle/>
                    <a:p>
                      <a:pPr algn="ctr" fontAlgn="ctr"/>
                      <a:r>
                        <a:rPr lang="tr-TR" sz="700" b="1" i="0" u="none" strike="noStrike" dirty="0">
                          <a:solidFill>
                            <a:srgbClr val="FFFFFF"/>
                          </a:solidFill>
                          <a:effectLst/>
                          <a:latin typeface="SansSerif"/>
                        </a:rPr>
                        <a:t>KESİNTİ</a:t>
                      </a:r>
                    </a:p>
                  </a:txBody>
                  <a:tcPr marL="8753" marR="8753" marT="875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hMerge="1">
                  <a:txBody>
                    <a:bodyPr/>
                    <a:lstStyle/>
                    <a:p>
                      <a:endParaRPr lang="tr-TR"/>
                    </a:p>
                  </a:txBody>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00"/>
                      </a:solidFill>
                      <a:prstDash val="solid"/>
                      <a:round/>
                      <a:headEnd type="none" w="med" len="med"/>
                      <a:tailEnd type="none" w="med" len="med"/>
                    </a:lnR>
                    <a:lnT>
                      <a:noFill/>
                    </a:lnT>
                    <a:lnB>
                      <a:noFill/>
                    </a:lnB>
                    <a:solidFill>
                      <a:srgbClr val="FFFFFF"/>
                    </a:solidFill>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ctr" fontAlgn="ctr"/>
                      <a:r>
                        <a:rPr lang="tr-TR" sz="700" b="1" i="0" u="none" strike="noStrike" dirty="0">
                          <a:solidFill>
                            <a:srgbClr val="FFFFFF"/>
                          </a:solidFill>
                          <a:effectLst/>
                          <a:latin typeface="SansSerif"/>
                        </a:rPr>
                        <a:t>ADI</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FF"/>
                    </a:solidFill>
                  </a:tcPr>
                </a:tc>
                <a:tc>
                  <a:txBody>
                    <a:bodyPr/>
                    <a:lstStyle/>
                    <a:p>
                      <a:pPr algn="ctr" fontAlgn="ctr"/>
                      <a:r>
                        <a:rPr lang="tr-TR" sz="700" b="1" i="0" u="none" strike="noStrike" dirty="0">
                          <a:solidFill>
                            <a:srgbClr val="FFFFFF"/>
                          </a:solidFill>
                          <a:effectLst/>
                          <a:latin typeface="SansSerif"/>
                        </a:rPr>
                        <a:t>GÖS. / PUAN / ZAM</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tr-TR" sz="700" b="1" i="0" u="none" strike="noStrike">
                          <a:solidFill>
                            <a:srgbClr val="FFFFFF"/>
                          </a:solidFill>
                          <a:effectLst/>
                          <a:latin typeface="SansSerif"/>
                        </a:rPr>
                        <a:t>TUTARI</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c>
                  <a:txBody>
                    <a:bodyPr/>
                    <a:lstStyle/>
                    <a:p>
                      <a:pPr algn="ctr" fontAlgn="ctr"/>
                      <a:r>
                        <a:rPr lang="tr-TR" sz="700" b="1" i="0" u="none" strike="noStrike">
                          <a:solidFill>
                            <a:srgbClr val="FFFFFF"/>
                          </a:solidFill>
                          <a:effectLst/>
                          <a:latin typeface="SansSerif"/>
                        </a:rPr>
                        <a:t>ADI</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0000FF"/>
                    </a:solidFill>
                  </a:tcPr>
                </a:tc>
                <a:tc>
                  <a:txBody>
                    <a:bodyPr/>
                    <a:lstStyle/>
                    <a:p>
                      <a:pPr algn="ctr" fontAlgn="ctr"/>
                      <a:r>
                        <a:rPr lang="tr-TR" sz="700" b="1" i="0" u="none" strike="noStrike">
                          <a:solidFill>
                            <a:srgbClr val="FFFFFF"/>
                          </a:solidFill>
                          <a:effectLst/>
                          <a:latin typeface="SansSerif"/>
                        </a:rPr>
                        <a:t>TUTARI</a:t>
                      </a:r>
                    </a:p>
                  </a:txBody>
                  <a:tcPr marL="8753" marR="8753" marT="875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T.C Kimlik Numarası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endParaRPr lang="tr-TR" sz="700" b="1" i="0" u="none" strike="noStrike" dirty="0">
                        <a:solidFill>
                          <a:srgbClr val="000000"/>
                        </a:solidFill>
                        <a:effectLst/>
                        <a:latin typeface="SansSerif"/>
                      </a:endParaRP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dirty="0">
                          <a:solidFill>
                            <a:srgbClr val="000080"/>
                          </a:solidFill>
                          <a:effectLst/>
                          <a:latin typeface="SansSerif"/>
                        </a:rPr>
                        <a:t>Aylık Tutar</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a:solidFill>
                            <a:srgbClr val="000080"/>
                          </a:solidFill>
                          <a:effectLst/>
                          <a:latin typeface="SansSerif"/>
                        </a:rPr>
                        <a:t>Gelir Vergisi</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610.11</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Adı Soyadı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endParaRPr lang="tr-TR" sz="700" b="1" i="0" u="none" strike="noStrike" dirty="0">
                        <a:solidFill>
                          <a:srgbClr val="000000"/>
                        </a:solidFill>
                        <a:effectLst/>
                        <a:latin typeface="SansSerif"/>
                      </a:endParaRP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dirty="0">
                          <a:solidFill>
                            <a:srgbClr val="000080"/>
                          </a:solidFill>
                          <a:effectLst/>
                          <a:latin typeface="SansSerif"/>
                        </a:rPr>
                        <a:t>Taban Aylık</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a:solidFill>
                            <a:srgbClr val="000080"/>
                          </a:solidFill>
                          <a:effectLst/>
                          <a:latin typeface="SansSerif"/>
                        </a:rPr>
                        <a:t>Damga Vergisi</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40.02</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Kurum Sicil Numarası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endParaRPr lang="tr-TR" sz="700" b="1" i="0" u="none" strike="noStrike" dirty="0">
                        <a:solidFill>
                          <a:srgbClr val="000000"/>
                        </a:solidFill>
                        <a:effectLst/>
                        <a:latin typeface="SansSerif"/>
                      </a:endParaRP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dirty="0">
                          <a:solidFill>
                            <a:srgbClr val="000080"/>
                          </a:solidFill>
                          <a:effectLst/>
                          <a:latin typeface="SansSerif"/>
                        </a:rPr>
                        <a:t>Kıdem Aylık</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a:solidFill>
                            <a:srgbClr val="000080"/>
                          </a:solidFill>
                          <a:effectLst/>
                          <a:latin typeface="SansSerif"/>
                        </a:rPr>
                        <a:t>Mal.Ya.Öl.Si.(Devlet)</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565.15</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Emekli Sicil Numarası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dirty="0">
                          <a:solidFill>
                            <a:srgbClr val="000080"/>
                          </a:solidFill>
                          <a:effectLst/>
                          <a:latin typeface="SansSerif"/>
                        </a:rPr>
                        <a:t>Dil Tazminatı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0.00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a:solidFill>
                            <a:srgbClr val="000080"/>
                          </a:solidFill>
                          <a:effectLst/>
                          <a:latin typeface="SansSerif"/>
                        </a:rPr>
                        <a:t>Mal.Ya.Öl.Si.(Kişi)</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462.40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Hizmet Sınıfı / Unvanı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Hemşire</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dirty="0">
                          <a:solidFill>
                            <a:srgbClr val="000080"/>
                          </a:solidFill>
                          <a:effectLst/>
                          <a:latin typeface="SansSerif"/>
                        </a:rPr>
                        <a:t>Emekli Kes.(Devlet)</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0.00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dirty="0">
                          <a:solidFill>
                            <a:srgbClr val="000080"/>
                          </a:solidFill>
                          <a:effectLst/>
                          <a:latin typeface="SansSerif"/>
                        </a:rPr>
                        <a:t>Artış %100 (</a:t>
                      </a:r>
                      <a:r>
                        <a:rPr lang="tr-TR" sz="700" b="1" i="0" u="none" strike="noStrike" dirty="0" err="1">
                          <a:solidFill>
                            <a:srgbClr val="000080"/>
                          </a:solidFill>
                          <a:effectLst/>
                          <a:latin typeface="SansSerif"/>
                        </a:rPr>
                        <a:t>Devlet+Kişi</a:t>
                      </a:r>
                      <a:r>
                        <a:rPr lang="tr-TR" sz="700" b="1" i="0" u="none" strike="noStrike" dirty="0">
                          <a:solidFill>
                            <a:srgbClr val="000080"/>
                          </a:solidFill>
                          <a:effectLst/>
                          <a:latin typeface="SansSerif"/>
                        </a:rPr>
                        <a:t>)</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2477">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Kadro Derecesi</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dirty="0">
                          <a:solidFill>
                            <a:srgbClr val="000080"/>
                          </a:solidFill>
                          <a:effectLst/>
                          <a:latin typeface="SansSerif"/>
                        </a:rPr>
                        <a:t>Artış %100 (Devlet)</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a-DK" sz="700" b="1" i="0" u="none" strike="noStrike" dirty="0">
                          <a:solidFill>
                            <a:srgbClr val="000080"/>
                          </a:solidFill>
                          <a:effectLst/>
                          <a:latin typeface="SansSerif"/>
                        </a:rPr>
                        <a:t>Gen. Sag. Sig. Pir. (Devlet)</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385.33</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Ö.E. Derece / Kademe</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0 / 1</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a-DK" sz="700" b="1" i="0" u="none" strike="noStrike" dirty="0">
                          <a:solidFill>
                            <a:srgbClr val="000080"/>
                          </a:solidFill>
                          <a:effectLst/>
                          <a:latin typeface="SansSerif"/>
                        </a:rPr>
                        <a:t>Gen Sag. Sig. Pir.(Devlet)</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385.33</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da-DK" sz="700" b="1" i="0" u="none" strike="noStrike" dirty="0">
                          <a:solidFill>
                            <a:srgbClr val="000080"/>
                          </a:solidFill>
                          <a:effectLst/>
                          <a:latin typeface="SansSerif"/>
                        </a:rPr>
                        <a:t>Gen. Sag. Sig. Pir. (Kişi)</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256.89</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Ö.E. Ek Gösterge</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dirty="0">
                          <a:solidFill>
                            <a:srgbClr val="000080"/>
                          </a:solidFill>
                          <a:effectLst/>
                          <a:latin typeface="SansSerif"/>
                        </a:rPr>
                        <a:t>Aile Yardımı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0.00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dirty="0">
                          <a:solidFill>
                            <a:srgbClr val="000080"/>
                          </a:solidFill>
                          <a:effectLst/>
                          <a:latin typeface="SansSerif"/>
                        </a:rPr>
                        <a:t>Kısa Vadeli Sigorta Kol. </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102.76</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E.E. Derece / Kademe</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0 / 1</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a:solidFill>
                            <a:srgbClr val="000080"/>
                          </a:solidFill>
                          <a:effectLst/>
                          <a:latin typeface="SansSerif"/>
                        </a:rPr>
                        <a:t>Çocuk Yardımı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0.00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dirty="0">
                          <a:solidFill>
                            <a:srgbClr val="000080"/>
                          </a:solidFill>
                          <a:effectLst/>
                          <a:latin typeface="SansSerif"/>
                        </a:rPr>
                        <a:t>Sendika Aidatı</a:t>
                      </a:r>
                    </a:p>
                  </a:txBody>
                  <a:tcPr marL="8753" marR="8753" marT="8753" marB="0">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26.36</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2477">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E.E. Ek Gösterge</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a:solidFill>
                            <a:srgbClr val="000080"/>
                          </a:solidFill>
                          <a:effectLst/>
                          <a:latin typeface="SansSerif"/>
                        </a:rPr>
                        <a:t>Mal. Yaş. Ölüm Sig. (Devlet)</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565.15</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dirty="0">
                          <a:solidFill>
                            <a:srgbClr val="000080"/>
                          </a:solidFill>
                          <a:effectLst/>
                          <a:latin typeface="SansSerif"/>
                        </a:rPr>
                        <a:t>Bireysel Emeklilik</a:t>
                      </a:r>
                    </a:p>
                  </a:txBody>
                  <a:tcPr marL="8753" marR="8753" marT="8753" marB="0">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dirty="0">
                          <a:solidFill>
                            <a:srgbClr val="000000"/>
                          </a:solidFill>
                          <a:effectLst/>
                          <a:latin typeface="SansSerif"/>
                        </a:rPr>
                        <a:t>154</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Kıdem Ay / Yıl</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6 / 2</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1" i="0" u="none" strike="noStrike">
                          <a:solidFill>
                            <a:srgbClr val="000080"/>
                          </a:solidFill>
                          <a:effectLst/>
                          <a:latin typeface="SansSerif"/>
                        </a:rPr>
                        <a:t>Kısa Vadeli Sigorta Kol. </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102.76</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Cinsiyeti</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Erkek</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a:solidFill>
                            <a:srgbClr val="000080"/>
                          </a:solidFill>
                          <a:effectLst/>
                          <a:latin typeface="SansSerif"/>
                        </a:rPr>
                        <a:t>Sözleşme Ücreti</a:t>
                      </a:r>
                    </a:p>
                  </a:txBody>
                  <a:tcPr marL="8753" marR="8753" marT="8753" marB="0">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5137.75</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5137.75</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r>
              <a:tr h="232477">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Medeni Hali</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Bekar</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a:solidFill>
                            <a:srgbClr val="000080"/>
                          </a:solidFill>
                          <a:effectLst/>
                          <a:latin typeface="SansSerif"/>
                        </a:rPr>
                        <a:t>Toplu Sözleşme İkramiyesi</a:t>
                      </a:r>
                    </a:p>
                  </a:txBody>
                  <a:tcPr marL="8753" marR="8753" marT="8753" marB="0">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a:txBody>
                    <a:bodyPr/>
                    <a:lstStyle/>
                    <a:p>
                      <a:pPr algn="r" fontAlgn="ctr"/>
                      <a:r>
                        <a:rPr lang="tr-TR" sz="900" b="1" i="0" u="none" strike="noStrike">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900" b="1" i="0" u="none" strike="noStrike" dirty="0">
                          <a:solidFill>
                            <a:srgbClr val="000000"/>
                          </a:solidFill>
                          <a:effectLst/>
                          <a:latin typeface="SansSerif"/>
                        </a:rPr>
                        <a:t>134.85</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Eş Yardımı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Çocuk Yardımı  0-6 Yaş / 6 Yaş </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0/0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r>
              <a:tr h="232477">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Asgari Geç. İnd. Yar. Çocuk Sayısı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Asgari Geçim İndirim Tutarı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268.31</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Raporlu Gün</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rowSpan="2" gridSpan="2">
                  <a:txBody>
                    <a:bodyPr/>
                    <a:lstStyle/>
                    <a:p>
                      <a:pPr algn="l" fontAlgn="ctr"/>
                      <a:r>
                        <a:rPr lang="tr-TR" sz="700" b="1" i="0" u="none" strike="noStrike">
                          <a:solidFill>
                            <a:srgbClr val="000080"/>
                          </a:solidFill>
                          <a:effectLst/>
                          <a:latin typeface="SansSerif"/>
                        </a:rPr>
                        <a:t>Sigorta</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hMerge="1">
                  <a:txBody>
                    <a:bodyPr/>
                    <a:lstStyle/>
                    <a:p>
                      <a:endParaRPr lang="tr-TR"/>
                    </a:p>
                  </a:txBody>
                  <a:tcPr/>
                </a:tc>
                <a:tc rowSpan="2">
                  <a:txBody>
                    <a:bodyPr/>
                    <a:lstStyle/>
                    <a:p>
                      <a:pPr algn="r" fontAlgn="ctr"/>
                      <a:r>
                        <a:rPr lang="tr-TR" sz="900" b="1" i="0" u="none" strike="noStrike" dirty="0">
                          <a:solidFill>
                            <a:srgbClr val="000000"/>
                          </a:solidFill>
                          <a:effectLst/>
                          <a:latin typeface="SansSerif"/>
                        </a:rPr>
                        <a:t>0.00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l" fontAlgn="t"/>
                      <a:r>
                        <a:rPr lang="tr-TR" sz="700" b="1" i="0" u="none" strike="noStrike">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rowSpan="2">
                  <a:txBody>
                    <a:bodyPr/>
                    <a:lstStyle/>
                    <a:p>
                      <a:pPr algn="l" fontAlgn="ctr"/>
                      <a:r>
                        <a:rPr lang="tr-TR" sz="700" b="1" i="0" u="none" strike="noStrike" dirty="0">
                          <a:solidFill>
                            <a:srgbClr val="FFFFFF"/>
                          </a:solidFill>
                          <a:effectLst/>
                          <a:latin typeface="SansSerif"/>
                        </a:rPr>
                        <a:t>Gelir Toplamı </a:t>
                      </a:r>
                    </a:p>
                  </a:txBody>
                  <a:tcPr marL="8753" marR="8753" marT="8753" marB="0" anchor="ctr">
                    <a:lnL>
                      <a:noFill/>
                    </a:lnL>
                    <a:lnR w="6350" cap="flat" cmpd="sng" algn="ctr">
                      <a:solidFill>
                        <a:srgbClr val="000000"/>
                      </a:solidFill>
                      <a:prstDash val="solid"/>
                      <a:round/>
                      <a:headEnd type="none" w="med" len="med"/>
                      <a:tailEnd type="none" w="med" len="med"/>
                    </a:lnR>
                    <a:lnT>
                      <a:noFill/>
                    </a:lnT>
                    <a:lnB>
                      <a:noFill/>
                    </a:lnB>
                    <a:solidFill>
                      <a:srgbClr val="0000FF"/>
                    </a:solidFill>
                  </a:tcPr>
                </a:tc>
                <a:tc rowSpan="2">
                  <a:txBody>
                    <a:bodyPr/>
                    <a:lstStyle/>
                    <a:p>
                      <a:pPr algn="r" fontAlgn="ctr"/>
                      <a:r>
                        <a:rPr lang="tr-TR" sz="900" b="1" i="0" u="none" strike="noStrike" dirty="0">
                          <a:solidFill>
                            <a:srgbClr val="000000"/>
                          </a:solidFill>
                          <a:effectLst/>
                          <a:latin typeface="SansSerif"/>
                        </a:rPr>
                        <a:t>6,325.84</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Aylık Vergi Matrahı</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4,392.10</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c vMerge="1">
                  <a:txBody>
                    <a:bodyPr/>
                    <a:lstStyle/>
                    <a:p>
                      <a:endParaRPr lang="tr-TR"/>
                    </a:p>
                  </a:txBody>
                  <a:tcPr/>
                </a:tc>
                <a:tc vMerge="1">
                  <a:txBody>
                    <a:bodyPr/>
                    <a:lstStyle/>
                    <a:p>
                      <a:endParaRPr lang="tr-TR"/>
                    </a:p>
                  </a:txBody>
                  <a:tcPr/>
                </a:tc>
              </a:tr>
              <a:tr h="232477">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a:txBody>
                    <a:bodyPr/>
                    <a:lstStyle/>
                    <a:p>
                      <a:pPr algn="l" fontAlgn="ctr"/>
                      <a:r>
                        <a:rPr lang="tr-TR" sz="700" b="1" i="0" u="none" strike="noStrike">
                          <a:solidFill>
                            <a:srgbClr val="000080"/>
                          </a:solidFill>
                          <a:effectLst/>
                          <a:latin typeface="SansSerif"/>
                        </a:rPr>
                        <a:t>Geçen Aylar Vergi Matrahı Toplam</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hMerge="1">
                  <a:txBody>
                    <a:bodyPr/>
                    <a:lstStyle/>
                    <a:p>
                      <a:endParaRPr lang="tr-TR"/>
                    </a:p>
                  </a:txBody>
                  <a:tcPr/>
                </a:tc>
                <a:tc>
                  <a:txBody>
                    <a:bodyPr/>
                    <a:lstStyle/>
                    <a:p>
                      <a:pPr algn="r" fontAlgn="ctr"/>
                      <a:r>
                        <a:rPr lang="tr-TR" sz="900" b="1" i="0" u="none" strike="noStrike" dirty="0">
                          <a:solidFill>
                            <a:srgbClr val="000000"/>
                          </a:solidFill>
                          <a:effectLst/>
                          <a:latin typeface="SansSerif"/>
                        </a:rPr>
                        <a:t> </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rowSpan="2">
                  <a:txBody>
                    <a:bodyPr/>
                    <a:lstStyle/>
                    <a:p>
                      <a:pPr algn="l" fontAlgn="ctr"/>
                      <a:r>
                        <a:rPr lang="tr-TR" sz="700" b="1" i="0" u="none" strike="noStrike">
                          <a:solidFill>
                            <a:srgbClr val="FFFFFF"/>
                          </a:solidFill>
                          <a:effectLst/>
                          <a:latin typeface="SansSerif"/>
                        </a:rPr>
                        <a:t>Kesinti Toplamı </a:t>
                      </a:r>
                    </a:p>
                  </a:txBody>
                  <a:tcPr marL="8753" marR="8753" marT="8753" marB="0" anchor="ctr">
                    <a:lnL>
                      <a:noFill/>
                    </a:lnL>
                    <a:lnR w="6350" cap="flat" cmpd="sng" algn="ctr">
                      <a:solidFill>
                        <a:srgbClr val="000000"/>
                      </a:solidFill>
                      <a:prstDash val="solid"/>
                      <a:round/>
                      <a:headEnd type="none" w="med" len="med"/>
                      <a:tailEnd type="none" w="med" len="med"/>
                    </a:lnR>
                    <a:lnT>
                      <a:noFill/>
                    </a:lnT>
                    <a:lnB>
                      <a:noFill/>
                    </a:lnB>
                    <a:solidFill>
                      <a:srgbClr val="0000FF"/>
                    </a:solidFill>
                  </a:tcPr>
                </a:tc>
                <a:tc rowSpan="2">
                  <a:txBody>
                    <a:bodyPr/>
                    <a:lstStyle/>
                    <a:p>
                      <a:pPr algn="r" fontAlgn="ctr"/>
                      <a:r>
                        <a:rPr lang="tr-TR" sz="900" b="1" i="0" u="none" strike="noStrike" dirty="0">
                          <a:solidFill>
                            <a:srgbClr val="000000"/>
                          </a:solidFill>
                          <a:effectLst/>
                          <a:latin typeface="SansSerif"/>
                        </a:rPr>
                        <a:t>2,603.02</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rowSpan="2" gridSpan="2">
                  <a:txBody>
                    <a:bodyPr/>
                    <a:lstStyle/>
                    <a:p>
                      <a:pPr algn="l" fontAlgn="ctr"/>
                      <a:r>
                        <a:rPr lang="tr-TR" sz="700" b="1" i="0" u="none" strike="noStrike">
                          <a:solidFill>
                            <a:srgbClr val="000080"/>
                          </a:solidFill>
                          <a:effectLst/>
                          <a:latin typeface="SansSerif"/>
                        </a:rPr>
                        <a:t>Maaş İşlem Kodu</a:t>
                      </a:r>
                    </a:p>
                  </a:txBody>
                  <a:tcPr marL="8753" marR="8753" marT="8753" marB="0" anchor="ctr">
                    <a:lnL w="6350" cap="flat" cmpd="sng" algn="ctr">
                      <a:solidFill>
                        <a:srgbClr val="000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80"/>
                      </a:solidFill>
                      <a:prstDash val="solid"/>
                      <a:round/>
                      <a:headEnd type="none" w="med" len="med"/>
                      <a:tailEnd type="none" w="med" len="med"/>
                    </a:lnT>
                    <a:lnB w="6350" cap="flat" cmpd="sng" algn="ctr">
                      <a:solidFill>
                        <a:srgbClr val="000080"/>
                      </a:solidFill>
                      <a:prstDash val="solid"/>
                      <a:round/>
                      <a:headEnd type="none" w="med" len="med"/>
                      <a:tailEnd type="none" w="med" len="med"/>
                    </a:lnB>
                    <a:solidFill>
                      <a:srgbClr val="C0C0C0"/>
                    </a:solidFill>
                  </a:tcPr>
                </a:tc>
                <a:tc rowSpan="2" hMerge="1">
                  <a:txBody>
                    <a:bodyPr/>
                    <a:lstStyle/>
                    <a:p>
                      <a:endParaRPr lang="tr-TR"/>
                    </a:p>
                  </a:txBody>
                  <a:tcPr/>
                </a:tc>
                <a:tc rowSpan="2">
                  <a:txBody>
                    <a:bodyPr/>
                    <a:lstStyle/>
                    <a:p>
                      <a:pPr algn="r" fontAlgn="ctr"/>
                      <a:r>
                        <a:rPr lang="tr-TR" sz="900" b="1" i="0" u="none" strike="noStrike" dirty="0">
                          <a:solidFill>
                            <a:srgbClr val="000000"/>
                          </a:solidFill>
                          <a:effectLst/>
                          <a:latin typeface="SansSerif"/>
                        </a:rPr>
                        <a:t>51</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c vMerge="1">
                  <a:txBody>
                    <a:bodyPr/>
                    <a:lstStyle/>
                    <a:p>
                      <a:endParaRPr lang="tr-TR"/>
                    </a:p>
                  </a:txBody>
                  <a:tcPr/>
                </a:tc>
                <a:tc vMerge="1">
                  <a:txBody>
                    <a:bodyPr/>
                    <a:lstStyle/>
                    <a:p>
                      <a:endParaRPr lang="tr-TR"/>
                    </a:p>
                  </a:txBody>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w="6350" cap="flat" cmpd="sng" algn="ctr">
                      <a:solidFill>
                        <a:srgbClr val="000080"/>
                      </a:solidFill>
                      <a:prstDash val="solid"/>
                      <a:round/>
                      <a:headEnd type="none" w="med" len="med"/>
                      <a:tailEnd type="none" w="med" len="med"/>
                    </a:lnR>
                    <a:lnT>
                      <a:noFill/>
                    </a:lnT>
                    <a:lnB>
                      <a:noFill/>
                    </a:lnB>
                    <a:solidFill>
                      <a:srgbClr val="FFFFFF"/>
                    </a:solidFill>
                  </a:tcPr>
                </a:tc>
                <a:tc gridSpan="2" vMerge="1">
                  <a:txBody>
                    <a:bodyPr/>
                    <a:lstStyle/>
                    <a:p>
                      <a:endParaRPr lang="tr-TR"/>
                    </a:p>
                  </a:txBody>
                  <a:tcPr/>
                </a:tc>
                <a:tc hMerge="1" vMerge="1">
                  <a:txBody>
                    <a:bodyPr/>
                    <a:lstStyle/>
                    <a:p>
                      <a:endParaRPr lang="tr-TR"/>
                    </a:p>
                  </a:txBody>
                  <a:tcPr/>
                </a:tc>
                <a:tc vMerge="1">
                  <a:txBody>
                    <a:bodyPr/>
                    <a:lstStyle/>
                    <a:p>
                      <a:endParaRPr lang="tr-TR"/>
                    </a:p>
                  </a:txBody>
                  <a:tcPr/>
                </a:tc>
                <a:tc>
                  <a:txBody>
                    <a:bodyPr/>
                    <a:lstStyle/>
                    <a:p>
                      <a:pPr algn="l" fontAlgn="t"/>
                      <a:r>
                        <a:rPr lang="tr-TR" sz="700" b="1" i="0" u="none" strike="noStrike">
                          <a:solidFill>
                            <a:srgbClr val="000000"/>
                          </a:solidFill>
                          <a:effectLst/>
                          <a:latin typeface="SansSerif"/>
                        </a:rPr>
                        <a:t> </a:t>
                      </a:r>
                    </a:p>
                  </a:txBody>
                  <a:tcPr marL="8753" marR="8753" marT="8753" marB="0">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rowSpan="2">
                  <a:txBody>
                    <a:bodyPr/>
                    <a:lstStyle/>
                    <a:p>
                      <a:pPr algn="l" fontAlgn="ctr"/>
                      <a:r>
                        <a:rPr lang="tr-TR" sz="700" b="1" i="0" u="none" strike="noStrike">
                          <a:solidFill>
                            <a:srgbClr val="FFFFFF"/>
                          </a:solidFill>
                          <a:effectLst/>
                          <a:latin typeface="SansSerif"/>
                        </a:rPr>
                        <a:t>Net Ödenen </a:t>
                      </a:r>
                    </a:p>
                  </a:txBody>
                  <a:tcPr marL="8753" marR="8753" marT="8753" marB="0" anchor="ctr">
                    <a:lnL>
                      <a:noFill/>
                    </a:lnL>
                    <a:lnR w="6350" cap="flat" cmpd="sng" algn="ctr">
                      <a:solidFill>
                        <a:srgbClr val="000000"/>
                      </a:solidFill>
                      <a:prstDash val="solid"/>
                      <a:round/>
                      <a:headEnd type="none" w="med" len="med"/>
                      <a:tailEnd type="none" w="med" len="med"/>
                    </a:lnR>
                    <a:lnT>
                      <a:noFill/>
                    </a:lnT>
                    <a:lnB>
                      <a:noFill/>
                    </a:lnB>
                    <a:solidFill>
                      <a:srgbClr val="0000FF"/>
                    </a:solidFill>
                  </a:tcPr>
                </a:tc>
                <a:tc rowSpan="2">
                  <a:txBody>
                    <a:bodyPr/>
                    <a:lstStyle/>
                    <a:p>
                      <a:pPr algn="r" fontAlgn="ctr"/>
                      <a:r>
                        <a:rPr lang="tr-TR" sz="900" b="1" i="0" u="none" strike="noStrike" dirty="0">
                          <a:solidFill>
                            <a:srgbClr val="000000"/>
                          </a:solidFill>
                          <a:effectLst/>
                          <a:latin typeface="SansSerif"/>
                        </a:rPr>
                        <a:t>3,722.82</a:t>
                      </a:r>
                    </a:p>
                  </a:txBody>
                  <a:tcPr marL="8753" marR="8753" marT="87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80515">
                <a:tc>
                  <a:txBody>
                    <a:bodyPr/>
                    <a:lstStyle/>
                    <a:p>
                      <a:pPr algn="l" fontAlgn="t"/>
                      <a:r>
                        <a:rPr lang="tr-TR" sz="900" b="0"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w="6350" cap="flat" cmpd="sng" algn="ctr">
                      <a:solidFill>
                        <a:srgbClr val="000080"/>
                      </a:solidFill>
                      <a:prstDash val="solid"/>
                      <a:round/>
                      <a:headEnd type="none" w="med" len="med"/>
                      <a:tailEnd type="none" w="med" len="med"/>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t"/>
                      <a:r>
                        <a:rPr lang="tr-TR" sz="700" b="1" i="0" u="none" strike="noStrike">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c>
                  <a:txBody>
                    <a:bodyPr/>
                    <a:lstStyle/>
                    <a:p>
                      <a:pPr algn="l" fontAlgn="t"/>
                      <a:r>
                        <a:rPr lang="tr-TR" sz="700" b="1" i="0" u="none" strike="noStrike" dirty="0">
                          <a:solidFill>
                            <a:srgbClr val="000000"/>
                          </a:solidFill>
                          <a:effectLst/>
                          <a:latin typeface="SansSerif"/>
                        </a:rPr>
                        <a:t> </a:t>
                      </a:r>
                    </a:p>
                  </a:txBody>
                  <a:tcPr marL="8753" marR="8753" marT="8753" marB="0">
                    <a:lnL>
                      <a:noFill/>
                    </a:lnL>
                    <a:lnR>
                      <a:noFill/>
                    </a:lnR>
                    <a:lnT>
                      <a:noFill/>
                    </a:lnT>
                    <a:lnB>
                      <a:noFill/>
                    </a:lnB>
                    <a:solidFill>
                      <a:srgbClr val="FFFFFF"/>
                    </a:solidFill>
                  </a:tcPr>
                </a:tc>
                <a:tc vMerge="1">
                  <a:txBody>
                    <a:bodyPr/>
                    <a:lstStyle/>
                    <a:p>
                      <a:endParaRPr lang="tr-TR"/>
                    </a:p>
                  </a:txBody>
                  <a:tcPr/>
                </a:tc>
                <a:tc vMerge="1">
                  <a:txBody>
                    <a:bodyPr/>
                    <a:lstStyle/>
                    <a:p>
                      <a:endParaRPr lang="tr-TR"/>
                    </a:p>
                  </a:txBody>
                  <a:tcPr/>
                </a:tc>
              </a:tr>
            </a:tbl>
          </a:graphicData>
        </a:graphic>
      </p:graphicFrame>
    </p:spTree>
    <p:extLst>
      <p:ext uri="{BB962C8B-B14F-4D97-AF65-F5344CB8AC3E}">
        <p14:creationId xmlns:p14="http://schemas.microsoft.com/office/powerpoint/2010/main" val="2862400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609861156"/>
              </p:ext>
            </p:extLst>
          </p:nvPr>
        </p:nvGraphicFramePr>
        <p:xfrm>
          <a:off x="533400" y="685801"/>
          <a:ext cx="7848600" cy="5715000"/>
        </p:xfrm>
        <a:graphic>
          <a:graphicData uri="http://schemas.openxmlformats.org/drawingml/2006/table">
            <a:tbl>
              <a:tblPr firstRow="1" bandRow="1">
                <a:tableStyleId>{5C22544A-7EE6-4342-B048-85BDC9FD1C3A}</a:tableStyleId>
              </a:tblPr>
              <a:tblGrid>
                <a:gridCol w="1942002"/>
                <a:gridCol w="1944027"/>
                <a:gridCol w="1994653"/>
                <a:gridCol w="1967918"/>
              </a:tblGrid>
              <a:tr h="743563">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p>
                      <a:pPr marL="180000" indent="-180000" algn="ctr">
                        <a:lnSpc>
                          <a:spcPct val="100000"/>
                        </a:lnSpc>
                        <a:spcBef>
                          <a:spcPts val="500"/>
                        </a:spcBef>
                      </a:pPr>
                      <a:r>
                        <a:rPr sz="1400" dirty="0">
                          <a:solidFill>
                            <a:schemeClr val="accent2">
                              <a:lumMod val="50000"/>
                            </a:schemeClr>
                          </a:solidFill>
                          <a:latin typeface="Times New Roman" panose="02020603050405020304" pitchFamily="18" charset="0"/>
                          <a:cs typeface="Times New Roman" panose="02020603050405020304" pitchFamily="18" charset="0"/>
                        </a:rPr>
                        <a:t>AYLIKLAR</a:t>
                      </a:r>
                    </a:p>
                  </a:txBody>
                  <a:tcPr marL="0" marR="0" marT="25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p>
                      <a:pPr marL="180000"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SOSYAL</a:t>
                      </a:r>
                      <a:r>
                        <a:rPr sz="1400" spc="-15" dirty="0">
                          <a:solidFill>
                            <a:schemeClr val="accent2">
                              <a:lumMod val="50000"/>
                            </a:schemeClr>
                          </a:solidFill>
                          <a:latin typeface="Times New Roman" panose="02020603050405020304" pitchFamily="18" charset="0"/>
                          <a:cs typeface="Times New Roman" panose="02020603050405020304" pitchFamily="18" charset="0"/>
                        </a:rPr>
                        <a:t> </a:t>
                      </a:r>
                      <a:r>
                        <a:rPr sz="1400" spc="-5" dirty="0">
                          <a:solidFill>
                            <a:schemeClr val="accent2">
                              <a:lumMod val="50000"/>
                            </a:schemeClr>
                          </a:solidFill>
                          <a:latin typeface="Times New Roman" panose="02020603050405020304" pitchFamily="18" charset="0"/>
                          <a:cs typeface="Times New Roman" panose="02020603050405020304" pitchFamily="18" charset="0"/>
                        </a:rPr>
                        <a:t>YARDIMLAR</a:t>
                      </a:r>
                      <a:endParaRPr sz="140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25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p>
                      <a:pPr marL="180000" indent="-180000" algn="ctr">
                        <a:lnSpc>
                          <a:spcPct val="100000"/>
                        </a:lnSpc>
                        <a:spcBef>
                          <a:spcPts val="500"/>
                        </a:spcBef>
                      </a:pPr>
                      <a:r>
                        <a:rPr sz="1400" dirty="0">
                          <a:solidFill>
                            <a:schemeClr val="accent2">
                              <a:lumMod val="50000"/>
                            </a:schemeClr>
                          </a:solidFill>
                          <a:latin typeface="Times New Roman" panose="02020603050405020304" pitchFamily="18" charset="0"/>
                          <a:cs typeface="Times New Roman" panose="02020603050405020304" pitchFamily="18" charset="0"/>
                        </a:rPr>
                        <a:t>TAZMİNATLAR</a:t>
                      </a:r>
                    </a:p>
                  </a:txBody>
                  <a:tcPr marL="0" marR="0" marT="25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p>
                      <a:pPr marL="180000" indent="-180000" algn="ctr">
                        <a:lnSpc>
                          <a:spcPct val="100000"/>
                        </a:lnSpc>
                        <a:spcBef>
                          <a:spcPts val="500"/>
                        </a:spcBef>
                      </a:pPr>
                      <a:r>
                        <a:rPr sz="1400" dirty="0">
                          <a:solidFill>
                            <a:schemeClr val="accent2">
                              <a:lumMod val="50000"/>
                            </a:schemeClr>
                          </a:solidFill>
                          <a:latin typeface="Times New Roman" panose="02020603050405020304" pitchFamily="18" charset="0"/>
                          <a:cs typeface="Times New Roman" panose="02020603050405020304" pitchFamily="18" charset="0"/>
                        </a:rPr>
                        <a:t>ÖDENEKLER</a:t>
                      </a:r>
                    </a:p>
                  </a:txBody>
                  <a:tcPr marL="0" marR="0" marT="25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5642">
                <a:tc>
                  <a:txBody>
                    <a:bodyPr/>
                    <a:lstStyle/>
                    <a:p>
                      <a:pPr marL="180000" indent="-180000" algn="ctr">
                        <a:lnSpc>
                          <a:spcPct val="100000"/>
                        </a:lnSpc>
                        <a:spcBef>
                          <a:spcPts val="500"/>
                        </a:spcBef>
                      </a:pPr>
                      <a:r>
                        <a:rPr sz="1400" dirty="0">
                          <a:solidFill>
                            <a:schemeClr val="accent2">
                              <a:lumMod val="50000"/>
                            </a:schemeClr>
                          </a:solidFill>
                          <a:latin typeface="Times New Roman" panose="02020603050405020304" pitchFamily="18" charset="0"/>
                          <a:cs typeface="Times New Roman" panose="02020603050405020304" pitchFamily="18" charset="0"/>
                        </a:rPr>
                        <a:t>Taban</a:t>
                      </a:r>
                      <a:r>
                        <a:rPr sz="1400" spc="-25"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Aylığı</a:t>
                      </a:r>
                    </a:p>
                  </a:txBody>
                  <a:tcPr marL="0" marR="0" marT="2108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r>
                        <a:rPr sz="1400" dirty="0">
                          <a:solidFill>
                            <a:schemeClr val="accent2">
                              <a:lumMod val="50000"/>
                            </a:schemeClr>
                          </a:solidFill>
                          <a:latin typeface="Times New Roman" panose="02020603050405020304" pitchFamily="18" charset="0"/>
                          <a:cs typeface="Times New Roman" panose="02020603050405020304" pitchFamily="18" charset="0"/>
                        </a:rPr>
                        <a:t>Aile</a:t>
                      </a:r>
                      <a:r>
                        <a:rPr sz="1400" spc="-40" dirty="0">
                          <a:solidFill>
                            <a:schemeClr val="accent2">
                              <a:lumMod val="50000"/>
                            </a:schemeClr>
                          </a:solidFill>
                          <a:latin typeface="Times New Roman" panose="02020603050405020304" pitchFamily="18" charset="0"/>
                          <a:cs typeface="Times New Roman" panose="02020603050405020304" pitchFamily="18" charset="0"/>
                        </a:rPr>
                        <a:t> </a:t>
                      </a:r>
                      <a:r>
                        <a:rPr sz="1400" spc="-5" dirty="0">
                          <a:solidFill>
                            <a:schemeClr val="accent2">
                              <a:lumMod val="50000"/>
                            </a:schemeClr>
                          </a:solidFill>
                          <a:latin typeface="Times New Roman" panose="02020603050405020304" pitchFamily="18" charset="0"/>
                          <a:cs typeface="Times New Roman" panose="02020603050405020304" pitchFamily="18" charset="0"/>
                        </a:rPr>
                        <a:t>Yardımı</a:t>
                      </a:r>
                      <a:endParaRPr sz="140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1797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Yabancı Dil</a:t>
                      </a:r>
                      <a:r>
                        <a:rPr sz="1400" spc="-20"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Tazminatı</a:t>
                      </a:r>
                    </a:p>
                  </a:txBody>
                  <a:tcPr marL="0" marR="0" marT="2108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p>
                      <a:pPr marL="180000"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Üniversite</a:t>
                      </a:r>
                      <a:r>
                        <a:rPr sz="1400" spc="-30"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Ödeneği</a:t>
                      </a:r>
                    </a:p>
                  </a:txBody>
                  <a:tcPr marL="0" marR="0" marT="50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919">
                <a:tc>
                  <a:txBody>
                    <a:bodyPr/>
                    <a:lstStyle/>
                    <a:p>
                      <a:pPr marL="180000" indent="-180000" algn="ctr">
                        <a:lnSpc>
                          <a:spcPct val="100000"/>
                        </a:lnSpc>
                        <a:spcBef>
                          <a:spcPts val="500"/>
                        </a:spcBef>
                      </a:pPr>
                      <a:r>
                        <a:rPr sz="1400" dirty="0">
                          <a:solidFill>
                            <a:schemeClr val="accent2">
                              <a:lumMod val="50000"/>
                            </a:schemeClr>
                          </a:solidFill>
                          <a:latin typeface="Times New Roman" panose="02020603050405020304" pitchFamily="18" charset="0"/>
                          <a:cs typeface="Times New Roman" panose="02020603050405020304" pitchFamily="18" charset="0"/>
                        </a:rPr>
                        <a:t>Gösterge</a:t>
                      </a:r>
                      <a:r>
                        <a:rPr sz="1400" spc="-35"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Aylığı</a:t>
                      </a:r>
                      <a:endParaRPr sz="1400">
                        <a:solidFill>
                          <a:schemeClr val="accent2">
                            <a:lumMod val="50000"/>
                          </a:schemeClr>
                        </a:solidFill>
                        <a:latin typeface="Times New Roman" panose="02020603050405020304" pitchFamily="18" charset="0"/>
                        <a:cs typeface="Times New Roman" panose="02020603050405020304" pitchFamily="18" charset="0"/>
                      </a:endParaRPr>
                    </a:p>
                  </a:txBody>
                  <a:tcPr marL="0" marR="0" marT="2241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p>
                      <a:pPr marL="180000" indent="-180000" algn="ctr">
                        <a:lnSpc>
                          <a:spcPct val="100000"/>
                        </a:lnSpc>
                        <a:spcBef>
                          <a:spcPts val="500"/>
                        </a:spcBef>
                      </a:pPr>
                      <a:r>
                        <a:rPr sz="1400" dirty="0">
                          <a:solidFill>
                            <a:schemeClr val="accent2">
                              <a:lumMod val="50000"/>
                            </a:schemeClr>
                          </a:solidFill>
                          <a:latin typeface="Times New Roman" panose="02020603050405020304" pitchFamily="18" charset="0"/>
                          <a:cs typeface="Times New Roman" panose="02020603050405020304" pitchFamily="18" charset="0"/>
                        </a:rPr>
                        <a:t>Çocuk</a:t>
                      </a:r>
                      <a:r>
                        <a:rPr sz="1400" spc="-30" dirty="0">
                          <a:solidFill>
                            <a:schemeClr val="accent2">
                              <a:lumMod val="50000"/>
                            </a:schemeClr>
                          </a:solidFill>
                          <a:latin typeface="Times New Roman" panose="02020603050405020304" pitchFamily="18" charset="0"/>
                          <a:cs typeface="Times New Roman" panose="02020603050405020304" pitchFamily="18" charset="0"/>
                        </a:rPr>
                        <a:t> </a:t>
                      </a:r>
                      <a:r>
                        <a:rPr sz="1400" spc="-5" dirty="0">
                          <a:solidFill>
                            <a:schemeClr val="accent2">
                              <a:lumMod val="50000"/>
                            </a:schemeClr>
                          </a:solidFill>
                          <a:latin typeface="Times New Roman" panose="02020603050405020304" pitchFamily="18" charset="0"/>
                          <a:cs typeface="Times New Roman" panose="02020603050405020304" pitchFamily="18" charset="0"/>
                        </a:rPr>
                        <a:t>Yardımı</a:t>
                      </a:r>
                      <a:endParaRPr sz="140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19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Ek </a:t>
                      </a:r>
                      <a:r>
                        <a:rPr sz="1400" dirty="0">
                          <a:solidFill>
                            <a:schemeClr val="accent2">
                              <a:lumMod val="50000"/>
                            </a:schemeClr>
                          </a:solidFill>
                          <a:latin typeface="Times New Roman" panose="02020603050405020304" pitchFamily="18" charset="0"/>
                          <a:cs typeface="Times New Roman" panose="02020603050405020304" pitchFamily="18" charset="0"/>
                        </a:rPr>
                        <a:t>Ödeme</a:t>
                      </a:r>
                    </a:p>
                  </a:txBody>
                  <a:tcPr marL="0" marR="0" marT="2241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r>
                        <a:rPr sz="1400" dirty="0">
                          <a:solidFill>
                            <a:schemeClr val="accent2">
                              <a:lumMod val="50000"/>
                            </a:schemeClr>
                          </a:solidFill>
                          <a:latin typeface="Times New Roman" panose="02020603050405020304" pitchFamily="18" charset="0"/>
                          <a:cs typeface="Times New Roman" panose="02020603050405020304" pitchFamily="18" charset="0"/>
                        </a:rPr>
                        <a:t>İdari Görev</a:t>
                      </a:r>
                      <a:r>
                        <a:rPr sz="1400" spc="-35"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Ödeneği</a:t>
                      </a:r>
                    </a:p>
                  </a:txBody>
                  <a:tcPr marL="0" marR="0" marT="2241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8606">
                <a:tc>
                  <a:txBody>
                    <a:bodyPr/>
                    <a:lstStyle/>
                    <a:p>
                      <a:pPr marL="180000"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Kıdem</a:t>
                      </a:r>
                      <a:r>
                        <a:rPr sz="1400" spc="-20"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Aylığı</a:t>
                      </a:r>
                    </a:p>
                  </a:txBody>
                  <a:tcPr marL="0" marR="0" marT="2241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19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marR="186690" indent="-180000" algn="ctr">
                        <a:lnSpc>
                          <a:spcPct val="100000"/>
                        </a:lnSpc>
                        <a:spcBef>
                          <a:spcPts val="500"/>
                        </a:spcBef>
                      </a:pPr>
                      <a:r>
                        <a:rPr sz="1400" dirty="0">
                          <a:solidFill>
                            <a:schemeClr val="accent2">
                              <a:lumMod val="50000"/>
                            </a:schemeClr>
                          </a:solidFill>
                          <a:latin typeface="Times New Roman" panose="02020603050405020304" pitchFamily="18" charset="0"/>
                          <a:cs typeface="Times New Roman" panose="02020603050405020304" pitchFamily="18" charset="0"/>
                        </a:rPr>
                        <a:t>Makam, Görev </a:t>
                      </a:r>
                      <a:r>
                        <a:rPr sz="1400" spc="-5" dirty="0">
                          <a:solidFill>
                            <a:schemeClr val="accent2">
                              <a:lumMod val="50000"/>
                            </a:schemeClr>
                          </a:solidFill>
                          <a:latin typeface="Times New Roman" panose="02020603050405020304" pitchFamily="18" charset="0"/>
                          <a:cs typeface="Times New Roman" panose="02020603050405020304" pitchFamily="18" charset="0"/>
                        </a:rPr>
                        <a:t>ve</a:t>
                      </a:r>
                      <a:r>
                        <a:rPr sz="1400" spc="-110"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Temsil  Tazminatları</a:t>
                      </a:r>
                    </a:p>
                  </a:txBody>
                  <a:tcPr marL="0" marR="0" marT="2241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Eğitim </a:t>
                      </a:r>
                      <a:r>
                        <a:rPr sz="1400" dirty="0">
                          <a:solidFill>
                            <a:schemeClr val="accent2">
                              <a:lumMod val="50000"/>
                            </a:schemeClr>
                          </a:solidFill>
                          <a:latin typeface="Times New Roman" panose="02020603050405020304" pitchFamily="18" charset="0"/>
                          <a:cs typeface="Times New Roman" panose="02020603050405020304" pitchFamily="18" charset="0"/>
                        </a:rPr>
                        <a:t>Öğretim</a:t>
                      </a:r>
                      <a:r>
                        <a:rPr sz="1400" spc="-50"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Ödeneği</a:t>
                      </a:r>
                    </a:p>
                  </a:txBody>
                  <a:tcPr marL="0" marR="0" marT="2241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9766">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p>
                      <a:pPr marL="180000"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Ek Gösterge</a:t>
                      </a:r>
                      <a:r>
                        <a:rPr sz="1400" spc="-25" dirty="0">
                          <a:solidFill>
                            <a:schemeClr val="accent2">
                              <a:lumMod val="50000"/>
                            </a:schemeClr>
                          </a:solidFill>
                          <a:latin typeface="Times New Roman" panose="02020603050405020304" pitchFamily="18" charset="0"/>
                          <a:cs typeface="Times New Roman" panose="02020603050405020304" pitchFamily="18" charset="0"/>
                        </a:rPr>
                        <a:t> </a:t>
                      </a:r>
                      <a:r>
                        <a:rPr sz="1400" spc="-5" dirty="0">
                          <a:solidFill>
                            <a:schemeClr val="accent2">
                              <a:lumMod val="50000"/>
                            </a:schemeClr>
                          </a:solidFill>
                          <a:latin typeface="Times New Roman" panose="02020603050405020304" pitchFamily="18" charset="0"/>
                          <a:cs typeface="Times New Roman" panose="02020603050405020304" pitchFamily="18" charset="0"/>
                        </a:rPr>
                        <a:t>Aylığı</a:t>
                      </a:r>
                      <a:endParaRPr sz="140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Yan </a:t>
                      </a:r>
                      <a:r>
                        <a:rPr sz="1400" dirty="0">
                          <a:solidFill>
                            <a:schemeClr val="accent2">
                              <a:lumMod val="50000"/>
                            </a:schemeClr>
                          </a:solidFill>
                          <a:latin typeface="Times New Roman" panose="02020603050405020304" pitchFamily="18" charset="0"/>
                          <a:cs typeface="Times New Roman" panose="02020603050405020304" pitchFamily="18" charset="0"/>
                        </a:rPr>
                        <a:t>Ödeme Aylığı </a:t>
                      </a:r>
                      <a:r>
                        <a:rPr sz="1400" spc="-5" dirty="0">
                          <a:solidFill>
                            <a:schemeClr val="accent2">
                              <a:lumMod val="50000"/>
                            </a:schemeClr>
                          </a:solidFill>
                          <a:latin typeface="Times New Roman" panose="02020603050405020304" pitchFamily="18" charset="0"/>
                          <a:cs typeface="Times New Roman" panose="02020603050405020304" pitchFamily="18" charset="0"/>
                        </a:rPr>
                        <a:t>ve</a:t>
                      </a:r>
                      <a:r>
                        <a:rPr sz="1400" spc="-70"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Özel</a:t>
                      </a:r>
                    </a:p>
                    <a:p>
                      <a:pPr marL="180000"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Hizmet</a:t>
                      </a:r>
                      <a:r>
                        <a:rPr sz="1400" spc="-25"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Tazminatı</a:t>
                      </a:r>
                    </a:p>
                  </a:txBody>
                  <a:tcPr marL="0" marR="0" marT="177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r>
                        <a:rPr sz="1400" dirty="0">
                          <a:solidFill>
                            <a:schemeClr val="accent2">
                              <a:lumMod val="50000"/>
                            </a:schemeClr>
                          </a:solidFill>
                          <a:latin typeface="Times New Roman" panose="02020603050405020304" pitchFamily="18" charset="0"/>
                          <a:cs typeface="Times New Roman" panose="02020603050405020304" pitchFamily="18" charset="0"/>
                        </a:rPr>
                        <a:t>Akademik</a:t>
                      </a:r>
                      <a:r>
                        <a:rPr sz="1400" spc="-5"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Teşvik</a:t>
                      </a:r>
                    </a:p>
                    <a:p>
                      <a:pPr marL="180000"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Ödeneği</a:t>
                      </a:r>
                      <a:endParaRPr sz="140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1771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1252">
                <a:tc>
                  <a:txBody>
                    <a:bodyPr/>
                    <a:lstStyle/>
                    <a:p>
                      <a:pPr marL="180000" marR="215265"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Vekalet ve </a:t>
                      </a:r>
                      <a:r>
                        <a:rPr sz="1400" dirty="0">
                          <a:solidFill>
                            <a:schemeClr val="accent2">
                              <a:lumMod val="50000"/>
                            </a:schemeClr>
                          </a:solidFill>
                          <a:latin typeface="Times New Roman" panose="02020603050405020304" pitchFamily="18" charset="0"/>
                          <a:cs typeface="Times New Roman" panose="02020603050405020304" pitchFamily="18" charset="0"/>
                        </a:rPr>
                        <a:t>İkinci</a:t>
                      </a:r>
                      <a:r>
                        <a:rPr sz="1400" spc="-85"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Görev  Aylıkları</a:t>
                      </a:r>
                    </a:p>
                  </a:txBody>
                  <a:tcPr marL="0" marR="0" marT="1733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p>
                      <a:pPr marL="180000" indent="-180000" algn="ctr">
                        <a:lnSpc>
                          <a:spcPct val="100000"/>
                        </a:lnSpc>
                        <a:spcBef>
                          <a:spcPts val="500"/>
                        </a:spcBef>
                      </a:pPr>
                      <a:r>
                        <a:rPr sz="1400" spc="-5" dirty="0">
                          <a:solidFill>
                            <a:schemeClr val="accent2">
                              <a:lumMod val="50000"/>
                            </a:schemeClr>
                          </a:solidFill>
                          <a:latin typeface="Times New Roman" panose="02020603050405020304" pitchFamily="18" charset="0"/>
                          <a:cs typeface="Times New Roman" panose="02020603050405020304" pitchFamily="18" charset="0"/>
                        </a:rPr>
                        <a:t>Yükseköğretim</a:t>
                      </a:r>
                      <a:r>
                        <a:rPr sz="1400" spc="-40"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Tazminatı</a:t>
                      </a:r>
                    </a:p>
                  </a:txBody>
                  <a:tcPr marL="0" marR="0" marT="190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p>
                      <a:pPr marL="180000" indent="-180000" algn="ctr">
                        <a:lnSpc>
                          <a:spcPct val="100000"/>
                        </a:lnSpc>
                        <a:spcBef>
                          <a:spcPts val="500"/>
                        </a:spcBef>
                      </a:pPr>
                      <a:r>
                        <a:rPr sz="1400" dirty="0">
                          <a:solidFill>
                            <a:schemeClr val="accent2">
                              <a:lumMod val="50000"/>
                            </a:schemeClr>
                          </a:solidFill>
                          <a:latin typeface="Times New Roman" panose="02020603050405020304" pitchFamily="18" charset="0"/>
                          <a:cs typeface="Times New Roman" panose="02020603050405020304" pitchFamily="18" charset="0"/>
                        </a:rPr>
                        <a:t>Geliştirme</a:t>
                      </a:r>
                      <a:r>
                        <a:rPr sz="1400" spc="-10" dirty="0">
                          <a:solidFill>
                            <a:schemeClr val="accent2">
                              <a:lumMod val="50000"/>
                            </a:schemeClr>
                          </a:solidFill>
                          <a:latin typeface="Times New Roman" panose="02020603050405020304" pitchFamily="18" charset="0"/>
                          <a:cs typeface="Times New Roman" panose="02020603050405020304" pitchFamily="18" charset="0"/>
                        </a:rPr>
                        <a:t> </a:t>
                      </a:r>
                      <a:r>
                        <a:rPr sz="1400" dirty="0">
                          <a:solidFill>
                            <a:schemeClr val="accent2">
                              <a:lumMod val="50000"/>
                            </a:schemeClr>
                          </a:solidFill>
                          <a:latin typeface="Times New Roman" panose="02020603050405020304" pitchFamily="18" charset="0"/>
                          <a:cs typeface="Times New Roman" panose="02020603050405020304" pitchFamily="18" charset="0"/>
                        </a:rPr>
                        <a:t>Ödeneği</a:t>
                      </a:r>
                    </a:p>
                  </a:txBody>
                  <a:tcPr marL="0" marR="0" marT="38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81252">
                <a:tc>
                  <a:txBody>
                    <a:bodyPr/>
                    <a:lstStyle/>
                    <a:p>
                      <a:pPr marL="180000" marR="215265" indent="-180000" algn="ctr">
                        <a:lnSpc>
                          <a:spcPct val="100000"/>
                        </a:lnSpc>
                        <a:spcBef>
                          <a:spcPts val="500"/>
                        </a:spcBef>
                      </a:pPr>
                      <a:endParaRPr sz="140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1733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endParaRPr sz="1400">
                        <a:solidFill>
                          <a:schemeClr val="accent2">
                            <a:lumMod val="50000"/>
                          </a:schemeClr>
                        </a:solidFill>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r>
                        <a:rPr lang="tr-TR" sz="1400" dirty="0" smtClean="0">
                          <a:solidFill>
                            <a:schemeClr val="accent2">
                              <a:lumMod val="50000"/>
                            </a:schemeClr>
                          </a:solidFill>
                          <a:latin typeface="Times New Roman" panose="02020603050405020304" pitchFamily="18" charset="0"/>
                          <a:cs typeface="Times New Roman" panose="02020603050405020304" pitchFamily="18" charset="0"/>
                        </a:rPr>
                        <a:t>Arazi</a:t>
                      </a:r>
                      <a:r>
                        <a:rPr lang="tr-TR" sz="1400" baseline="0" dirty="0" smtClean="0">
                          <a:solidFill>
                            <a:schemeClr val="accent2">
                              <a:lumMod val="50000"/>
                            </a:schemeClr>
                          </a:solidFill>
                          <a:latin typeface="Times New Roman" panose="02020603050405020304" pitchFamily="18" charset="0"/>
                          <a:cs typeface="Times New Roman" panose="02020603050405020304" pitchFamily="18" charset="0"/>
                        </a:rPr>
                        <a:t> Tazminat</a:t>
                      </a:r>
                      <a:endParaRPr sz="140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190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000" indent="-180000" algn="ctr">
                        <a:lnSpc>
                          <a:spcPct val="100000"/>
                        </a:lnSpc>
                        <a:spcBef>
                          <a:spcPts val="500"/>
                        </a:spcBef>
                      </a:pPr>
                      <a:r>
                        <a:rPr lang="tr-TR" sz="1400" dirty="0" smtClean="0">
                          <a:solidFill>
                            <a:schemeClr val="accent2">
                              <a:lumMod val="50000"/>
                            </a:schemeClr>
                          </a:solidFill>
                          <a:latin typeface="Times New Roman" panose="02020603050405020304" pitchFamily="18" charset="0"/>
                          <a:cs typeface="Times New Roman" panose="02020603050405020304" pitchFamily="18" charset="0"/>
                        </a:rPr>
                        <a:t>Toplu Sözleşme İkramiyesi</a:t>
                      </a:r>
                      <a:endParaRPr sz="1400" dirty="0">
                        <a:solidFill>
                          <a:schemeClr val="accent2">
                            <a:lumMod val="50000"/>
                          </a:schemeClr>
                        </a:solidFill>
                        <a:latin typeface="Times New Roman" panose="02020603050405020304" pitchFamily="18" charset="0"/>
                        <a:cs typeface="Times New Roman" panose="02020603050405020304" pitchFamily="18" charset="0"/>
                      </a:endParaRPr>
                    </a:p>
                  </a:txBody>
                  <a:tcPr marL="0" marR="0" marT="381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object 4"/>
          <p:cNvSpPr/>
          <p:nvPr/>
        </p:nvSpPr>
        <p:spPr>
          <a:xfrm>
            <a:off x="0" y="0"/>
            <a:ext cx="9144000" cy="431800"/>
          </a:xfrm>
          <a:custGeom>
            <a:avLst/>
            <a:gdLst/>
            <a:ahLst/>
            <a:cxnLst/>
            <a:rect l="l" t="t" r="r" b="b"/>
            <a:pathLst>
              <a:path w="12192000" h="431800">
                <a:moveTo>
                  <a:pt x="0" y="431291"/>
                </a:moveTo>
                <a:lnTo>
                  <a:pt x="12192000" y="431291"/>
                </a:lnTo>
                <a:lnTo>
                  <a:pt x="12192000" y="0"/>
                </a:lnTo>
                <a:lnTo>
                  <a:pt x="0" y="0"/>
                </a:lnTo>
                <a:lnTo>
                  <a:pt x="0" y="431291"/>
                </a:lnTo>
                <a:close/>
              </a:path>
            </a:pathLst>
          </a:custGeom>
          <a:ln w="9144">
            <a:solidFill>
              <a:srgbClr val="D589A4"/>
            </a:solidFill>
          </a:ln>
        </p:spPr>
        <p:txBody>
          <a:bodyPr wrap="square" lIns="0" tIns="0" rIns="0" bIns="0" rtlCol="0"/>
          <a:lstStyle/>
          <a:p>
            <a:endParaRPr/>
          </a:p>
        </p:txBody>
      </p:sp>
      <p:sp>
        <p:nvSpPr>
          <p:cNvPr id="5" name="object 5"/>
          <p:cNvSpPr txBox="1">
            <a:spLocks noGrp="1"/>
          </p:cNvSpPr>
          <p:nvPr>
            <p:ph type="title" idx="4294967295"/>
          </p:nvPr>
        </p:nvSpPr>
        <p:spPr>
          <a:xfrm>
            <a:off x="304800" y="23813"/>
            <a:ext cx="8839200" cy="384175"/>
          </a:xfrm>
          <a:prstGeom prst="rect">
            <a:avLst/>
          </a:prstGeom>
        </p:spPr>
        <p:txBody>
          <a:bodyPr vert="horz" wrap="square" lIns="0" tIns="12065" rIns="0" bIns="0" rtlCol="0">
            <a:spAutoFit/>
          </a:bodyPr>
          <a:lstStyle/>
          <a:p>
            <a:pPr marL="12700" algn="ctr">
              <a:lnSpc>
                <a:spcPct val="100000"/>
              </a:lnSpc>
              <a:spcBef>
                <a:spcPts val="95"/>
              </a:spcBef>
            </a:pPr>
            <a:r>
              <a:rPr lang="tr-TR" sz="2400" b="1" spc="-10" dirty="0" smtClean="0">
                <a:solidFill>
                  <a:schemeClr val="accent2">
                    <a:lumMod val="50000"/>
                  </a:schemeClr>
                </a:solidFill>
                <a:latin typeface="Times New Roman" panose="02020603050405020304" pitchFamily="18" charset="0"/>
                <a:cs typeface="Times New Roman" panose="02020603050405020304" pitchFamily="18" charset="0"/>
              </a:rPr>
              <a:t>Maaş Unsurlarının Sınıflandırması</a:t>
            </a:r>
            <a:endParaRPr sz="2400" b="1" spc="-10"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87664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639762"/>
          </a:xfrm>
        </p:spPr>
        <p:txBody>
          <a:bodyPr/>
          <a:lstStyle/>
          <a:p>
            <a:r>
              <a:rPr lang="tr-TR" b="1" dirty="0" smtClean="0">
                <a:solidFill>
                  <a:schemeClr val="accent2">
                    <a:lumMod val="50000"/>
                  </a:schemeClr>
                </a:solidFill>
              </a:rPr>
              <a:t>SÖZLEŞMELİ PERSONEL/ </a:t>
            </a:r>
            <a:r>
              <a:rPr lang="tr-TR" b="1" dirty="0" err="1" smtClean="0">
                <a:solidFill>
                  <a:srgbClr val="C00000"/>
                </a:solidFill>
              </a:rPr>
              <a:t>yuöe</a:t>
            </a:r>
            <a:endParaRPr lang="tr-TR" b="1" dirty="0">
              <a:solidFill>
                <a:srgbClr val="C00000"/>
              </a:solidFill>
            </a:endParaRPr>
          </a:p>
        </p:txBody>
      </p:sp>
      <p:sp>
        <p:nvSpPr>
          <p:cNvPr id="3" name="2 İçerik Yer Tutucusu"/>
          <p:cNvSpPr>
            <a:spLocks noGrp="1"/>
          </p:cNvSpPr>
          <p:nvPr>
            <p:ph sz="quarter" idx="1"/>
          </p:nvPr>
        </p:nvSpPr>
        <p:spPr>
          <a:xfrm>
            <a:off x="457200" y="990600"/>
            <a:ext cx="7467600" cy="5483352"/>
          </a:xfrm>
        </p:spPr>
        <p:txBody>
          <a:bodyPr>
            <a:normAutofit fontScale="92500"/>
          </a:bodyPr>
          <a:lstStyle/>
          <a:p>
            <a:pPr algn="just">
              <a:buNone/>
            </a:pPr>
            <a:r>
              <a:rPr lang="tr-TR" b="1" dirty="0" smtClean="0"/>
              <a:t> </a:t>
            </a:r>
            <a:r>
              <a:rPr lang="tr-TR" b="1" dirty="0" smtClean="0">
                <a:solidFill>
                  <a:srgbClr val="FF0000"/>
                </a:solidFill>
              </a:rPr>
              <a:t>Yabancı Uyruklu Öğretim Elemanı: </a:t>
            </a:r>
            <a:r>
              <a:rPr lang="tr-TR" dirty="0" smtClean="0">
                <a:solidFill>
                  <a:schemeClr val="accent2">
                    <a:lumMod val="75000"/>
                  </a:schemeClr>
                </a:solidFill>
              </a:rPr>
              <a:t>2547 sayılı 34 üncü, 2914 sayılı 16 </a:t>
            </a:r>
            <a:r>
              <a:rPr lang="tr-TR" dirty="0" err="1" smtClean="0">
                <a:solidFill>
                  <a:schemeClr val="accent2">
                    <a:lumMod val="75000"/>
                  </a:schemeClr>
                </a:solidFill>
              </a:rPr>
              <a:t>ncı</a:t>
            </a:r>
            <a:r>
              <a:rPr lang="tr-TR" dirty="0" smtClean="0">
                <a:solidFill>
                  <a:schemeClr val="accent2">
                    <a:lumMod val="75000"/>
                  </a:schemeClr>
                </a:solidFill>
              </a:rPr>
              <a:t> maddesi ve 83/7148 sayılı Bakanlar Kurulu Kararı uyarınca yükseköğretim kurumlarında istihdam edilir.</a:t>
            </a:r>
          </a:p>
          <a:p>
            <a:pPr algn="just">
              <a:buNone/>
            </a:pPr>
            <a:endParaRPr lang="tr-TR" dirty="0" smtClean="0">
              <a:solidFill>
                <a:schemeClr val="accent2">
                  <a:lumMod val="75000"/>
                </a:schemeClr>
              </a:solidFill>
            </a:endParaRPr>
          </a:p>
          <a:p>
            <a:pPr marL="355600" marR="5715" indent="-342900" algn="just">
              <a:lnSpc>
                <a:spcPct val="100000"/>
              </a:lnSpc>
              <a:spcBef>
                <a:spcPts val="95"/>
              </a:spcBef>
              <a:buFont typeface="Wingdings" panose="05000000000000000000" pitchFamily="2" charset="2"/>
              <a:buChar char="q"/>
            </a:pPr>
            <a:r>
              <a:rPr lang="tr-TR" spc="-100" dirty="0" smtClean="0">
                <a:solidFill>
                  <a:srgbClr val="006FC0"/>
                </a:solidFill>
                <a:latin typeface="Times New Roman"/>
                <a:cs typeface="Times New Roman"/>
              </a:rPr>
              <a:t>Sözleşmeleri yıllık</a:t>
            </a:r>
            <a:r>
              <a:rPr lang="tr-TR" spc="135" dirty="0" smtClean="0">
                <a:solidFill>
                  <a:srgbClr val="006FC0"/>
                </a:solidFill>
                <a:latin typeface="Times New Roman"/>
                <a:cs typeface="Times New Roman"/>
              </a:rPr>
              <a:t> düzenlenir</a:t>
            </a:r>
            <a:r>
              <a:rPr lang="tr-TR" spc="-15" dirty="0" smtClean="0">
                <a:solidFill>
                  <a:srgbClr val="006FC0"/>
                </a:solidFill>
                <a:latin typeface="Times New Roman"/>
                <a:cs typeface="Times New Roman"/>
              </a:rPr>
              <a:t>.</a:t>
            </a:r>
          </a:p>
          <a:p>
            <a:pPr marL="355600" marR="5715" indent="-342900" algn="just">
              <a:lnSpc>
                <a:spcPct val="100000"/>
              </a:lnSpc>
              <a:spcBef>
                <a:spcPts val="95"/>
              </a:spcBef>
              <a:buFont typeface="Wingdings" panose="05000000000000000000" pitchFamily="2" charset="2"/>
              <a:buChar char="q"/>
            </a:pPr>
            <a:endParaRPr lang="tr-TR" spc="-15" dirty="0" smtClean="0">
              <a:solidFill>
                <a:srgbClr val="006FC0"/>
              </a:solidFill>
              <a:latin typeface="Times New Roman"/>
              <a:cs typeface="Times New Roman"/>
            </a:endParaRPr>
          </a:p>
          <a:p>
            <a:pPr marL="355600" marR="5715" indent="-342900" algn="just">
              <a:lnSpc>
                <a:spcPct val="100000"/>
              </a:lnSpc>
              <a:spcBef>
                <a:spcPts val="95"/>
              </a:spcBef>
              <a:buFont typeface="Wingdings" panose="05000000000000000000" pitchFamily="2" charset="2"/>
              <a:buChar char="q"/>
            </a:pPr>
            <a:r>
              <a:rPr lang="tr-TR" spc="-15" dirty="0" err="1" smtClean="0">
                <a:solidFill>
                  <a:srgbClr val="006FC0"/>
                </a:solidFill>
                <a:latin typeface="Times New Roman"/>
                <a:cs typeface="Times New Roman"/>
              </a:rPr>
              <a:t>Bürüt</a:t>
            </a:r>
            <a:r>
              <a:rPr lang="tr-TR" spc="-15" dirty="0" smtClean="0">
                <a:solidFill>
                  <a:srgbClr val="006FC0"/>
                </a:solidFill>
                <a:latin typeface="Times New Roman"/>
                <a:cs typeface="Times New Roman"/>
              </a:rPr>
              <a:t> sözleşme ücretinden gelir vergisi,damga vergisi, sosyal güvenlik kesintileri yapılarak ödemeler </a:t>
            </a:r>
            <a:r>
              <a:rPr lang="tr-TR" spc="-15" dirty="0" err="1" smtClean="0">
                <a:solidFill>
                  <a:srgbClr val="006FC0"/>
                </a:solidFill>
                <a:latin typeface="Times New Roman"/>
                <a:cs typeface="Times New Roman"/>
              </a:rPr>
              <a:t>gerçekleştirlir</a:t>
            </a:r>
            <a:r>
              <a:rPr lang="tr-TR" spc="-15" dirty="0" smtClean="0">
                <a:solidFill>
                  <a:srgbClr val="006FC0"/>
                </a:solidFill>
                <a:latin typeface="Times New Roman"/>
                <a:cs typeface="Times New Roman"/>
              </a:rPr>
              <a:t>.</a:t>
            </a:r>
          </a:p>
          <a:p>
            <a:pPr marL="12700" marR="5715" algn="just">
              <a:lnSpc>
                <a:spcPct val="100000"/>
              </a:lnSpc>
              <a:spcBef>
                <a:spcPts val="95"/>
              </a:spcBef>
            </a:pPr>
            <a:endParaRPr lang="tr-TR" spc="-15" dirty="0" smtClean="0">
              <a:solidFill>
                <a:srgbClr val="006FC0"/>
              </a:solidFill>
              <a:latin typeface="Times New Roman"/>
              <a:cs typeface="Times New Roman"/>
            </a:endParaRPr>
          </a:p>
          <a:p>
            <a:pPr marL="355600" marR="5715" indent="-342900" algn="just">
              <a:lnSpc>
                <a:spcPct val="100000"/>
              </a:lnSpc>
              <a:spcBef>
                <a:spcPts val="95"/>
              </a:spcBef>
              <a:buFont typeface="Wingdings" panose="05000000000000000000" pitchFamily="2" charset="2"/>
              <a:buChar char="q"/>
            </a:pPr>
            <a:r>
              <a:rPr lang="tr-TR" spc="-15" dirty="0" smtClean="0">
                <a:solidFill>
                  <a:srgbClr val="006FC0"/>
                </a:solidFill>
                <a:latin typeface="Times New Roman"/>
                <a:cs typeface="Times New Roman"/>
              </a:rPr>
              <a:t>5510 sayılı kanunun göre 4/a sigortalısı sayılırlar.</a:t>
            </a:r>
          </a:p>
          <a:p>
            <a:pPr marL="12700" marR="5715" algn="just">
              <a:lnSpc>
                <a:spcPct val="100000"/>
              </a:lnSpc>
              <a:spcBef>
                <a:spcPts val="95"/>
              </a:spcBef>
              <a:buNone/>
            </a:pPr>
            <a:endParaRPr lang="tr-TR" spc="-15" dirty="0" smtClean="0">
              <a:solidFill>
                <a:srgbClr val="006FC0"/>
              </a:solidFill>
              <a:latin typeface="Times New Roman"/>
              <a:cs typeface="Times New Roman"/>
            </a:endParaRPr>
          </a:p>
          <a:p>
            <a:pPr marL="355600" marR="5715" indent="-342900" algn="just">
              <a:lnSpc>
                <a:spcPct val="100000"/>
              </a:lnSpc>
              <a:spcBef>
                <a:spcPts val="95"/>
              </a:spcBef>
              <a:buFont typeface="Wingdings" panose="05000000000000000000" pitchFamily="2" charset="2"/>
              <a:buChar char="q"/>
            </a:pPr>
            <a:r>
              <a:rPr lang="tr-TR" spc="-15" dirty="0" smtClean="0">
                <a:solidFill>
                  <a:srgbClr val="006FC0"/>
                </a:solidFill>
                <a:latin typeface="Times New Roman"/>
                <a:cs typeface="Times New Roman"/>
              </a:rPr>
              <a:t>İşsizlik  sigortasına  tabi değildirler.</a:t>
            </a:r>
          </a:p>
          <a:p>
            <a:pPr marL="355600" marR="5715" indent="-342900" algn="just">
              <a:lnSpc>
                <a:spcPct val="100000"/>
              </a:lnSpc>
              <a:spcBef>
                <a:spcPts val="95"/>
              </a:spcBef>
              <a:buFont typeface="Wingdings" panose="05000000000000000000" pitchFamily="2" charset="2"/>
              <a:buChar char="q"/>
            </a:pPr>
            <a:endParaRPr lang="tr-TR" spc="-15" dirty="0" smtClean="0">
              <a:solidFill>
                <a:srgbClr val="006FC0"/>
              </a:solidFill>
              <a:latin typeface="Times New Roman"/>
              <a:cs typeface="Times New Roman"/>
            </a:endParaRPr>
          </a:p>
          <a:p>
            <a:pPr marL="355600" marR="5715" indent="-342900" algn="just">
              <a:lnSpc>
                <a:spcPct val="100000"/>
              </a:lnSpc>
              <a:spcBef>
                <a:spcPts val="95"/>
              </a:spcBef>
              <a:buFont typeface="Wingdings" panose="05000000000000000000" pitchFamily="2" charset="2"/>
              <a:buChar char="q"/>
            </a:pPr>
            <a:r>
              <a:rPr lang="tr-TR" spc="-15" dirty="0" smtClean="0">
                <a:solidFill>
                  <a:srgbClr val="006FC0"/>
                </a:solidFill>
                <a:latin typeface="Times New Roman"/>
                <a:cs typeface="Times New Roman"/>
              </a:rPr>
              <a:t>Asgari geçim indiriminden faydalanırlar.</a:t>
            </a:r>
          </a:p>
          <a:p>
            <a:endParaRPr lang="tr-TR" dirty="0" smtClean="0"/>
          </a:p>
          <a:p>
            <a:endParaRPr lang="tr-T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sz="quarter" idx="1"/>
            <p:extLst>
              <p:ext uri="{D42A27DB-BD31-4B8C-83A1-F6EECF244321}">
                <p14:modId xmlns:p14="http://schemas.microsoft.com/office/powerpoint/2010/main" val="1841349629"/>
              </p:ext>
            </p:extLst>
          </p:nvPr>
        </p:nvGraphicFramePr>
        <p:xfrm>
          <a:off x="228599" y="2057400"/>
          <a:ext cx="8289671" cy="3505200"/>
        </p:xfrm>
        <a:graphic>
          <a:graphicData uri="http://schemas.openxmlformats.org/drawingml/2006/table">
            <a:tbl>
              <a:tblPr/>
              <a:tblGrid>
                <a:gridCol w="743301"/>
                <a:gridCol w="564802"/>
                <a:gridCol w="468893"/>
                <a:gridCol w="756622"/>
                <a:gridCol w="619125"/>
                <a:gridCol w="455572"/>
                <a:gridCol w="527505"/>
                <a:gridCol w="631825"/>
                <a:gridCol w="407618"/>
                <a:gridCol w="596773"/>
                <a:gridCol w="554146"/>
                <a:gridCol w="500863"/>
                <a:gridCol w="490206"/>
                <a:gridCol w="532832"/>
                <a:gridCol w="439588"/>
              </a:tblGrid>
              <a:tr h="880533">
                <a:tc gridSpan="15">
                  <a:txBody>
                    <a:bodyPr/>
                    <a:lstStyle/>
                    <a:p>
                      <a:pPr algn="ctr" fontAlgn="b"/>
                      <a:r>
                        <a:rPr lang="tr-TR" sz="1200" b="1" i="0" u="none" strike="noStrike" dirty="0">
                          <a:solidFill>
                            <a:schemeClr val="bg1"/>
                          </a:solidFill>
                          <a:effectLst/>
                          <a:latin typeface="Arial Tur"/>
                        </a:rPr>
                        <a:t>YABANCI UYRUKLU PERSONEL MAAŞ ÖRNEĞİ (5510 4/a </a:t>
                      </a:r>
                      <a:r>
                        <a:rPr lang="tr-TR" sz="1200" b="1" i="0" u="none" strike="noStrike" dirty="0" err="1">
                          <a:solidFill>
                            <a:schemeClr val="bg1"/>
                          </a:solidFill>
                          <a:effectLst/>
                          <a:latin typeface="Arial Tur"/>
                        </a:rPr>
                        <a:t>Sig</a:t>
                      </a:r>
                      <a:r>
                        <a:rPr lang="tr-TR" sz="1200" b="1" i="0" u="none" strike="noStrike" dirty="0">
                          <a:solidFill>
                            <a:schemeClr val="bg1"/>
                          </a:solidFill>
                          <a:effectLst/>
                          <a:latin typeface="Arial Tur"/>
                        </a:rPr>
                        <a:t>.)</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70416">
                <a:tc>
                  <a:txBody>
                    <a:bodyPr/>
                    <a:lstStyle/>
                    <a:p>
                      <a:pPr algn="l" fontAlgn="b"/>
                      <a:r>
                        <a:rPr lang="tr-TR" sz="800" b="1" i="0" u="none" strike="noStrike" dirty="0">
                          <a:effectLst/>
                          <a:latin typeface="Arial Tur"/>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gridSpan="2">
                  <a:txBody>
                    <a:bodyPr/>
                    <a:lstStyle/>
                    <a:p>
                      <a:pPr algn="l" fontAlgn="b"/>
                      <a:r>
                        <a:rPr lang="tr-TR" sz="800" b="1" i="0" u="none" strike="noStrike" dirty="0">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tr-TR"/>
                    </a:p>
                  </a:txBody>
                  <a:tcPr/>
                </a:tc>
                <a:tc gridSpan="2">
                  <a:txBody>
                    <a:bodyPr/>
                    <a:lstStyle/>
                    <a:p>
                      <a:pPr algn="ctr" fontAlgn="b"/>
                      <a:r>
                        <a:rPr lang="tr-TR" sz="700" b="1" i="0" u="none" strike="noStrike" dirty="0">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tr-TR"/>
                    </a:p>
                  </a:txBody>
                  <a:tcPr/>
                </a:tc>
                <a:tc gridSpan="2">
                  <a:txBody>
                    <a:bodyPr/>
                    <a:lstStyle/>
                    <a:p>
                      <a:pPr algn="ctr" fontAlgn="b"/>
                      <a:r>
                        <a:rPr lang="tr-TR" sz="600" b="1" i="0" u="none" strike="noStrike" dirty="0">
                          <a:effectLst/>
                          <a:latin typeface="Arial Tur"/>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tr-TR"/>
                    </a:p>
                  </a:txBody>
                  <a:tcPr/>
                </a:tc>
                <a:tc>
                  <a:txBody>
                    <a:bodyPr/>
                    <a:lstStyle/>
                    <a:p>
                      <a:pPr algn="l" fontAlgn="b"/>
                      <a:r>
                        <a:rPr lang="tr-TR" sz="800" b="1" i="0" u="none" strike="noStrike" dirty="0">
                          <a:effectLst/>
                          <a:latin typeface="Arial Tur"/>
                        </a:rPr>
                        <a:t> </a:t>
                      </a:r>
                    </a:p>
                  </a:txBody>
                  <a:tcPr marL="0" marR="0" marT="0" marB="0" anchor="b">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tr-TR" sz="800" b="1" i="0" u="none" strike="noStrike" dirty="0">
                          <a:effectLst/>
                          <a:latin typeface="Arial Tur"/>
                        </a:rPr>
                        <a:t>30</a:t>
                      </a: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tr-TR" sz="800" b="1" i="0" u="none" strike="noStrike" dirty="0">
                          <a:effectLst/>
                          <a:latin typeface="Arial Tur"/>
                        </a:rPr>
                        <a:t>Ödeme Dönemi</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endParaRPr lang="tr-TR" sz="800" b="1" i="0" u="none" strike="noStrike" dirty="0">
                        <a:effectLst/>
                        <a:latin typeface="Arial Tur"/>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tr-TR" sz="800" b="1" i="0" u="none" strike="noStrike" dirty="0">
                          <a:effectLst/>
                          <a:latin typeface="Arial Tur"/>
                        </a:rPr>
                        <a:t>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tr-TR" sz="800" b="1" i="0" u="none" strike="noStrike" dirty="0" smtClean="0">
                          <a:effectLst/>
                          <a:latin typeface="Arial Tur"/>
                        </a:rPr>
                        <a:t>2020</a:t>
                      </a:r>
                      <a:endParaRPr lang="tr-TR" sz="800" b="1" i="0" u="none" strike="noStrike" dirty="0">
                        <a:effectLst/>
                        <a:latin typeface="Arial Tur"/>
                      </a:endParaRPr>
                    </a:p>
                  </a:txBody>
                  <a:tcPr marL="0" marR="0" marT="0"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tr-TR" sz="800" b="1" i="0" u="none" strike="noStrike" dirty="0">
                          <a:effectLst/>
                          <a:latin typeface="Arial Tur"/>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tr-TR" sz="800" b="1" i="0" u="none" strike="noStrike" dirty="0">
                          <a:effectLst/>
                          <a:latin typeface="Arial Tur"/>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r>
              <a:tr h="264583">
                <a:tc>
                  <a:txBody>
                    <a:bodyPr/>
                    <a:lstStyle/>
                    <a:p>
                      <a:pPr algn="l" fontAlgn="b"/>
                      <a:r>
                        <a:rPr lang="tr-TR" sz="800" b="1" i="0" u="none" strike="noStrike">
                          <a:effectLst/>
                          <a:latin typeface="Arial Tur"/>
                        </a:rPr>
                        <a:t>Bordro Kodu</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tr-TR" sz="800" b="1" i="0" u="none" strike="noStrike">
                          <a:effectLst/>
                          <a:latin typeface="Arial Tur"/>
                        </a:rPr>
                        <a:t>Adı ve Soyadı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800" b="1" i="0" u="none" strike="noStrike">
                          <a:effectLst/>
                          <a:latin typeface="Arial Tur"/>
                        </a:rPr>
                        <a:t>Bölümü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tr-TR" sz="800" b="1" i="0" u="none" strike="noStrike" dirty="0">
                        <a:effectLst/>
                        <a:latin typeface="Arial Tur"/>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dirty="0">
                          <a:effectLst/>
                          <a:latin typeface="Arial Tur"/>
                        </a:rPr>
                        <a:t>Görevi</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dirty="0" smtClean="0">
                          <a:effectLst/>
                          <a:latin typeface="Arial Tur"/>
                        </a:rPr>
                        <a:t>Profesör</a:t>
                      </a:r>
                      <a:endParaRPr lang="tr-TR" sz="800" b="1" i="0" u="none" strike="noStrike" dirty="0">
                        <a:effectLst/>
                        <a:latin typeface="Arial Tur"/>
                      </a:endParaRP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Yevmiye</a:t>
                      </a:r>
                    </a:p>
                  </a:txBody>
                  <a:tcPr marL="0" marR="0" marT="0"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Arial Tur"/>
                        </a:rPr>
                        <a:t>8405,96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b"/>
                      <a:r>
                        <a:rPr lang="tr-TR" sz="800" b="1" i="0" u="none" strike="noStrike">
                          <a:effectLst/>
                          <a:latin typeface="Arial Tur"/>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Gelir Vergisi</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Pul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MYO %11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GSSP %7.5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1" i="0" u="none" strike="noStrike">
                          <a:effectLst/>
                          <a:latin typeface="Arial Tur"/>
                        </a:rPr>
                        <a:t>K.V.S.P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Lojman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65668">
                <a:tc>
                  <a:txBody>
                    <a:bodyPr/>
                    <a:lstStyle/>
                    <a:p>
                      <a:pPr algn="l" fontAlgn="b"/>
                      <a:r>
                        <a:rPr lang="tr-TR" sz="800" b="1" i="0" u="none" strike="noStrike">
                          <a:effectLst/>
                          <a:latin typeface="Arial Tur"/>
                        </a:rPr>
                        <a:t>Bürüt Sözl.Tut.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MYO Dev.%11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Gssp %7.5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KISA VSKP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Aile Yardımı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tr-TR" sz="800" b="1" i="0" u="none" strike="noStrike">
                          <a:effectLst/>
                          <a:latin typeface="Arial Tur"/>
                        </a:rPr>
                        <a:t>Çocuk Yar.</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ctr" fontAlgn="b"/>
                      <a:r>
                        <a:rPr lang="tr-TR" sz="800" b="1" i="0" u="none" strike="noStrike" dirty="0" smtClean="0">
                          <a:effectLst/>
                          <a:latin typeface="Arial Tur"/>
                        </a:rPr>
                        <a:t>1528,70</a:t>
                      </a:r>
                      <a:endParaRPr lang="tr-TR" sz="800" b="1" i="0" u="none" strike="noStrike" dirty="0">
                        <a:effectLst/>
                        <a:latin typeface="Arial Tur"/>
                      </a:endParaRP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Tur"/>
                        </a:rPr>
                        <a:t>63,80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Tur"/>
                        </a:rPr>
                        <a:t>924,66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Tur"/>
                        </a:rPr>
                        <a:t>630,45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Tur"/>
                        </a:rPr>
                        <a:t>168,12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412750">
                <a:tc>
                  <a:txBody>
                    <a:bodyPr/>
                    <a:lstStyle/>
                    <a:p>
                      <a:pPr algn="ctr" fontAlgn="b"/>
                      <a:r>
                        <a:rPr lang="tr-TR" sz="800" b="1" i="0" u="none" strike="noStrike" dirty="0">
                          <a:effectLst/>
                          <a:latin typeface="Arial Tur"/>
                        </a:rPr>
                        <a:t>8405,96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Tur"/>
                        </a:rPr>
                        <a:t>924,66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Tur"/>
                        </a:rPr>
                        <a:t>630,45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tr-TR" sz="800" b="1" i="0" u="none" strike="noStrike" dirty="0">
                          <a:effectLst/>
                          <a:latin typeface="Arial Tur"/>
                        </a:rPr>
                        <a:t>168,12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1" i="0" u="none" strike="noStrike">
                          <a:effectLst/>
                          <a:latin typeface="Arial Tur"/>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dirty="0">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dirty="0">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MYO % 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tr-TR" sz="800" b="1" i="0" u="none" strike="noStrike">
                          <a:effectLst/>
                          <a:latin typeface="Arial Tur"/>
                        </a:rPr>
                        <a:t>GSSP %5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700" b="1" i="0" u="none" strike="noStrike">
                          <a:effectLst/>
                          <a:latin typeface="Arial Tur"/>
                        </a:rPr>
                        <a:t>Top. Kesinti</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dirty="0" smtClean="0">
                          <a:effectLst/>
                          <a:latin typeface="Arial Tur"/>
                        </a:rPr>
                        <a:t>4495,57</a:t>
                      </a:r>
                      <a:endParaRPr lang="tr-TR" sz="800" b="1" i="0" u="none" strike="noStrike" dirty="0">
                        <a:effectLst/>
                        <a:latin typeface="Arial Tur"/>
                      </a:endParaRP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583">
                <a:tc>
                  <a:txBody>
                    <a:bodyPr/>
                    <a:lstStyle/>
                    <a:p>
                      <a:pPr algn="l" fontAlgn="b"/>
                      <a:r>
                        <a:rPr lang="tr-TR" sz="800" b="1" i="0" u="none" strike="noStrike" dirty="0" err="1">
                          <a:effectLst/>
                          <a:latin typeface="Arial Tur"/>
                        </a:rPr>
                        <a:t>Ayl</a:t>
                      </a:r>
                      <a:r>
                        <a:rPr lang="tr-TR" sz="800" b="1" i="0" u="none" strike="noStrike" dirty="0">
                          <a:effectLst/>
                          <a:latin typeface="Arial Tur"/>
                        </a:rPr>
                        <a:t>. Matrah</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Kümulatif Vergi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Toplam Vergi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dirty="0">
                          <a:effectLst/>
                          <a:latin typeface="Arial Tur"/>
                        </a:rPr>
                        <a:t>Sigorta Matrahı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ctr" fontAlgn="b"/>
                      <a:r>
                        <a:rPr lang="tr-TR" sz="800" b="1" i="0" u="none" strike="noStrike">
                          <a:effectLst/>
                          <a:latin typeface="Arial Tur"/>
                        </a:rPr>
                        <a:t>Toplam Gelir</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tr-TR"/>
                    </a:p>
                  </a:txBody>
                  <a:tcPr/>
                </a:tc>
                <a:tc>
                  <a:txBody>
                    <a:bodyPr/>
                    <a:lstStyle/>
                    <a:p>
                      <a:pPr algn="l" fontAlgn="b"/>
                      <a:r>
                        <a:rPr lang="tr-TR" sz="800" b="1" i="0" u="none" strike="noStrike">
                          <a:effectLst/>
                          <a:latin typeface="Arial Tur"/>
                        </a:rPr>
                        <a:t> </a:t>
                      </a:r>
                    </a:p>
                  </a:txBody>
                  <a:tcPr marL="0" marR="0" marT="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Arial Tur"/>
                        </a:rPr>
                        <a:t>756,54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Arial Tur"/>
                        </a:rPr>
                        <a:t>420,3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Net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38667">
                <a:tc>
                  <a:txBody>
                    <a:bodyPr/>
                    <a:lstStyle/>
                    <a:p>
                      <a:pPr algn="ctr" fontAlgn="b"/>
                      <a:r>
                        <a:rPr lang="tr-TR" sz="800" b="1" i="0" u="none" strike="noStrike" dirty="0">
                          <a:effectLst/>
                          <a:latin typeface="Arial Tur"/>
                        </a:rPr>
                        <a:t>6655,62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Tur"/>
                        </a:rPr>
                        <a:t>74924,30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tr-TR" sz="800" b="1" i="0" u="none" strike="noStrike">
                          <a:effectLst/>
                          <a:latin typeface="Arial Tur"/>
                        </a:rPr>
                        <a:t>8405,96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tr-TR" sz="800" b="1" i="0" u="none" strike="noStrike" dirty="0">
                          <a:effectLst/>
                          <a:latin typeface="Arial Tur"/>
                        </a:rPr>
                        <a:t>10129,19</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800" b="1" i="0" u="none" strike="noStrike" dirty="0">
                          <a:effectLst/>
                          <a:latin typeface="Arial Tur"/>
                        </a:rPr>
                        <a:t>AGİ </a:t>
                      </a:r>
                      <a:r>
                        <a:rPr lang="tr-TR" sz="800" b="1" i="0" u="none" strike="noStrike" dirty="0" smtClean="0">
                          <a:effectLst/>
                          <a:latin typeface="Arial Tur"/>
                        </a:rPr>
                        <a:t>Tutar : </a:t>
                      </a:r>
                      <a:r>
                        <a:rPr lang="tr-TR" sz="800" b="1" i="0" u="none" strike="noStrike" dirty="0" smtClean="0">
                          <a:effectLst/>
                          <a:latin typeface="Arial Tur"/>
                        </a:rPr>
                        <a:t>268,31</a:t>
                      </a:r>
                      <a:endParaRPr lang="tr-TR" sz="800" b="1" i="0" u="none" strike="noStrike" dirty="0">
                        <a:effectLst/>
                        <a:latin typeface="Arial Tur"/>
                      </a:endParaRPr>
                    </a:p>
                  </a:txBody>
                  <a:tcPr marL="0" marR="0" marT="0"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tr-TR" sz="800" b="1" i="0" u="none" strike="noStrike" dirty="0">
                        <a:effectLst/>
                        <a:latin typeface="Arial Tur"/>
                      </a:endParaRP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dirty="0">
                          <a:effectLst/>
                          <a:latin typeface="Arial Tur"/>
                        </a:rPr>
                        <a:t>Hayat </a:t>
                      </a:r>
                      <a:r>
                        <a:rPr lang="tr-TR" sz="800" b="1" i="0" u="none" strike="noStrike" dirty="0" err="1">
                          <a:effectLst/>
                          <a:latin typeface="Arial Tur"/>
                        </a:rPr>
                        <a:t>Sig</a:t>
                      </a:r>
                      <a:r>
                        <a:rPr lang="tr-TR" sz="800" b="1" i="0" u="none" strike="noStrike" dirty="0">
                          <a:effectLst/>
                          <a:latin typeface="Arial Tur"/>
                        </a:rPr>
                        <a:t>.</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a:effectLst/>
                          <a:latin typeface="Arial Tur"/>
                        </a:rPr>
                        <a:t>573,5</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 </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700" b="1" i="0" u="none" strike="noStrike">
                          <a:effectLst/>
                          <a:latin typeface="Arial Tur"/>
                        </a:rPr>
                        <a:t>Bireysel Emek.</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800" b="1" i="0" u="none" strike="noStrike">
                          <a:effectLst/>
                          <a:latin typeface="Arial Tur"/>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tr-TR" sz="800" b="1" i="0" u="none" strike="noStrike" dirty="0" smtClean="0">
                          <a:effectLst/>
                          <a:latin typeface="Arial Tur"/>
                        </a:rPr>
                        <a:t>5633,62</a:t>
                      </a:r>
                      <a:endParaRPr lang="tr-TR" sz="800" b="1" i="0" u="none" strike="noStrike" dirty="0">
                        <a:effectLst/>
                        <a:latin typeface="Arial Tur"/>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363835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305800" cy="563562"/>
          </a:xfrm>
        </p:spPr>
        <p:txBody>
          <a:bodyPr>
            <a:normAutofit fontScale="90000"/>
          </a:bodyPr>
          <a:lstStyle/>
          <a:p>
            <a:pPr algn="ctr"/>
            <a:r>
              <a:rPr lang="tr-TR" b="1" dirty="0" smtClean="0">
                <a:solidFill>
                  <a:schemeClr val="accent2">
                    <a:lumMod val="50000"/>
                  </a:schemeClr>
                </a:solidFill>
              </a:rPr>
              <a:t>SÖZLEŞMELİ PERSONEL /</a:t>
            </a:r>
            <a:r>
              <a:rPr lang="tr-TR" b="1" dirty="0" smtClean="0">
                <a:solidFill>
                  <a:srgbClr val="C00000"/>
                </a:solidFill>
              </a:rPr>
              <a:t>emekli </a:t>
            </a:r>
            <a:r>
              <a:rPr lang="tr-TR" b="1" dirty="0" err="1" smtClean="0">
                <a:solidFill>
                  <a:srgbClr val="C00000"/>
                </a:solidFill>
              </a:rPr>
              <a:t>öğr</a:t>
            </a:r>
            <a:r>
              <a:rPr lang="tr-TR" b="1" dirty="0" smtClean="0">
                <a:solidFill>
                  <a:srgbClr val="C00000"/>
                </a:solidFill>
              </a:rPr>
              <a:t>.üyesi</a:t>
            </a:r>
            <a:endParaRPr lang="tr-TR" b="1" dirty="0">
              <a:solidFill>
                <a:srgbClr val="C00000"/>
              </a:solidFill>
            </a:endParaRPr>
          </a:p>
        </p:txBody>
      </p:sp>
      <p:sp>
        <p:nvSpPr>
          <p:cNvPr id="3" name="2 İçerik Yer Tutucusu"/>
          <p:cNvSpPr>
            <a:spLocks noGrp="1"/>
          </p:cNvSpPr>
          <p:nvPr>
            <p:ph sz="quarter" idx="1"/>
          </p:nvPr>
        </p:nvSpPr>
        <p:spPr>
          <a:xfrm>
            <a:off x="457200" y="838200"/>
            <a:ext cx="8153400" cy="5635752"/>
          </a:xfrm>
        </p:spPr>
        <p:txBody>
          <a:bodyPr>
            <a:normAutofit fontScale="85000" lnSpcReduction="10000"/>
          </a:bodyPr>
          <a:lstStyle/>
          <a:p>
            <a:pPr algn="just">
              <a:buNone/>
            </a:pPr>
            <a:r>
              <a:rPr lang="tr-TR" b="1" dirty="0" smtClean="0">
                <a:solidFill>
                  <a:srgbClr val="FF0000"/>
                </a:solidFill>
              </a:rPr>
              <a:t>   Emekli Öğretim Elemanı:  </a:t>
            </a:r>
            <a:r>
              <a:rPr lang="tr-TR" dirty="0" smtClean="0">
                <a:solidFill>
                  <a:schemeClr val="accent2">
                    <a:lumMod val="75000"/>
                  </a:schemeClr>
                </a:solidFill>
                <a:latin typeface="Times New Roman" pitchFamily="18" charset="0"/>
                <a:cs typeface="Times New Roman" pitchFamily="18" charset="0"/>
              </a:rPr>
              <a:t>Yaş haddini dolduracakları tarihten önce başvurmuş olup </a:t>
            </a:r>
            <a:r>
              <a:rPr lang="tr-TR" b="1" dirty="0" smtClean="0">
                <a:solidFill>
                  <a:schemeClr val="accent2">
                    <a:lumMod val="75000"/>
                  </a:schemeClr>
                </a:solidFill>
                <a:latin typeface="Times New Roman" pitchFamily="18" charset="0"/>
                <a:cs typeface="Times New Roman" pitchFamily="18" charset="0"/>
              </a:rPr>
              <a:t>sözleşme tarihi </a:t>
            </a:r>
            <a:r>
              <a:rPr lang="tr-TR" dirty="0" smtClean="0">
                <a:solidFill>
                  <a:schemeClr val="accent2">
                    <a:lumMod val="75000"/>
                  </a:schemeClr>
                </a:solidFill>
                <a:latin typeface="Times New Roman" pitchFamily="18" charset="0"/>
                <a:cs typeface="Times New Roman" pitchFamily="18" charset="0"/>
              </a:rPr>
              <a:t>itibarıyla öğretim üyesi kadrolarında bulunanlardan yükseköğretim kurumlarınca belirlenen bölüm ve programlarda görevlerinde kalmalarında fayda görülenler, yükseköğretim kurumunun teklifi ve Yükseköğretim Kurulunun onayı ile </a:t>
            </a:r>
            <a:r>
              <a:rPr lang="tr-TR" b="1" dirty="0" smtClean="0">
                <a:solidFill>
                  <a:schemeClr val="accent2">
                    <a:lumMod val="75000"/>
                  </a:schemeClr>
                </a:solidFill>
                <a:latin typeface="Times New Roman" pitchFamily="18" charset="0"/>
                <a:cs typeface="Times New Roman" pitchFamily="18" charset="0"/>
              </a:rPr>
              <a:t>emeklilik yaş hadlerini doldurdukları tarihten itibaren</a:t>
            </a:r>
            <a:r>
              <a:rPr lang="tr-TR" dirty="0" smtClean="0">
                <a:solidFill>
                  <a:schemeClr val="accent2">
                    <a:lumMod val="75000"/>
                  </a:schemeClr>
                </a:solidFill>
                <a:latin typeface="Times New Roman" pitchFamily="18" charset="0"/>
                <a:cs typeface="Times New Roman" pitchFamily="18" charset="0"/>
              </a:rPr>
              <a:t>, </a:t>
            </a:r>
            <a:r>
              <a:rPr lang="tr-TR" b="1" dirty="0" smtClean="0">
                <a:solidFill>
                  <a:schemeClr val="accent2">
                    <a:lumMod val="75000"/>
                  </a:schemeClr>
                </a:solidFill>
                <a:latin typeface="Times New Roman" pitchFamily="18" charset="0"/>
                <a:cs typeface="Times New Roman" pitchFamily="18" charset="0"/>
              </a:rPr>
              <a:t>75 yaşını geçmemek üzere emeklilik veya yaşlılık aylığı bağlanıncaya kadar birer yıllık sürelerle sözleşmeli olarak çalıştırılabilirler</a:t>
            </a:r>
            <a:r>
              <a:rPr lang="tr-TR" dirty="0" smtClean="0">
                <a:solidFill>
                  <a:schemeClr val="accent2">
                    <a:lumMod val="75000"/>
                  </a:schemeClr>
                </a:solidFill>
                <a:latin typeface="Times New Roman" pitchFamily="18" charset="0"/>
                <a:cs typeface="Times New Roman" pitchFamily="18" charset="0"/>
              </a:rPr>
              <a:t>.</a:t>
            </a:r>
          </a:p>
          <a:p>
            <a:pPr algn="just">
              <a:buFont typeface="Wingdings" pitchFamily="2" charset="2"/>
              <a:buChar char="q"/>
            </a:pPr>
            <a:r>
              <a:rPr lang="tr-TR" dirty="0" smtClean="0">
                <a:solidFill>
                  <a:schemeClr val="accent2">
                    <a:lumMod val="75000"/>
                  </a:schemeClr>
                </a:solidFill>
                <a:latin typeface="Times New Roman" pitchFamily="18" charset="0"/>
                <a:cs typeface="Times New Roman" pitchFamily="18" charset="0"/>
              </a:rPr>
              <a:t> Bunlarla, </a:t>
            </a:r>
            <a:r>
              <a:rPr lang="tr-TR" b="1" dirty="0" smtClean="0">
                <a:solidFill>
                  <a:schemeClr val="accent2">
                    <a:lumMod val="75000"/>
                  </a:schemeClr>
                </a:solidFill>
                <a:latin typeface="Times New Roman" pitchFamily="18" charset="0"/>
                <a:cs typeface="Times New Roman" pitchFamily="18" charset="0"/>
              </a:rPr>
              <a:t>net tutarı, en son bulundukları kadroları için öngörülmüş olan gösterge, ek gösterge, taban ve kıdem aylıkları, üniversite ödeneği, yükseköğretim tazminatı, eğitim öğretim ödeneği, geliştirme ödeneği, makam ve görev tazminatları ve 375 SK Hükmünde Kararnamenin ek 9 uncu maddesinde belirlenmiş olan ek ödemenin (akademik teşvik ödeneği hariç) toplamından; </a:t>
            </a:r>
          </a:p>
          <a:p>
            <a:pPr algn="just">
              <a:buFont typeface="Wingdings" pitchFamily="2" charset="2"/>
              <a:buChar char="q"/>
            </a:pPr>
            <a:endParaRPr lang="tr-TR" b="1" dirty="0" smtClean="0">
              <a:solidFill>
                <a:schemeClr val="accent2">
                  <a:lumMod val="75000"/>
                </a:schemeClr>
              </a:solidFill>
              <a:latin typeface="Times New Roman" pitchFamily="18" charset="0"/>
              <a:cs typeface="Times New Roman" pitchFamily="18" charset="0"/>
            </a:endParaRPr>
          </a:p>
          <a:p>
            <a:pPr algn="just">
              <a:buFont typeface="Wingdings" pitchFamily="2" charset="2"/>
              <a:buChar char="q"/>
            </a:pPr>
            <a:r>
              <a:rPr lang="tr-TR" dirty="0" smtClean="0">
                <a:solidFill>
                  <a:schemeClr val="accent2">
                    <a:lumMod val="75000"/>
                  </a:schemeClr>
                </a:solidFill>
                <a:latin typeface="Times New Roman" pitchFamily="18" charset="0"/>
                <a:cs typeface="Times New Roman" pitchFamily="18" charset="0"/>
              </a:rPr>
              <a:t>İlgili mevzuatı uyarınca vergi ve diğer kesintiler yapıldıktan sonra kalan net tutarı geçmemek üzere belirlenecek ücret üzerinden sözleşme yapılır.  </a:t>
            </a:r>
          </a:p>
          <a:p>
            <a:pPr algn="just">
              <a:buFont typeface="Wingdings" pitchFamily="2" charset="2"/>
              <a:buChar char="q"/>
            </a:pPr>
            <a:r>
              <a:rPr lang="tr-TR" dirty="0" smtClean="0">
                <a:solidFill>
                  <a:schemeClr val="accent2">
                    <a:lumMod val="75000"/>
                  </a:schemeClr>
                </a:solidFill>
                <a:latin typeface="Times New Roman" pitchFamily="18" charset="0"/>
                <a:cs typeface="Times New Roman" pitchFamily="18" charset="0"/>
              </a:rPr>
              <a:t>Bunların sigortalılık veya iştirakçilik ilişkisi önceki kadro unvanları esas alınmak suretiyle devam ettirilir. </a:t>
            </a:r>
          </a:p>
          <a:p>
            <a:pPr marL="355600" marR="5715" indent="-342900" algn="just">
              <a:lnSpc>
                <a:spcPct val="100000"/>
              </a:lnSpc>
              <a:spcBef>
                <a:spcPts val="95"/>
              </a:spcBef>
              <a:buNone/>
            </a:pPr>
            <a:endParaRPr lang="tr-TR" spc="-15" dirty="0" smtClean="0">
              <a:solidFill>
                <a:srgbClr val="006FC0"/>
              </a:solidFill>
              <a:latin typeface="Times New Roman"/>
              <a:cs typeface="Times New Roman"/>
            </a:endParaRPr>
          </a:p>
          <a:p>
            <a:pPr>
              <a:buNone/>
            </a:pPr>
            <a:endParaRPr lang="tr-TR" dirty="0" smtClean="0"/>
          </a:p>
          <a:p>
            <a:endParaRPr lang="tr-T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6553200"/>
            <a:ext cx="8229600" cy="0"/>
          </a:xfrm>
          <a:custGeom>
            <a:avLst/>
            <a:gdLst/>
            <a:ahLst/>
            <a:cxnLst/>
            <a:rect l="l" t="t" r="r" b="b"/>
            <a:pathLst>
              <a:path w="8229600">
                <a:moveTo>
                  <a:pt x="0" y="0"/>
                </a:moveTo>
                <a:lnTo>
                  <a:pt x="8229600" y="0"/>
                </a:lnTo>
              </a:path>
            </a:pathLst>
          </a:custGeom>
          <a:ln w="19050">
            <a:solidFill>
              <a:srgbClr val="CC9900"/>
            </a:solidFill>
          </a:ln>
        </p:spPr>
        <p:txBody>
          <a:bodyPr wrap="square" lIns="0" tIns="0" rIns="0" bIns="0" rtlCol="0"/>
          <a:lstStyle/>
          <a:p>
            <a:endParaRPr/>
          </a:p>
        </p:txBody>
      </p:sp>
      <p:sp>
        <p:nvSpPr>
          <p:cNvPr id="3" name="object 3"/>
          <p:cNvSpPr txBox="1"/>
          <p:nvPr/>
        </p:nvSpPr>
        <p:spPr>
          <a:xfrm>
            <a:off x="574040" y="840993"/>
            <a:ext cx="8192134" cy="627095"/>
          </a:xfrm>
          <a:prstGeom prst="rect">
            <a:avLst/>
          </a:prstGeom>
        </p:spPr>
        <p:txBody>
          <a:bodyPr vert="horz" wrap="square" lIns="0" tIns="12065" rIns="0" bIns="0" rtlCol="0">
            <a:spAutoFit/>
          </a:bodyPr>
          <a:lstStyle/>
          <a:p>
            <a:pPr marL="12700" marR="5080" indent="571500" algn="just">
              <a:lnSpc>
                <a:spcPct val="111200"/>
              </a:lnSpc>
              <a:spcBef>
                <a:spcPts val="95"/>
              </a:spcBef>
            </a:pPr>
            <a:r>
              <a:rPr sz="1800" b="1" spc="-95" dirty="0" err="1" smtClean="0">
                <a:solidFill>
                  <a:srgbClr val="FF0000"/>
                </a:solidFill>
                <a:latin typeface="Times New Roman"/>
                <a:cs typeface="Times New Roman"/>
              </a:rPr>
              <a:t>Sözle</a:t>
            </a:r>
            <a:r>
              <a:rPr lang="tr-TR" b="1" spc="-95" dirty="0" smtClean="0">
                <a:solidFill>
                  <a:srgbClr val="FF0000"/>
                </a:solidFill>
                <a:latin typeface="Times New Roman"/>
                <a:cs typeface="Times New Roman"/>
              </a:rPr>
              <a:t>ş</a:t>
            </a:r>
            <a:r>
              <a:rPr sz="1800" b="1" spc="-95" dirty="0" smtClean="0">
                <a:solidFill>
                  <a:srgbClr val="FF0000"/>
                </a:solidFill>
                <a:latin typeface="Times New Roman"/>
                <a:cs typeface="Times New Roman"/>
              </a:rPr>
              <a:t>me </a:t>
            </a:r>
            <a:r>
              <a:rPr sz="1800" b="1" spc="-10" dirty="0">
                <a:solidFill>
                  <a:srgbClr val="FF0000"/>
                </a:solidFill>
                <a:latin typeface="Times New Roman"/>
                <a:cs typeface="Times New Roman"/>
              </a:rPr>
              <a:t>Ücreti: </a:t>
            </a:r>
            <a:r>
              <a:rPr lang="tr-TR" sz="1800" b="1" spc="-10" dirty="0" smtClean="0">
                <a:solidFill>
                  <a:schemeClr val="accent2">
                    <a:lumMod val="75000"/>
                  </a:schemeClr>
                </a:solidFill>
                <a:latin typeface="Times New Roman"/>
                <a:cs typeface="Times New Roman"/>
              </a:rPr>
              <a:t>19/03/1984 tarih ve 84/7784 sayılı BKK esasları çerçevesinde belirlenecek sözleşme</a:t>
            </a:r>
            <a:r>
              <a:rPr sz="1800" spc="-5" dirty="0" smtClean="0">
                <a:solidFill>
                  <a:srgbClr val="006FC0"/>
                </a:solidFill>
                <a:latin typeface="Times New Roman"/>
                <a:cs typeface="Times New Roman"/>
              </a:rPr>
              <a:t> </a:t>
            </a:r>
            <a:r>
              <a:rPr sz="1800" spc="-5" dirty="0" err="1" smtClean="0">
                <a:solidFill>
                  <a:srgbClr val="006FC0"/>
                </a:solidFill>
                <a:latin typeface="Times New Roman"/>
                <a:cs typeface="Times New Roman"/>
              </a:rPr>
              <a:t>ücreti</a:t>
            </a:r>
            <a:r>
              <a:rPr sz="1800" spc="-5" dirty="0" smtClean="0">
                <a:solidFill>
                  <a:srgbClr val="006FC0"/>
                </a:solidFill>
                <a:latin typeface="Times New Roman"/>
                <a:cs typeface="Times New Roman"/>
              </a:rPr>
              <a:t> </a:t>
            </a:r>
            <a:r>
              <a:rPr sz="1800" spc="-5" dirty="0" err="1">
                <a:solidFill>
                  <a:srgbClr val="006FC0"/>
                </a:solidFill>
                <a:latin typeface="Times New Roman"/>
                <a:cs typeface="Times New Roman"/>
              </a:rPr>
              <a:t>tespit</a:t>
            </a:r>
            <a:r>
              <a:rPr sz="1800" spc="-5" dirty="0">
                <a:solidFill>
                  <a:srgbClr val="006FC0"/>
                </a:solidFill>
                <a:latin typeface="Times New Roman"/>
                <a:cs typeface="Times New Roman"/>
              </a:rPr>
              <a:t> </a:t>
            </a:r>
            <a:r>
              <a:rPr sz="1800" spc="-5" dirty="0" err="1" smtClean="0">
                <a:solidFill>
                  <a:srgbClr val="006FC0"/>
                </a:solidFill>
                <a:latin typeface="Times New Roman"/>
                <a:cs typeface="Times New Roman"/>
              </a:rPr>
              <a:t>edilmekte</a:t>
            </a:r>
            <a:r>
              <a:rPr lang="tr-TR" sz="1800" spc="-5" dirty="0" err="1" smtClean="0">
                <a:solidFill>
                  <a:srgbClr val="006FC0"/>
                </a:solidFill>
                <a:latin typeface="Times New Roman"/>
                <a:cs typeface="Times New Roman"/>
              </a:rPr>
              <a:t>dir</a:t>
            </a:r>
            <a:r>
              <a:rPr lang="tr-TR" sz="1800" spc="-5" dirty="0" smtClean="0">
                <a:solidFill>
                  <a:srgbClr val="006FC0"/>
                </a:solidFill>
                <a:latin typeface="Times New Roman"/>
                <a:cs typeface="Times New Roman"/>
              </a:rPr>
              <a:t>.</a:t>
            </a:r>
            <a:r>
              <a:rPr lang="tr-TR" spc="-5" dirty="0" smtClean="0">
                <a:solidFill>
                  <a:srgbClr val="006FC0"/>
                </a:solidFill>
                <a:latin typeface="Times New Roman"/>
                <a:cs typeface="Times New Roman"/>
              </a:rPr>
              <a:t> </a:t>
            </a:r>
            <a:endParaRPr sz="1800" dirty="0">
              <a:latin typeface="Times New Roman"/>
              <a:cs typeface="Times New Roman"/>
            </a:endParaRPr>
          </a:p>
        </p:txBody>
      </p:sp>
      <p:sp>
        <p:nvSpPr>
          <p:cNvPr id="4" name="object 4"/>
          <p:cNvSpPr txBox="1"/>
          <p:nvPr/>
        </p:nvSpPr>
        <p:spPr>
          <a:xfrm>
            <a:off x="574040" y="3807332"/>
            <a:ext cx="8190230" cy="907108"/>
          </a:xfrm>
          <a:prstGeom prst="rect">
            <a:avLst/>
          </a:prstGeom>
        </p:spPr>
        <p:txBody>
          <a:bodyPr vert="horz" wrap="square" lIns="0" tIns="1270" rIns="0" bIns="0" rtlCol="0">
            <a:spAutoFit/>
          </a:bodyPr>
          <a:lstStyle/>
          <a:p>
            <a:pPr marL="12700" marR="5080" indent="571500" algn="just">
              <a:lnSpc>
                <a:spcPct val="109100"/>
              </a:lnSpc>
              <a:spcBef>
                <a:spcPts val="10"/>
              </a:spcBef>
            </a:pPr>
            <a:r>
              <a:rPr lang="tr-TR" b="1" spc="-80" dirty="0" smtClean="0">
                <a:solidFill>
                  <a:srgbClr val="FF0000"/>
                </a:solidFill>
                <a:latin typeface="Times New Roman"/>
                <a:cs typeface="Times New Roman"/>
              </a:rPr>
              <a:t>i</a:t>
            </a:r>
            <a:r>
              <a:rPr sz="1800" b="1" spc="-80" dirty="0" err="1" smtClean="0">
                <a:solidFill>
                  <a:srgbClr val="FF0000"/>
                </a:solidFill>
                <a:latin typeface="Times New Roman"/>
                <a:cs typeface="Times New Roman"/>
              </a:rPr>
              <a:t>kramiye</a:t>
            </a:r>
            <a:r>
              <a:rPr sz="1800" b="1" spc="-80" dirty="0">
                <a:solidFill>
                  <a:srgbClr val="FF0000"/>
                </a:solidFill>
                <a:latin typeface="Times New Roman"/>
                <a:cs typeface="Times New Roman"/>
              </a:rPr>
              <a:t>: </a:t>
            </a:r>
            <a:r>
              <a:rPr sz="1800" spc="-5" dirty="0" err="1" smtClean="0">
                <a:solidFill>
                  <a:srgbClr val="006FC0"/>
                </a:solidFill>
                <a:latin typeface="Times New Roman"/>
                <a:cs typeface="Times New Roman"/>
              </a:rPr>
              <a:t>ilgili</a:t>
            </a:r>
            <a:r>
              <a:rPr sz="1800" spc="-5" dirty="0" smtClean="0">
                <a:solidFill>
                  <a:srgbClr val="006FC0"/>
                </a:solidFill>
                <a:latin typeface="Times New Roman"/>
                <a:cs typeface="Times New Roman"/>
              </a:rPr>
              <a:t> </a:t>
            </a:r>
            <a:r>
              <a:rPr lang="tr-TR" sz="1800" spc="-5" dirty="0" smtClean="0">
                <a:solidFill>
                  <a:srgbClr val="006FC0"/>
                </a:solidFill>
                <a:latin typeface="Times New Roman"/>
                <a:cs typeface="Times New Roman"/>
              </a:rPr>
              <a:t>BKK ve sözleşme hükmüne istinaden</a:t>
            </a:r>
            <a:r>
              <a:rPr sz="1800" spc="-5" dirty="0" smtClean="0">
                <a:solidFill>
                  <a:srgbClr val="006FC0"/>
                </a:solidFill>
                <a:latin typeface="Times New Roman"/>
                <a:cs typeface="Times New Roman"/>
              </a:rPr>
              <a:t>; </a:t>
            </a:r>
            <a:r>
              <a:rPr sz="1800" spc="-5" dirty="0">
                <a:solidFill>
                  <a:srgbClr val="006FC0"/>
                </a:solidFill>
                <a:latin typeface="Times New Roman"/>
                <a:cs typeface="Times New Roman"/>
              </a:rPr>
              <a:t>Ocak, Nisan,  </a:t>
            </a:r>
            <a:r>
              <a:rPr sz="1800" spc="-25" dirty="0">
                <a:solidFill>
                  <a:srgbClr val="006FC0"/>
                </a:solidFill>
                <a:latin typeface="Times New Roman"/>
                <a:cs typeface="Times New Roman"/>
              </a:rPr>
              <a:t>Temmuz </a:t>
            </a:r>
            <a:r>
              <a:rPr sz="1800" dirty="0">
                <a:solidFill>
                  <a:srgbClr val="006FC0"/>
                </a:solidFill>
                <a:latin typeface="Times New Roman"/>
                <a:cs typeface="Times New Roman"/>
              </a:rPr>
              <a:t>ve </a:t>
            </a:r>
            <a:r>
              <a:rPr sz="1800" spc="-5" dirty="0" err="1">
                <a:solidFill>
                  <a:srgbClr val="006FC0"/>
                </a:solidFill>
                <a:latin typeface="Times New Roman"/>
                <a:cs typeface="Times New Roman"/>
              </a:rPr>
              <a:t>Ekim</a:t>
            </a:r>
            <a:r>
              <a:rPr sz="1800" spc="-5" dirty="0">
                <a:solidFill>
                  <a:srgbClr val="006FC0"/>
                </a:solidFill>
                <a:latin typeface="Times New Roman"/>
                <a:cs typeface="Times New Roman"/>
              </a:rPr>
              <a:t> </a:t>
            </a:r>
            <a:r>
              <a:rPr sz="1800" spc="-5" dirty="0" err="1" smtClean="0">
                <a:solidFill>
                  <a:srgbClr val="006FC0"/>
                </a:solidFill>
                <a:latin typeface="Times New Roman"/>
                <a:cs typeface="Times New Roman"/>
              </a:rPr>
              <a:t>aylarında</a:t>
            </a:r>
            <a:r>
              <a:rPr lang="tr-TR" sz="1800" spc="-5" dirty="0" smtClean="0">
                <a:solidFill>
                  <a:srgbClr val="006FC0"/>
                </a:solidFill>
                <a:latin typeface="Times New Roman"/>
                <a:cs typeface="Times New Roman"/>
              </a:rPr>
              <a:t> birer</a:t>
            </a:r>
            <a:r>
              <a:rPr sz="1800" spc="-5" dirty="0" smtClean="0">
                <a:solidFill>
                  <a:srgbClr val="006FC0"/>
                </a:solidFill>
                <a:latin typeface="Times New Roman"/>
                <a:cs typeface="Times New Roman"/>
              </a:rPr>
              <a:t> </a:t>
            </a:r>
            <a:r>
              <a:rPr sz="1800" spc="-5" dirty="0" err="1">
                <a:solidFill>
                  <a:srgbClr val="006FC0"/>
                </a:solidFill>
                <a:latin typeface="Times New Roman"/>
                <a:cs typeface="Times New Roman"/>
              </a:rPr>
              <a:t>aylık</a:t>
            </a:r>
            <a:r>
              <a:rPr sz="1800" spc="-5" dirty="0">
                <a:solidFill>
                  <a:srgbClr val="006FC0"/>
                </a:solidFill>
                <a:latin typeface="Times New Roman"/>
                <a:cs typeface="Times New Roman"/>
              </a:rPr>
              <a:t> </a:t>
            </a:r>
            <a:r>
              <a:rPr sz="1800" spc="-80" dirty="0" err="1" smtClean="0">
                <a:solidFill>
                  <a:srgbClr val="006FC0"/>
                </a:solidFill>
                <a:latin typeface="Times New Roman"/>
                <a:cs typeface="Times New Roman"/>
              </a:rPr>
              <a:t>sözle</a:t>
            </a:r>
            <a:r>
              <a:rPr lang="tr-TR" sz="1800" spc="-80" dirty="0" smtClean="0">
                <a:solidFill>
                  <a:srgbClr val="006FC0"/>
                </a:solidFill>
                <a:latin typeface="Times New Roman"/>
                <a:cs typeface="Times New Roman"/>
              </a:rPr>
              <a:t>ş</a:t>
            </a:r>
            <a:r>
              <a:rPr sz="1800" spc="-80" dirty="0" smtClean="0">
                <a:solidFill>
                  <a:srgbClr val="006FC0"/>
                </a:solidFill>
                <a:latin typeface="Times New Roman"/>
                <a:cs typeface="Times New Roman"/>
              </a:rPr>
              <a:t>me </a:t>
            </a:r>
            <a:r>
              <a:rPr sz="1800" spc="-5" dirty="0">
                <a:solidFill>
                  <a:srgbClr val="006FC0"/>
                </a:solidFill>
                <a:latin typeface="Times New Roman"/>
                <a:cs typeface="Times New Roman"/>
              </a:rPr>
              <a:t>ücreti tutarında ikramiye </a:t>
            </a:r>
            <a:r>
              <a:rPr sz="1800" spc="-10" dirty="0">
                <a:solidFill>
                  <a:srgbClr val="006FC0"/>
                </a:solidFill>
                <a:latin typeface="Times New Roman"/>
                <a:cs typeface="Times New Roman"/>
              </a:rPr>
              <a:t>verilmektedir.  </a:t>
            </a:r>
            <a:r>
              <a:rPr sz="1800" spc="-25" dirty="0">
                <a:solidFill>
                  <a:srgbClr val="006FC0"/>
                </a:solidFill>
                <a:latin typeface="Times New Roman"/>
                <a:cs typeface="Times New Roman"/>
              </a:rPr>
              <a:t>Ayrıca, </a:t>
            </a:r>
            <a:r>
              <a:rPr sz="1800" spc="-60" dirty="0" smtClean="0">
                <a:solidFill>
                  <a:srgbClr val="006FC0"/>
                </a:solidFill>
                <a:latin typeface="Times New Roman"/>
                <a:cs typeface="Times New Roman"/>
              </a:rPr>
              <a:t> </a:t>
            </a:r>
            <a:r>
              <a:rPr sz="1800" spc="-5" dirty="0">
                <a:solidFill>
                  <a:srgbClr val="006FC0"/>
                </a:solidFill>
                <a:latin typeface="Times New Roman"/>
                <a:cs typeface="Times New Roman"/>
              </a:rPr>
              <a:t>Haziran </a:t>
            </a:r>
            <a:r>
              <a:rPr sz="1800" dirty="0">
                <a:solidFill>
                  <a:srgbClr val="006FC0"/>
                </a:solidFill>
                <a:latin typeface="Times New Roman"/>
                <a:cs typeface="Times New Roman"/>
              </a:rPr>
              <a:t>ve </a:t>
            </a:r>
            <a:r>
              <a:rPr sz="1800" spc="-5" dirty="0">
                <a:solidFill>
                  <a:srgbClr val="006FC0"/>
                </a:solidFill>
                <a:latin typeface="Times New Roman"/>
                <a:cs typeface="Times New Roman"/>
              </a:rPr>
              <a:t>Aralık </a:t>
            </a:r>
            <a:r>
              <a:rPr sz="1800" spc="-5" dirty="0" err="1">
                <a:solidFill>
                  <a:srgbClr val="006FC0"/>
                </a:solidFill>
                <a:latin typeface="Times New Roman"/>
                <a:cs typeface="Times New Roman"/>
              </a:rPr>
              <a:t>aylarında</a:t>
            </a:r>
            <a:r>
              <a:rPr sz="1800" spc="-5" dirty="0">
                <a:solidFill>
                  <a:srgbClr val="006FC0"/>
                </a:solidFill>
                <a:latin typeface="Times New Roman"/>
                <a:cs typeface="Times New Roman"/>
              </a:rPr>
              <a:t> </a:t>
            </a:r>
            <a:r>
              <a:rPr sz="1800" spc="-105" dirty="0" err="1" smtClean="0">
                <a:solidFill>
                  <a:srgbClr val="006FC0"/>
                </a:solidFill>
                <a:latin typeface="Times New Roman"/>
                <a:cs typeface="Times New Roman"/>
              </a:rPr>
              <a:t>te</a:t>
            </a:r>
            <a:r>
              <a:rPr lang="tr-TR" sz="1800" spc="-105" dirty="0" smtClean="0">
                <a:solidFill>
                  <a:srgbClr val="006FC0"/>
                </a:solidFill>
                <a:latin typeface="Times New Roman"/>
                <a:cs typeface="Times New Roman"/>
              </a:rPr>
              <a:t>ş</a:t>
            </a:r>
            <a:r>
              <a:rPr sz="1800" spc="-105" dirty="0" err="1" smtClean="0">
                <a:solidFill>
                  <a:srgbClr val="006FC0"/>
                </a:solidFill>
                <a:latin typeface="Times New Roman"/>
                <a:cs typeface="Times New Roman"/>
              </a:rPr>
              <a:t>vik</a:t>
            </a:r>
            <a:r>
              <a:rPr sz="1800" spc="170" dirty="0" smtClean="0">
                <a:solidFill>
                  <a:srgbClr val="006FC0"/>
                </a:solidFill>
                <a:latin typeface="Times New Roman"/>
                <a:cs typeface="Times New Roman"/>
              </a:rPr>
              <a:t> </a:t>
            </a:r>
            <a:r>
              <a:rPr sz="1800" spc="-5" dirty="0" err="1" smtClean="0">
                <a:solidFill>
                  <a:srgbClr val="006FC0"/>
                </a:solidFill>
                <a:latin typeface="Times New Roman"/>
                <a:cs typeface="Times New Roman"/>
              </a:rPr>
              <a:t>ikramiyesi</a:t>
            </a:r>
            <a:r>
              <a:rPr lang="tr-TR" spc="-5" dirty="0" smtClean="0">
                <a:solidFill>
                  <a:srgbClr val="006FC0"/>
                </a:solidFill>
                <a:latin typeface="Times New Roman"/>
                <a:cs typeface="Times New Roman"/>
              </a:rPr>
              <a:t> (</a:t>
            </a:r>
            <a:r>
              <a:rPr lang="tr-TR" u="sng" spc="-5" dirty="0" smtClean="0">
                <a:solidFill>
                  <a:srgbClr val="C00000"/>
                </a:solidFill>
                <a:latin typeface="Times New Roman"/>
                <a:cs typeface="Times New Roman"/>
              </a:rPr>
              <a:t>Cumhurbaşkanlığı onayı ile) </a:t>
            </a:r>
            <a:r>
              <a:rPr lang="tr-TR" u="sng" spc="-5" dirty="0" smtClean="0">
                <a:solidFill>
                  <a:schemeClr val="accent2">
                    <a:lumMod val="75000"/>
                  </a:schemeClr>
                </a:solidFill>
                <a:latin typeface="Times New Roman"/>
                <a:cs typeface="Times New Roman"/>
              </a:rPr>
              <a:t>ödenir.</a:t>
            </a:r>
            <a:endParaRPr sz="1800" u="sng" dirty="0">
              <a:solidFill>
                <a:schemeClr val="accent2">
                  <a:lumMod val="75000"/>
                </a:schemeClr>
              </a:solidFill>
              <a:latin typeface="Times New Roman"/>
              <a:cs typeface="Times New Roman"/>
            </a:endParaRPr>
          </a:p>
        </p:txBody>
      </p:sp>
      <p:sp>
        <p:nvSpPr>
          <p:cNvPr id="6" name="object 6"/>
          <p:cNvSpPr txBox="1">
            <a:spLocks noGrp="1"/>
          </p:cNvSpPr>
          <p:nvPr>
            <p:ph type="title"/>
          </p:nvPr>
        </p:nvSpPr>
        <p:spPr>
          <a:xfrm>
            <a:off x="304800" y="136259"/>
            <a:ext cx="8382000" cy="473848"/>
          </a:xfrm>
          <a:prstGeom prst="rect">
            <a:avLst/>
          </a:prstGeom>
        </p:spPr>
        <p:txBody>
          <a:bodyPr vert="horz" wrap="square" lIns="0" tIns="12065" rIns="0" bIns="0" rtlCol="0">
            <a:spAutoFit/>
          </a:bodyPr>
          <a:lstStyle/>
          <a:p>
            <a:pPr marL="12700" algn="ctr">
              <a:lnSpc>
                <a:spcPct val="100000"/>
              </a:lnSpc>
              <a:spcBef>
                <a:spcPts val="95"/>
              </a:spcBef>
            </a:pPr>
            <a:r>
              <a:rPr lang="tr-TR" b="1" spc="-5" dirty="0" smtClean="0">
                <a:solidFill>
                  <a:schemeClr val="accent2">
                    <a:lumMod val="50000"/>
                  </a:schemeClr>
                </a:solidFill>
              </a:rPr>
              <a:t>SÖZLEŞMELİ SANATÇI ÖĞR.ELAMANI</a:t>
            </a:r>
            <a:endParaRPr b="1" spc="-5" dirty="0">
              <a:solidFill>
                <a:schemeClr val="accent2">
                  <a:lumMod val="50000"/>
                </a:schemeClr>
              </a:solidFill>
            </a:endParaRPr>
          </a:p>
        </p:txBody>
      </p:sp>
      <p:sp>
        <p:nvSpPr>
          <p:cNvPr id="7" name="object 7"/>
          <p:cNvSpPr/>
          <p:nvPr/>
        </p:nvSpPr>
        <p:spPr>
          <a:xfrm>
            <a:off x="570001" y="2237104"/>
            <a:ext cx="1320774" cy="910336"/>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838200" y="2362200"/>
            <a:ext cx="901065" cy="574040"/>
          </a:xfrm>
          <a:prstGeom prst="rect">
            <a:avLst/>
          </a:prstGeom>
        </p:spPr>
        <p:txBody>
          <a:bodyPr vert="horz" wrap="square" lIns="0" tIns="12700" rIns="0" bIns="0" rtlCol="0">
            <a:spAutoFit/>
          </a:bodyPr>
          <a:lstStyle/>
          <a:p>
            <a:pPr marL="189230" marR="5080" indent="-177165">
              <a:lnSpc>
                <a:spcPct val="100000"/>
              </a:lnSpc>
              <a:spcBef>
                <a:spcPts val="100"/>
              </a:spcBef>
            </a:pPr>
            <a:r>
              <a:rPr sz="1800" spc="-5" dirty="0" err="1" smtClean="0">
                <a:solidFill>
                  <a:srgbClr val="FF0000"/>
                </a:solidFill>
                <a:latin typeface="Times New Roman"/>
                <a:cs typeface="Times New Roman"/>
              </a:rPr>
              <a:t>Sözl</a:t>
            </a:r>
            <a:r>
              <a:rPr sz="1800" spc="5" dirty="0" err="1" smtClean="0">
                <a:solidFill>
                  <a:srgbClr val="FF0000"/>
                </a:solidFill>
                <a:latin typeface="Times New Roman"/>
                <a:cs typeface="Times New Roman"/>
              </a:rPr>
              <a:t>e</a:t>
            </a:r>
            <a:r>
              <a:rPr lang="tr-TR" spc="-295" dirty="0" smtClean="0">
                <a:solidFill>
                  <a:srgbClr val="FF0000"/>
                </a:solidFill>
                <a:latin typeface="Times New Roman"/>
                <a:cs typeface="Times New Roman"/>
              </a:rPr>
              <a:t>ş</a:t>
            </a:r>
            <a:r>
              <a:rPr sz="1800" spc="-330" dirty="0" smtClean="0">
                <a:solidFill>
                  <a:srgbClr val="FF0000"/>
                </a:solidFill>
                <a:latin typeface="Times New Roman"/>
                <a:cs typeface="Times New Roman"/>
              </a:rPr>
              <a:t>m</a:t>
            </a:r>
            <a:r>
              <a:rPr sz="1800" dirty="0" smtClean="0">
                <a:solidFill>
                  <a:srgbClr val="FF0000"/>
                </a:solidFill>
                <a:latin typeface="Times New Roman"/>
                <a:cs typeface="Times New Roman"/>
              </a:rPr>
              <a:t>e  </a:t>
            </a:r>
            <a:r>
              <a:rPr sz="1800" dirty="0">
                <a:solidFill>
                  <a:srgbClr val="FF0000"/>
                </a:solidFill>
                <a:latin typeface="Times New Roman"/>
                <a:cs typeface="Times New Roman"/>
              </a:rPr>
              <a:t>ücreti</a:t>
            </a:r>
            <a:endParaRPr sz="1800" dirty="0">
              <a:latin typeface="Times New Roman"/>
              <a:cs typeface="Times New Roman"/>
            </a:endParaRPr>
          </a:p>
        </p:txBody>
      </p:sp>
      <p:sp>
        <p:nvSpPr>
          <p:cNvPr id="9" name="object 9"/>
          <p:cNvSpPr/>
          <p:nvPr/>
        </p:nvSpPr>
        <p:spPr>
          <a:xfrm>
            <a:off x="1998726" y="2522473"/>
            <a:ext cx="592455" cy="339725"/>
          </a:xfrm>
          <a:custGeom>
            <a:avLst/>
            <a:gdLst/>
            <a:ahLst/>
            <a:cxnLst/>
            <a:rect l="l" t="t" r="r" b="b"/>
            <a:pathLst>
              <a:path w="592455" h="339725">
                <a:moveTo>
                  <a:pt x="422275" y="0"/>
                </a:moveTo>
                <a:lnTo>
                  <a:pt x="422275" y="84962"/>
                </a:lnTo>
                <a:lnTo>
                  <a:pt x="0" y="84962"/>
                </a:lnTo>
                <a:lnTo>
                  <a:pt x="0" y="254888"/>
                </a:lnTo>
                <a:lnTo>
                  <a:pt x="422275" y="254888"/>
                </a:lnTo>
                <a:lnTo>
                  <a:pt x="422275" y="339725"/>
                </a:lnTo>
                <a:lnTo>
                  <a:pt x="592074" y="169925"/>
                </a:lnTo>
                <a:lnTo>
                  <a:pt x="422275" y="0"/>
                </a:lnTo>
                <a:close/>
              </a:path>
            </a:pathLst>
          </a:custGeom>
          <a:solidFill>
            <a:srgbClr val="CCFFCC"/>
          </a:solidFill>
        </p:spPr>
        <p:txBody>
          <a:bodyPr wrap="square" lIns="0" tIns="0" rIns="0" bIns="0" rtlCol="0"/>
          <a:lstStyle/>
          <a:p>
            <a:endParaRPr/>
          </a:p>
        </p:txBody>
      </p:sp>
      <p:sp>
        <p:nvSpPr>
          <p:cNvPr id="10" name="object 10"/>
          <p:cNvSpPr/>
          <p:nvPr/>
        </p:nvSpPr>
        <p:spPr>
          <a:xfrm>
            <a:off x="1998726" y="2522473"/>
            <a:ext cx="592455" cy="339725"/>
          </a:xfrm>
          <a:custGeom>
            <a:avLst/>
            <a:gdLst/>
            <a:ahLst/>
            <a:cxnLst/>
            <a:rect l="l" t="t" r="r" b="b"/>
            <a:pathLst>
              <a:path w="592455" h="339725">
                <a:moveTo>
                  <a:pt x="0" y="84962"/>
                </a:moveTo>
                <a:lnTo>
                  <a:pt x="422275" y="84962"/>
                </a:lnTo>
                <a:lnTo>
                  <a:pt x="422275" y="0"/>
                </a:lnTo>
                <a:lnTo>
                  <a:pt x="592074" y="169925"/>
                </a:lnTo>
                <a:lnTo>
                  <a:pt x="422275" y="339725"/>
                </a:lnTo>
                <a:lnTo>
                  <a:pt x="422275" y="254888"/>
                </a:lnTo>
                <a:lnTo>
                  <a:pt x="0" y="254888"/>
                </a:lnTo>
                <a:lnTo>
                  <a:pt x="0" y="84962"/>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1" name="object 11"/>
          <p:cNvSpPr/>
          <p:nvPr/>
        </p:nvSpPr>
        <p:spPr>
          <a:xfrm>
            <a:off x="2640964" y="2237104"/>
            <a:ext cx="3454400" cy="978281"/>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2828035" y="2294890"/>
            <a:ext cx="3079115" cy="848994"/>
          </a:xfrm>
          <a:prstGeom prst="rect">
            <a:avLst/>
          </a:prstGeom>
        </p:spPr>
        <p:txBody>
          <a:bodyPr vert="horz" wrap="square" lIns="0" tIns="12700" rIns="0" bIns="0" rtlCol="0">
            <a:spAutoFit/>
          </a:bodyPr>
          <a:lstStyle/>
          <a:p>
            <a:pPr marL="12700" marR="5080" algn="ctr">
              <a:lnSpc>
                <a:spcPct val="100000"/>
              </a:lnSpc>
              <a:spcBef>
                <a:spcPts val="100"/>
              </a:spcBef>
            </a:pPr>
            <a:r>
              <a:rPr lang="tr-TR" spc="-120" dirty="0" smtClean="0">
                <a:solidFill>
                  <a:srgbClr val="006FC0"/>
                </a:solidFill>
                <a:latin typeface="Times New Roman"/>
                <a:cs typeface="Times New Roman"/>
              </a:rPr>
              <a:t>İ</a:t>
            </a:r>
            <a:r>
              <a:rPr sz="1800" spc="-120" dirty="0" err="1" smtClean="0">
                <a:solidFill>
                  <a:srgbClr val="006FC0"/>
                </a:solidFill>
                <a:latin typeface="Times New Roman"/>
                <a:cs typeface="Times New Roman"/>
              </a:rPr>
              <a:t>lgili</a:t>
            </a:r>
            <a:r>
              <a:rPr sz="1800" spc="-120" dirty="0" smtClean="0">
                <a:solidFill>
                  <a:srgbClr val="006FC0"/>
                </a:solidFill>
                <a:latin typeface="Times New Roman"/>
                <a:cs typeface="Times New Roman"/>
              </a:rPr>
              <a:t> </a:t>
            </a:r>
            <a:r>
              <a:rPr sz="1800" dirty="0">
                <a:solidFill>
                  <a:srgbClr val="006FC0"/>
                </a:solidFill>
                <a:latin typeface="Times New Roman"/>
                <a:cs typeface="Times New Roman"/>
              </a:rPr>
              <a:t>mevzuatta </a:t>
            </a:r>
            <a:r>
              <a:rPr sz="1800" spc="5" dirty="0">
                <a:solidFill>
                  <a:srgbClr val="006FC0"/>
                </a:solidFill>
                <a:latin typeface="Times New Roman"/>
                <a:cs typeface="Times New Roman"/>
              </a:rPr>
              <a:t>yer </a:t>
            </a:r>
            <a:r>
              <a:rPr sz="1800" dirty="0">
                <a:solidFill>
                  <a:srgbClr val="006FC0"/>
                </a:solidFill>
                <a:latin typeface="Times New Roman"/>
                <a:cs typeface="Times New Roman"/>
              </a:rPr>
              <a:t>alan taban ve  tavanlar </a:t>
            </a:r>
            <a:r>
              <a:rPr sz="1800" spc="-5" dirty="0">
                <a:solidFill>
                  <a:srgbClr val="006FC0"/>
                </a:solidFill>
                <a:latin typeface="Times New Roman"/>
                <a:cs typeface="Times New Roman"/>
              </a:rPr>
              <a:t>arasında </a:t>
            </a:r>
            <a:r>
              <a:rPr sz="1800" dirty="0" err="1">
                <a:solidFill>
                  <a:srgbClr val="006FC0"/>
                </a:solidFill>
                <a:latin typeface="Times New Roman"/>
                <a:cs typeface="Times New Roman"/>
              </a:rPr>
              <a:t>kalınarak</a:t>
            </a:r>
            <a:r>
              <a:rPr sz="1800" dirty="0">
                <a:solidFill>
                  <a:srgbClr val="006FC0"/>
                </a:solidFill>
                <a:latin typeface="Times New Roman"/>
                <a:cs typeface="Times New Roman"/>
              </a:rPr>
              <a:t>  </a:t>
            </a:r>
            <a:r>
              <a:rPr sz="1800" spc="-65" dirty="0" err="1" smtClean="0">
                <a:solidFill>
                  <a:srgbClr val="006FC0"/>
                </a:solidFill>
                <a:latin typeface="Times New Roman"/>
                <a:cs typeface="Times New Roman"/>
              </a:rPr>
              <a:t>sözle</a:t>
            </a:r>
            <a:r>
              <a:rPr lang="tr-TR" sz="1800" spc="-65" dirty="0" smtClean="0">
                <a:solidFill>
                  <a:srgbClr val="006FC0"/>
                </a:solidFill>
                <a:latin typeface="Times New Roman"/>
                <a:cs typeface="Times New Roman"/>
              </a:rPr>
              <a:t>ş</a:t>
            </a:r>
            <a:r>
              <a:rPr sz="1800" spc="-65" dirty="0" err="1" smtClean="0">
                <a:solidFill>
                  <a:srgbClr val="006FC0"/>
                </a:solidFill>
                <a:latin typeface="Times New Roman"/>
                <a:cs typeface="Times New Roman"/>
              </a:rPr>
              <a:t>mede</a:t>
            </a:r>
            <a:r>
              <a:rPr sz="1800" spc="-65" dirty="0" smtClean="0">
                <a:solidFill>
                  <a:srgbClr val="006FC0"/>
                </a:solidFill>
                <a:latin typeface="Times New Roman"/>
                <a:cs typeface="Times New Roman"/>
              </a:rPr>
              <a:t> </a:t>
            </a:r>
            <a:r>
              <a:rPr sz="1800" dirty="0">
                <a:solidFill>
                  <a:srgbClr val="006FC0"/>
                </a:solidFill>
                <a:latin typeface="Times New Roman"/>
                <a:cs typeface="Times New Roman"/>
              </a:rPr>
              <a:t>belirlenen</a:t>
            </a:r>
            <a:r>
              <a:rPr sz="1800" spc="10" dirty="0">
                <a:solidFill>
                  <a:srgbClr val="006FC0"/>
                </a:solidFill>
                <a:latin typeface="Times New Roman"/>
                <a:cs typeface="Times New Roman"/>
              </a:rPr>
              <a:t> </a:t>
            </a:r>
            <a:r>
              <a:rPr sz="1800" spc="-10" dirty="0">
                <a:solidFill>
                  <a:srgbClr val="006FC0"/>
                </a:solidFill>
                <a:latin typeface="Times New Roman"/>
                <a:cs typeface="Times New Roman"/>
              </a:rPr>
              <a:t>tutardır.</a:t>
            </a:r>
            <a:endParaRPr sz="1800" dirty="0">
              <a:latin typeface="Times New Roman"/>
              <a:cs typeface="Times New Roman"/>
            </a:endParaRPr>
          </a:p>
        </p:txBody>
      </p:sp>
      <p:sp>
        <p:nvSpPr>
          <p:cNvPr id="13" name="object 13"/>
          <p:cNvSpPr/>
          <p:nvPr/>
        </p:nvSpPr>
        <p:spPr>
          <a:xfrm>
            <a:off x="6172200" y="2438400"/>
            <a:ext cx="1233805" cy="625475"/>
          </a:xfrm>
          <a:custGeom>
            <a:avLst/>
            <a:gdLst/>
            <a:ahLst/>
            <a:cxnLst/>
            <a:rect l="l" t="t" r="r" b="b"/>
            <a:pathLst>
              <a:path w="1233804" h="625475">
                <a:moveTo>
                  <a:pt x="997839" y="0"/>
                </a:moveTo>
                <a:lnTo>
                  <a:pt x="997839" y="156337"/>
                </a:lnTo>
                <a:lnTo>
                  <a:pt x="0" y="156337"/>
                </a:lnTo>
                <a:lnTo>
                  <a:pt x="0" y="469138"/>
                </a:lnTo>
                <a:lnTo>
                  <a:pt x="997839" y="469138"/>
                </a:lnTo>
                <a:lnTo>
                  <a:pt x="997839" y="625475"/>
                </a:lnTo>
                <a:lnTo>
                  <a:pt x="1233551" y="312674"/>
                </a:lnTo>
                <a:lnTo>
                  <a:pt x="997839" y="0"/>
                </a:lnTo>
                <a:close/>
              </a:path>
            </a:pathLst>
          </a:custGeom>
          <a:solidFill>
            <a:srgbClr val="CCFFCC"/>
          </a:solidFill>
        </p:spPr>
        <p:txBody>
          <a:bodyPr wrap="square" lIns="0" tIns="0" rIns="0" bIns="0" rtlCol="0"/>
          <a:lstStyle/>
          <a:p>
            <a:endParaRPr/>
          </a:p>
        </p:txBody>
      </p:sp>
      <p:sp>
        <p:nvSpPr>
          <p:cNvPr id="14" name="object 14"/>
          <p:cNvSpPr/>
          <p:nvPr/>
        </p:nvSpPr>
        <p:spPr>
          <a:xfrm>
            <a:off x="6172200" y="2438400"/>
            <a:ext cx="1233805" cy="625475"/>
          </a:xfrm>
          <a:custGeom>
            <a:avLst/>
            <a:gdLst/>
            <a:ahLst/>
            <a:cxnLst/>
            <a:rect l="l" t="t" r="r" b="b"/>
            <a:pathLst>
              <a:path w="1233804" h="625475">
                <a:moveTo>
                  <a:pt x="997839" y="625475"/>
                </a:moveTo>
                <a:lnTo>
                  <a:pt x="997839" y="469138"/>
                </a:lnTo>
                <a:lnTo>
                  <a:pt x="0" y="469138"/>
                </a:lnTo>
                <a:lnTo>
                  <a:pt x="0" y="156337"/>
                </a:lnTo>
                <a:lnTo>
                  <a:pt x="997839" y="156337"/>
                </a:lnTo>
                <a:lnTo>
                  <a:pt x="997839" y="0"/>
                </a:lnTo>
                <a:lnTo>
                  <a:pt x="1233551" y="312674"/>
                </a:lnTo>
                <a:lnTo>
                  <a:pt x="997839" y="625475"/>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5" name="object 15"/>
          <p:cNvSpPr txBox="1"/>
          <p:nvPr/>
        </p:nvSpPr>
        <p:spPr>
          <a:xfrm>
            <a:off x="6248400" y="2590800"/>
            <a:ext cx="880744" cy="269240"/>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0" tIns="12065" rIns="0" bIns="0" rtlCol="0">
            <a:spAutoFit/>
          </a:bodyPr>
          <a:lstStyle/>
          <a:p>
            <a:pPr marL="12700">
              <a:lnSpc>
                <a:spcPct val="100000"/>
              </a:lnSpc>
              <a:spcBef>
                <a:spcPts val="95"/>
              </a:spcBef>
            </a:pPr>
            <a:r>
              <a:rPr sz="1600" b="1" spc="-15" dirty="0">
                <a:solidFill>
                  <a:srgbClr val="FF0000"/>
                </a:solidFill>
                <a:latin typeface="Times New Roman"/>
                <a:cs typeface="Times New Roman"/>
              </a:rPr>
              <a:t>K</a:t>
            </a:r>
            <a:r>
              <a:rPr sz="1600" b="1" spc="-5" dirty="0">
                <a:solidFill>
                  <a:srgbClr val="FF0000"/>
                </a:solidFill>
                <a:latin typeface="Times New Roman"/>
                <a:cs typeface="Times New Roman"/>
              </a:rPr>
              <a:t>esintiler</a:t>
            </a:r>
            <a:endParaRPr sz="1600" dirty="0">
              <a:latin typeface="Times New Roman"/>
              <a:cs typeface="Times New Roman"/>
            </a:endParaRPr>
          </a:p>
        </p:txBody>
      </p:sp>
      <p:sp>
        <p:nvSpPr>
          <p:cNvPr id="16" name="object 16"/>
          <p:cNvSpPr/>
          <p:nvPr/>
        </p:nvSpPr>
        <p:spPr>
          <a:xfrm>
            <a:off x="7332853" y="2073148"/>
            <a:ext cx="1309370" cy="680720"/>
          </a:xfrm>
          <a:custGeom>
            <a:avLst/>
            <a:gdLst/>
            <a:ahLst/>
            <a:cxnLst/>
            <a:rect l="l" t="t" r="r" b="b"/>
            <a:pathLst>
              <a:path w="1309370" h="680719">
                <a:moveTo>
                  <a:pt x="654430" y="0"/>
                </a:moveTo>
                <a:lnTo>
                  <a:pt x="591403" y="1558"/>
                </a:lnTo>
                <a:lnTo>
                  <a:pt x="530071" y="6137"/>
                </a:lnTo>
                <a:lnTo>
                  <a:pt x="470708" y="13595"/>
                </a:lnTo>
                <a:lnTo>
                  <a:pt x="413589" y="23790"/>
                </a:lnTo>
                <a:lnTo>
                  <a:pt x="358989" y="36577"/>
                </a:lnTo>
                <a:lnTo>
                  <a:pt x="307180" y="51815"/>
                </a:lnTo>
                <a:lnTo>
                  <a:pt x="258438" y="69361"/>
                </a:lnTo>
                <a:lnTo>
                  <a:pt x="213037" y="89072"/>
                </a:lnTo>
                <a:lnTo>
                  <a:pt x="171250" y="110805"/>
                </a:lnTo>
                <a:lnTo>
                  <a:pt x="133353" y="134418"/>
                </a:lnTo>
                <a:lnTo>
                  <a:pt x="99618" y="159769"/>
                </a:lnTo>
                <a:lnTo>
                  <a:pt x="70322" y="186714"/>
                </a:lnTo>
                <a:lnTo>
                  <a:pt x="26138" y="244816"/>
                </a:lnTo>
                <a:lnTo>
                  <a:pt x="2995" y="307583"/>
                </a:lnTo>
                <a:lnTo>
                  <a:pt x="0" y="340360"/>
                </a:lnTo>
                <a:lnTo>
                  <a:pt x="2995" y="373136"/>
                </a:lnTo>
                <a:lnTo>
                  <a:pt x="26138" y="435903"/>
                </a:lnTo>
                <a:lnTo>
                  <a:pt x="70322" y="494005"/>
                </a:lnTo>
                <a:lnTo>
                  <a:pt x="99618" y="520950"/>
                </a:lnTo>
                <a:lnTo>
                  <a:pt x="133353" y="546301"/>
                </a:lnTo>
                <a:lnTo>
                  <a:pt x="171250" y="569914"/>
                </a:lnTo>
                <a:lnTo>
                  <a:pt x="213037" y="591647"/>
                </a:lnTo>
                <a:lnTo>
                  <a:pt x="258438" y="611358"/>
                </a:lnTo>
                <a:lnTo>
                  <a:pt x="307180" y="628904"/>
                </a:lnTo>
                <a:lnTo>
                  <a:pt x="358989" y="644142"/>
                </a:lnTo>
                <a:lnTo>
                  <a:pt x="413589" y="656929"/>
                </a:lnTo>
                <a:lnTo>
                  <a:pt x="470708" y="667124"/>
                </a:lnTo>
                <a:lnTo>
                  <a:pt x="530071" y="674582"/>
                </a:lnTo>
                <a:lnTo>
                  <a:pt x="591403" y="679161"/>
                </a:lnTo>
                <a:lnTo>
                  <a:pt x="654430" y="680719"/>
                </a:lnTo>
                <a:lnTo>
                  <a:pt x="717458" y="679161"/>
                </a:lnTo>
                <a:lnTo>
                  <a:pt x="778790" y="674582"/>
                </a:lnTo>
                <a:lnTo>
                  <a:pt x="838153" y="667124"/>
                </a:lnTo>
                <a:lnTo>
                  <a:pt x="895272" y="656929"/>
                </a:lnTo>
                <a:lnTo>
                  <a:pt x="949872" y="644142"/>
                </a:lnTo>
                <a:lnTo>
                  <a:pt x="1001681" y="628904"/>
                </a:lnTo>
                <a:lnTo>
                  <a:pt x="1050423" y="611358"/>
                </a:lnTo>
                <a:lnTo>
                  <a:pt x="1095824" y="591647"/>
                </a:lnTo>
                <a:lnTo>
                  <a:pt x="1137611" y="569914"/>
                </a:lnTo>
                <a:lnTo>
                  <a:pt x="1175508" y="546301"/>
                </a:lnTo>
                <a:lnTo>
                  <a:pt x="1209243" y="520950"/>
                </a:lnTo>
                <a:lnTo>
                  <a:pt x="1238539" y="494005"/>
                </a:lnTo>
                <a:lnTo>
                  <a:pt x="1282723" y="435903"/>
                </a:lnTo>
                <a:lnTo>
                  <a:pt x="1305866" y="373136"/>
                </a:lnTo>
                <a:lnTo>
                  <a:pt x="1308862" y="340360"/>
                </a:lnTo>
                <a:lnTo>
                  <a:pt x="1305866" y="307583"/>
                </a:lnTo>
                <a:lnTo>
                  <a:pt x="1282723" y="244816"/>
                </a:lnTo>
                <a:lnTo>
                  <a:pt x="1238539" y="186714"/>
                </a:lnTo>
                <a:lnTo>
                  <a:pt x="1209243" y="159769"/>
                </a:lnTo>
                <a:lnTo>
                  <a:pt x="1175508" y="134418"/>
                </a:lnTo>
                <a:lnTo>
                  <a:pt x="1137611" y="110805"/>
                </a:lnTo>
                <a:lnTo>
                  <a:pt x="1095824" y="89072"/>
                </a:lnTo>
                <a:lnTo>
                  <a:pt x="1050423" y="69361"/>
                </a:lnTo>
                <a:lnTo>
                  <a:pt x="1001681" y="51815"/>
                </a:lnTo>
                <a:lnTo>
                  <a:pt x="949872" y="36577"/>
                </a:lnTo>
                <a:lnTo>
                  <a:pt x="895272" y="23790"/>
                </a:lnTo>
                <a:lnTo>
                  <a:pt x="838153" y="13595"/>
                </a:lnTo>
                <a:lnTo>
                  <a:pt x="778790" y="6137"/>
                </a:lnTo>
                <a:lnTo>
                  <a:pt x="717458" y="1558"/>
                </a:lnTo>
                <a:lnTo>
                  <a:pt x="654430" y="0"/>
                </a:lnTo>
                <a:close/>
              </a:path>
            </a:pathLst>
          </a:custGeom>
          <a:solidFill>
            <a:srgbClr val="FFFFFF"/>
          </a:solidFill>
        </p:spPr>
        <p:txBody>
          <a:bodyPr wrap="square" lIns="0" tIns="0" rIns="0" bIns="0" rtlCol="0"/>
          <a:lstStyle/>
          <a:p>
            <a:endParaRPr/>
          </a:p>
        </p:txBody>
      </p:sp>
      <p:sp>
        <p:nvSpPr>
          <p:cNvPr id="17" name="object 17"/>
          <p:cNvSpPr/>
          <p:nvPr/>
        </p:nvSpPr>
        <p:spPr>
          <a:xfrm>
            <a:off x="7320280" y="2061717"/>
            <a:ext cx="1334135" cy="704850"/>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7666101" y="2119376"/>
            <a:ext cx="643890" cy="574040"/>
          </a:xfrm>
          <a:prstGeom prst="rect">
            <a:avLst/>
          </a:prstGeom>
        </p:spPr>
        <p:txBody>
          <a:bodyPr vert="horz" wrap="square" lIns="0" tIns="12700" rIns="0" bIns="0" rtlCol="0">
            <a:spAutoFit/>
          </a:bodyPr>
          <a:lstStyle/>
          <a:p>
            <a:pPr marL="12700" marR="5080" indent="74295">
              <a:lnSpc>
                <a:spcPct val="100000"/>
              </a:lnSpc>
              <a:spcBef>
                <a:spcPts val="100"/>
              </a:spcBef>
            </a:pPr>
            <a:r>
              <a:rPr sz="1800" dirty="0">
                <a:solidFill>
                  <a:srgbClr val="006FC0"/>
                </a:solidFill>
                <a:latin typeface="Times New Roman"/>
                <a:cs typeface="Times New Roman"/>
              </a:rPr>
              <a:t>Gelir  </a:t>
            </a:r>
            <a:r>
              <a:rPr sz="1800" spc="-5" dirty="0">
                <a:solidFill>
                  <a:srgbClr val="006FC0"/>
                </a:solidFill>
                <a:latin typeface="Times New Roman"/>
                <a:cs typeface="Times New Roman"/>
              </a:rPr>
              <a:t>ve</a:t>
            </a:r>
            <a:r>
              <a:rPr sz="1800" spc="-40" dirty="0">
                <a:solidFill>
                  <a:srgbClr val="006FC0"/>
                </a:solidFill>
                <a:latin typeface="Times New Roman"/>
                <a:cs typeface="Times New Roman"/>
              </a:rPr>
              <a:t>r</a:t>
            </a:r>
            <a:r>
              <a:rPr sz="1800" spc="-5" dirty="0">
                <a:solidFill>
                  <a:srgbClr val="006FC0"/>
                </a:solidFill>
                <a:latin typeface="Times New Roman"/>
                <a:cs typeface="Times New Roman"/>
              </a:rPr>
              <a:t>gisi</a:t>
            </a:r>
            <a:endParaRPr sz="1800" dirty="0">
              <a:latin typeface="Times New Roman"/>
              <a:cs typeface="Times New Roman"/>
            </a:endParaRPr>
          </a:p>
        </p:txBody>
      </p:sp>
      <p:sp>
        <p:nvSpPr>
          <p:cNvPr id="19" name="object 19"/>
          <p:cNvSpPr/>
          <p:nvPr/>
        </p:nvSpPr>
        <p:spPr>
          <a:xfrm>
            <a:off x="7383526" y="2844164"/>
            <a:ext cx="1308735" cy="695325"/>
          </a:xfrm>
          <a:custGeom>
            <a:avLst/>
            <a:gdLst/>
            <a:ahLst/>
            <a:cxnLst/>
            <a:rect l="l" t="t" r="r" b="b"/>
            <a:pathLst>
              <a:path w="1308734" h="695325">
                <a:moveTo>
                  <a:pt x="654303" y="0"/>
                </a:moveTo>
                <a:lnTo>
                  <a:pt x="591297" y="1590"/>
                </a:lnTo>
                <a:lnTo>
                  <a:pt x="529983" y="6265"/>
                </a:lnTo>
                <a:lnTo>
                  <a:pt x="470637" y="13880"/>
                </a:lnTo>
                <a:lnTo>
                  <a:pt x="413532" y="24287"/>
                </a:lnTo>
                <a:lnTo>
                  <a:pt x="358944" y="37343"/>
                </a:lnTo>
                <a:lnTo>
                  <a:pt x="307146" y="52901"/>
                </a:lnTo>
                <a:lnTo>
                  <a:pt x="258412" y="70816"/>
                </a:lnTo>
                <a:lnTo>
                  <a:pt x="213018" y="90943"/>
                </a:lnTo>
                <a:lnTo>
                  <a:pt x="171237" y="113136"/>
                </a:lnTo>
                <a:lnTo>
                  <a:pt x="133344" y="137249"/>
                </a:lnTo>
                <a:lnTo>
                  <a:pt x="99613" y="163137"/>
                </a:lnTo>
                <a:lnTo>
                  <a:pt x="70319" y="190656"/>
                </a:lnTo>
                <a:lnTo>
                  <a:pt x="26138" y="249999"/>
                </a:lnTo>
                <a:lnTo>
                  <a:pt x="2995" y="314115"/>
                </a:lnTo>
                <a:lnTo>
                  <a:pt x="0" y="347599"/>
                </a:lnTo>
                <a:lnTo>
                  <a:pt x="2995" y="381061"/>
                </a:lnTo>
                <a:lnTo>
                  <a:pt x="26138" y="445142"/>
                </a:lnTo>
                <a:lnTo>
                  <a:pt x="70319" y="504459"/>
                </a:lnTo>
                <a:lnTo>
                  <a:pt x="99613" y="531967"/>
                </a:lnTo>
                <a:lnTo>
                  <a:pt x="133344" y="557847"/>
                </a:lnTo>
                <a:lnTo>
                  <a:pt x="171237" y="581953"/>
                </a:lnTo>
                <a:lnTo>
                  <a:pt x="213018" y="604140"/>
                </a:lnTo>
                <a:lnTo>
                  <a:pt x="258412" y="624263"/>
                </a:lnTo>
                <a:lnTo>
                  <a:pt x="307146" y="642175"/>
                </a:lnTo>
                <a:lnTo>
                  <a:pt x="358944" y="657730"/>
                </a:lnTo>
                <a:lnTo>
                  <a:pt x="413532" y="670785"/>
                </a:lnTo>
                <a:lnTo>
                  <a:pt x="470637" y="681191"/>
                </a:lnTo>
                <a:lnTo>
                  <a:pt x="529983" y="688805"/>
                </a:lnTo>
                <a:lnTo>
                  <a:pt x="591297" y="693480"/>
                </a:lnTo>
                <a:lnTo>
                  <a:pt x="654303" y="695071"/>
                </a:lnTo>
                <a:lnTo>
                  <a:pt x="717331" y="693480"/>
                </a:lnTo>
                <a:lnTo>
                  <a:pt x="778663" y="688805"/>
                </a:lnTo>
                <a:lnTo>
                  <a:pt x="838026" y="681191"/>
                </a:lnTo>
                <a:lnTo>
                  <a:pt x="895145" y="670785"/>
                </a:lnTo>
                <a:lnTo>
                  <a:pt x="949745" y="657730"/>
                </a:lnTo>
                <a:lnTo>
                  <a:pt x="1001554" y="642175"/>
                </a:lnTo>
                <a:lnTo>
                  <a:pt x="1050296" y="624263"/>
                </a:lnTo>
                <a:lnTo>
                  <a:pt x="1095697" y="604140"/>
                </a:lnTo>
                <a:lnTo>
                  <a:pt x="1137484" y="581953"/>
                </a:lnTo>
                <a:lnTo>
                  <a:pt x="1175381" y="557847"/>
                </a:lnTo>
                <a:lnTo>
                  <a:pt x="1209116" y="531967"/>
                </a:lnTo>
                <a:lnTo>
                  <a:pt x="1238412" y="504459"/>
                </a:lnTo>
                <a:lnTo>
                  <a:pt x="1282596" y="445142"/>
                </a:lnTo>
                <a:lnTo>
                  <a:pt x="1305739" y="381061"/>
                </a:lnTo>
                <a:lnTo>
                  <a:pt x="1308734" y="347599"/>
                </a:lnTo>
                <a:lnTo>
                  <a:pt x="1305739" y="314115"/>
                </a:lnTo>
                <a:lnTo>
                  <a:pt x="1282596" y="249999"/>
                </a:lnTo>
                <a:lnTo>
                  <a:pt x="1238412" y="190656"/>
                </a:lnTo>
                <a:lnTo>
                  <a:pt x="1209116" y="163137"/>
                </a:lnTo>
                <a:lnTo>
                  <a:pt x="1175381" y="137249"/>
                </a:lnTo>
                <a:lnTo>
                  <a:pt x="1137484" y="113136"/>
                </a:lnTo>
                <a:lnTo>
                  <a:pt x="1095697" y="90943"/>
                </a:lnTo>
                <a:lnTo>
                  <a:pt x="1050296" y="70816"/>
                </a:lnTo>
                <a:lnTo>
                  <a:pt x="1001554" y="52901"/>
                </a:lnTo>
                <a:lnTo>
                  <a:pt x="949745" y="37343"/>
                </a:lnTo>
                <a:lnTo>
                  <a:pt x="895145" y="24287"/>
                </a:lnTo>
                <a:lnTo>
                  <a:pt x="838026" y="13880"/>
                </a:lnTo>
                <a:lnTo>
                  <a:pt x="778663" y="6265"/>
                </a:lnTo>
                <a:lnTo>
                  <a:pt x="717331" y="1590"/>
                </a:lnTo>
                <a:lnTo>
                  <a:pt x="654303" y="0"/>
                </a:lnTo>
                <a:close/>
              </a:path>
            </a:pathLst>
          </a:custGeom>
          <a:solidFill>
            <a:srgbClr val="FFFFFF"/>
          </a:solidFill>
        </p:spPr>
        <p:txBody>
          <a:bodyPr wrap="square" lIns="0" tIns="0" rIns="0" bIns="0" rtlCol="0"/>
          <a:lstStyle/>
          <a:p>
            <a:endParaRPr/>
          </a:p>
        </p:txBody>
      </p:sp>
      <p:sp>
        <p:nvSpPr>
          <p:cNvPr id="20" name="object 20"/>
          <p:cNvSpPr/>
          <p:nvPr/>
        </p:nvSpPr>
        <p:spPr>
          <a:xfrm>
            <a:off x="7370826" y="2831845"/>
            <a:ext cx="1334134" cy="720089"/>
          </a:xfrm>
          <a:prstGeom prst="rect">
            <a:avLst/>
          </a:prstGeom>
          <a:blipFill>
            <a:blip r:embed="rId5" cstate="print"/>
            <a:stretch>
              <a:fillRect/>
            </a:stretch>
          </a:blipFill>
        </p:spPr>
        <p:txBody>
          <a:bodyPr wrap="square" lIns="0" tIns="0" rIns="0" bIns="0" rtlCol="0"/>
          <a:lstStyle/>
          <a:p>
            <a:endParaRPr/>
          </a:p>
        </p:txBody>
      </p:sp>
      <p:sp>
        <p:nvSpPr>
          <p:cNvPr id="21" name="object 21"/>
          <p:cNvSpPr txBox="1"/>
          <p:nvPr/>
        </p:nvSpPr>
        <p:spPr>
          <a:xfrm>
            <a:off x="7696961" y="2897885"/>
            <a:ext cx="685165" cy="574040"/>
          </a:xfrm>
          <a:prstGeom prst="rect">
            <a:avLst/>
          </a:prstGeom>
        </p:spPr>
        <p:txBody>
          <a:bodyPr vert="horz" wrap="square" lIns="0" tIns="12700" rIns="0" bIns="0" rtlCol="0">
            <a:spAutoFit/>
          </a:bodyPr>
          <a:lstStyle/>
          <a:p>
            <a:pPr marL="32384" marR="5080" indent="-20320">
              <a:lnSpc>
                <a:spcPct val="100000"/>
              </a:lnSpc>
              <a:spcBef>
                <a:spcPts val="100"/>
              </a:spcBef>
            </a:pPr>
            <a:r>
              <a:rPr sz="1800" spc="-5" dirty="0">
                <a:solidFill>
                  <a:srgbClr val="006FC0"/>
                </a:solidFill>
                <a:latin typeface="Times New Roman"/>
                <a:cs typeface="Times New Roman"/>
              </a:rPr>
              <a:t>Da</a:t>
            </a:r>
            <a:r>
              <a:rPr sz="1800" spc="-15" dirty="0">
                <a:solidFill>
                  <a:srgbClr val="006FC0"/>
                </a:solidFill>
                <a:latin typeface="Times New Roman"/>
                <a:cs typeface="Times New Roman"/>
              </a:rPr>
              <a:t>m</a:t>
            </a:r>
            <a:r>
              <a:rPr sz="1800" spc="-5" dirty="0">
                <a:solidFill>
                  <a:srgbClr val="006FC0"/>
                </a:solidFill>
                <a:latin typeface="Times New Roman"/>
                <a:cs typeface="Times New Roman"/>
              </a:rPr>
              <a:t>ga  </a:t>
            </a:r>
            <a:r>
              <a:rPr sz="1800" spc="-10" dirty="0">
                <a:solidFill>
                  <a:srgbClr val="006FC0"/>
                </a:solidFill>
                <a:latin typeface="Times New Roman"/>
                <a:cs typeface="Times New Roman"/>
              </a:rPr>
              <a:t>vergisi</a:t>
            </a:r>
            <a:endParaRPr sz="1800">
              <a:latin typeface="Times New Roman"/>
              <a:cs typeface="Times New Roman"/>
            </a:endParaRPr>
          </a:p>
        </p:txBody>
      </p:sp>
      <p:sp>
        <p:nvSpPr>
          <p:cNvPr id="22" name="object 22"/>
          <p:cNvSpPr txBox="1"/>
          <p:nvPr/>
        </p:nvSpPr>
        <p:spPr>
          <a:xfrm>
            <a:off x="8367776" y="6449059"/>
            <a:ext cx="24066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Garamond"/>
                <a:cs typeface="Garamond"/>
              </a:rPr>
              <a:t>128</a:t>
            </a:r>
            <a:endParaRPr sz="1200">
              <a:latin typeface="Garamond"/>
              <a:cs typeface="Garamond"/>
            </a:endParaRPr>
          </a:p>
        </p:txBody>
      </p:sp>
      <p:sp>
        <p:nvSpPr>
          <p:cNvPr id="23" name="object 23"/>
          <p:cNvSpPr/>
          <p:nvPr/>
        </p:nvSpPr>
        <p:spPr>
          <a:xfrm>
            <a:off x="619315" y="5450840"/>
            <a:ext cx="1320736" cy="801878"/>
          </a:xfrm>
          <a:prstGeom prst="rect">
            <a:avLst/>
          </a:prstGeom>
          <a:blipFill>
            <a:blip r:embed="rId6" cstate="print"/>
            <a:stretch>
              <a:fillRect/>
            </a:stretch>
          </a:blipFill>
        </p:spPr>
        <p:txBody>
          <a:bodyPr wrap="square" lIns="0" tIns="0" rIns="0" bIns="0" rtlCol="0"/>
          <a:lstStyle/>
          <a:p>
            <a:endParaRPr/>
          </a:p>
        </p:txBody>
      </p:sp>
      <p:sp>
        <p:nvSpPr>
          <p:cNvPr id="24" name="object 24"/>
          <p:cNvSpPr txBox="1"/>
          <p:nvPr/>
        </p:nvSpPr>
        <p:spPr>
          <a:xfrm>
            <a:off x="685800" y="5678830"/>
            <a:ext cx="1143000" cy="321242"/>
          </a:xfrm>
          <a:prstGeom prst="rect">
            <a:avLst/>
          </a:prstGeom>
        </p:spPr>
        <p:txBody>
          <a:bodyPr vert="horz" wrap="square" lIns="0" tIns="13335" rIns="0" bIns="0" rtlCol="0">
            <a:spAutoFit/>
          </a:bodyPr>
          <a:lstStyle/>
          <a:p>
            <a:pPr marL="12700">
              <a:lnSpc>
                <a:spcPct val="100000"/>
              </a:lnSpc>
              <a:spcBef>
                <a:spcPts val="105"/>
              </a:spcBef>
            </a:pPr>
            <a:endParaRPr sz="2000" dirty="0">
              <a:latin typeface="Times New Roman"/>
              <a:cs typeface="Times New Roman"/>
            </a:endParaRPr>
          </a:p>
        </p:txBody>
      </p:sp>
      <p:sp>
        <p:nvSpPr>
          <p:cNvPr id="25" name="object 25"/>
          <p:cNvSpPr/>
          <p:nvPr/>
        </p:nvSpPr>
        <p:spPr>
          <a:xfrm>
            <a:off x="2806700" y="5534278"/>
            <a:ext cx="2921000" cy="635025"/>
          </a:xfrm>
          <a:prstGeom prst="rect">
            <a:avLst/>
          </a:prstGeom>
          <a:blipFill>
            <a:blip r:embed="rId7" cstate="print"/>
            <a:stretch>
              <a:fillRect/>
            </a:stretch>
          </a:blipFill>
        </p:spPr>
        <p:txBody>
          <a:bodyPr wrap="square" lIns="0" tIns="0" rIns="0" bIns="0" rtlCol="0"/>
          <a:lstStyle/>
          <a:p>
            <a:endParaRPr/>
          </a:p>
        </p:txBody>
      </p:sp>
      <p:sp>
        <p:nvSpPr>
          <p:cNvPr id="26" name="object 26"/>
          <p:cNvSpPr txBox="1"/>
          <p:nvPr/>
        </p:nvSpPr>
        <p:spPr>
          <a:xfrm>
            <a:off x="2964942" y="5678830"/>
            <a:ext cx="2605405" cy="331470"/>
          </a:xfrm>
          <a:prstGeom prst="rect">
            <a:avLst/>
          </a:prstGeom>
        </p:spPr>
        <p:txBody>
          <a:bodyPr vert="horz" wrap="square" lIns="0" tIns="13335" rIns="0" bIns="0" rtlCol="0">
            <a:spAutoFit/>
          </a:bodyPr>
          <a:lstStyle/>
          <a:p>
            <a:pPr marL="12700">
              <a:lnSpc>
                <a:spcPct val="100000"/>
              </a:lnSpc>
              <a:spcBef>
                <a:spcPts val="105"/>
              </a:spcBef>
            </a:pPr>
            <a:r>
              <a:rPr sz="2000" spc="-90" dirty="0" err="1" smtClean="0">
                <a:solidFill>
                  <a:srgbClr val="006FC0"/>
                </a:solidFill>
                <a:latin typeface="Times New Roman"/>
                <a:cs typeface="Times New Roman"/>
              </a:rPr>
              <a:t>Sözle</a:t>
            </a:r>
            <a:r>
              <a:rPr lang="tr-TR" sz="2000" spc="-90" dirty="0" smtClean="0">
                <a:solidFill>
                  <a:srgbClr val="006FC0"/>
                </a:solidFill>
                <a:latin typeface="Times New Roman"/>
                <a:cs typeface="Times New Roman"/>
              </a:rPr>
              <a:t>ş</a:t>
            </a:r>
            <a:r>
              <a:rPr sz="2000" spc="-90" dirty="0" smtClean="0">
                <a:solidFill>
                  <a:srgbClr val="006FC0"/>
                </a:solidFill>
                <a:latin typeface="Times New Roman"/>
                <a:cs typeface="Times New Roman"/>
              </a:rPr>
              <a:t>me </a:t>
            </a:r>
            <a:r>
              <a:rPr sz="2000" dirty="0">
                <a:solidFill>
                  <a:srgbClr val="006FC0"/>
                </a:solidFill>
                <a:latin typeface="Times New Roman"/>
                <a:cs typeface="Times New Roman"/>
              </a:rPr>
              <a:t>ücreti</a:t>
            </a:r>
            <a:r>
              <a:rPr sz="2000" spc="-5" dirty="0">
                <a:solidFill>
                  <a:srgbClr val="006FC0"/>
                </a:solidFill>
                <a:latin typeface="Times New Roman"/>
                <a:cs typeface="Times New Roman"/>
              </a:rPr>
              <a:t> </a:t>
            </a:r>
            <a:r>
              <a:rPr sz="2000" dirty="0">
                <a:solidFill>
                  <a:srgbClr val="006FC0"/>
                </a:solidFill>
                <a:latin typeface="Times New Roman"/>
                <a:cs typeface="Times New Roman"/>
              </a:rPr>
              <a:t>tutarında</a:t>
            </a:r>
            <a:endParaRPr sz="2000" dirty="0">
              <a:latin typeface="Times New Roman"/>
              <a:cs typeface="Times New Roman"/>
            </a:endParaRPr>
          </a:p>
        </p:txBody>
      </p:sp>
      <p:sp>
        <p:nvSpPr>
          <p:cNvPr id="27" name="object 27"/>
          <p:cNvSpPr/>
          <p:nvPr/>
        </p:nvSpPr>
        <p:spPr>
          <a:xfrm>
            <a:off x="2052701" y="5657850"/>
            <a:ext cx="659130" cy="387350"/>
          </a:xfrm>
          <a:custGeom>
            <a:avLst/>
            <a:gdLst/>
            <a:ahLst/>
            <a:cxnLst/>
            <a:rect l="l" t="t" r="r" b="b"/>
            <a:pathLst>
              <a:path w="659130" h="387350">
                <a:moveTo>
                  <a:pt x="465074" y="0"/>
                </a:moveTo>
                <a:lnTo>
                  <a:pt x="465074" y="96837"/>
                </a:lnTo>
                <a:lnTo>
                  <a:pt x="0" y="96837"/>
                </a:lnTo>
                <a:lnTo>
                  <a:pt x="0" y="290512"/>
                </a:lnTo>
                <a:lnTo>
                  <a:pt x="465074" y="290512"/>
                </a:lnTo>
                <a:lnTo>
                  <a:pt x="465074" y="387350"/>
                </a:lnTo>
                <a:lnTo>
                  <a:pt x="658749" y="193675"/>
                </a:lnTo>
                <a:lnTo>
                  <a:pt x="465074"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8" name="object 28"/>
          <p:cNvSpPr/>
          <p:nvPr/>
        </p:nvSpPr>
        <p:spPr>
          <a:xfrm>
            <a:off x="2052701" y="5657850"/>
            <a:ext cx="659130" cy="387350"/>
          </a:xfrm>
          <a:custGeom>
            <a:avLst/>
            <a:gdLst/>
            <a:ahLst/>
            <a:cxnLst/>
            <a:rect l="l" t="t" r="r" b="b"/>
            <a:pathLst>
              <a:path w="659130" h="387350">
                <a:moveTo>
                  <a:pt x="0" y="96837"/>
                </a:moveTo>
                <a:lnTo>
                  <a:pt x="465074" y="96837"/>
                </a:lnTo>
                <a:lnTo>
                  <a:pt x="465074" y="0"/>
                </a:lnTo>
                <a:lnTo>
                  <a:pt x="658749" y="193675"/>
                </a:lnTo>
                <a:lnTo>
                  <a:pt x="465074" y="387350"/>
                </a:lnTo>
                <a:lnTo>
                  <a:pt x="465074" y="290512"/>
                </a:lnTo>
                <a:lnTo>
                  <a:pt x="0" y="290512"/>
                </a:lnTo>
                <a:lnTo>
                  <a:pt x="0" y="96837"/>
                </a:lnTo>
                <a:close/>
              </a:path>
            </a:pathLst>
          </a:custGeom>
          <a:ln w="25400">
            <a:solidFill>
              <a:srgbClr val="946E00"/>
            </a:solidFill>
          </a:ln>
        </p:spPr>
        <p:txBody>
          <a:bodyPr wrap="square" lIns="0" tIns="0" rIns="0" bIns="0" rtlCol="0"/>
          <a:lstStyle/>
          <a:p>
            <a:endParaRPr/>
          </a:p>
        </p:txBody>
      </p:sp>
      <p:sp>
        <p:nvSpPr>
          <p:cNvPr id="29" name="object 29"/>
          <p:cNvSpPr/>
          <p:nvPr/>
        </p:nvSpPr>
        <p:spPr>
          <a:xfrm>
            <a:off x="5867400" y="5464175"/>
            <a:ext cx="1219200" cy="776605"/>
          </a:xfrm>
          <a:custGeom>
            <a:avLst/>
            <a:gdLst/>
            <a:ahLst/>
            <a:cxnLst/>
            <a:rect l="l" t="t" r="r" b="b"/>
            <a:pathLst>
              <a:path w="1219200" h="776604">
                <a:moveTo>
                  <a:pt x="926719" y="0"/>
                </a:moveTo>
                <a:lnTo>
                  <a:pt x="926719" y="194068"/>
                </a:lnTo>
                <a:lnTo>
                  <a:pt x="0" y="194068"/>
                </a:lnTo>
                <a:lnTo>
                  <a:pt x="0" y="582218"/>
                </a:lnTo>
                <a:lnTo>
                  <a:pt x="926719" y="582218"/>
                </a:lnTo>
                <a:lnTo>
                  <a:pt x="926719" y="776287"/>
                </a:lnTo>
                <a:lnTo>
                  <a:pt x="1219200" y="388137"/>
                </a:lnTo>
                <a:lnTo>
                  <a:pt x="926719"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30" name="object 30"/>
          <p:cNvSpPr/>
          <p:nvPr/>
        </p:nvSpPr>
        <p:spPr>
          <a:xfrm>
            <a:off x="5867400" y="5464175"/>
            <a:ext cx="1219200" cy="776605"/>
          </a:xfrm>
          <a:custGeom>
            <a:avLst/>
            <a:gdLst/>
            <a:ahLst/>
            <a:cxnLst/>
            <a:rect l="l" t="t" r="r" b="b"/>
            <a:pathLst>
              <a:path w="1219200" h="776604">
                <a:moveTo>
                  <a:pt x="926719" y="776287"/>
                </a:moveTo>
                <a:lnTo>
                  <a:pt x="926719" y="582218"/>
                </a:lnTo>
                <a:lnTo>
                  <a:pt x="0" y="582218"/>
                </a:lnTo>
                <a:lnTo>
                  <a:pt x="0" y="194068"/>
                </a:lnTo>
                <a:lnTo>
                  <a:pt x="926719" y="194068"/>
                </a:lnTo>
                <a:lnTo>
                  <a:pt x="926719" y="0"/>
                </a:lnTo>
                <a:lnTo>
                  <a:pt x="1219200" y="388137"/>
                </a:lnTo>
                <a:lnTo>
                  <a:pt x="926719" y="776287"/>
                </a:lnTo>
                <a:close/>
              </a:path>
            </a:pathLst>
          </a:custGeom>
          <a:ln w="25400">
            <a:solidFill>
              <a:srgbClr val="946E00"/>
            </a:solidFill>
          </a:ln>
        </p:spPr>
        <p:txBody>
          <a:bodyPr wrap="square" lIns="0" tIns="0" rIns="0" bIns="0" rtlCol="0"/>
          <a:lstStyle/>
          <a:p>
            <a:endParaRPr/>
          </a:p>
        </p:txBody>
      </p:sp>
      <p:sp>
        <p:nvSpPr>
          <p:cNvPr id="31" name="object 31"/>
          <p:cNvSpPr txBox="1"/>
          <p:nvPr/>
        </p:nvSpPr>
        <p:spPr>
          <a:xfrm>
            <a:off x="5964173" y="5712967"/>
            <a:ext cx="880744" cy="269240"/>
          </a:xfrm>
          <a:prstGeom prst="rect">
            <a:avLst/>
          </a:prstGeom>
        </p:spPr>
        <p:txBody>
          <a:bodyPr vert="horz" wrap="square" lIns="0" tIns="12065" rIns="0" bIns="0" rtlCol="0">
            <a:spAutoFit/>
          </a:bodyPr>
          <a:lstStyle/>
          <a:p>
            <a:pPr marL="12700">
              <a:lnSpc>
                <a:spcPct val="100000"/>
              </a:lnSpc>
              <a:spcBef>
                <a:spcPts val="95"/>
              </a:spcBef>
            </a:pPr>
            <a:r>
              <a:rPr sz="1600" b="1" spc="-15" dirty="0">
                <a:solidFill>
                  <a:srgbClr val="FF0000"/>
                </a:solidFill>
                <a:latin typeface="Times New Roman"/>
                <a:cs typeface="Times New Roman"/>
              </a:rPr>
              <a:t>K</a:t>
            </a:r>
            <a:r>
              <a:rPr sz="1600" b="1" spc="-5" dirty="0">
                <a:solidFill>
                  <a:srgbClr val="FF0000"/>
                </a:solidFill>
                <a:latin typeface="Times New Roman"/>
                <a:cs typeface="Times New Roman"/>
              </a:rPr>
              <a:t>esintiler</a:t>
            </a:r>
            <a:endParaRPr sz="1600">
              <a:latin typeface="Times New Roman"/>
              <a:cs typeface="Times New Roman"/>
            </a:endParaRPr>
          </a:p>
        </p:txBody>
      </p:sp>
      <p:sp>
        <p:nvSpPr>
          <p:cNvPr id="32" name="object 32"/>
          <p:cNvSpPr/>
          <p:nvPr/>
        </p:nvSpPr>
        <p:spPr>
          <a:xfrm>
            <a:off x="7023861" y="5098034"/>
            <a:ext cx="1295400" cy="731520"/>
          </a:xfrm>
          <a:custGeom>
            <a:avLst/>
            <a:gdLst/>
            <a:ahLst/>
            <a:cxnLst/>
            <a:rect l="l" t="t" r="r" b="b"/>
            <a:pathLst>
              <a:path w="1295400" h="731520">
                <a:moveTo>
                  <a:pt x="647700" y="0"/>
                </a:moveTo>
                <a:lnTo>
                  <a:pt x="588739" y="1494"/>
                </a:lnTo>
                <a:lnTo>
                  <a:pt x="531263" y="5890"/>
                </a:lnTo>
                <a:lnTo>
                  <a:pt x="475500" y="13060"/>
                </a:lnTo>
                <a:lnTo>
                  <a:pt x="421678" y="22873"/>
                </a:lnTo>
                <a:lnTo>
                  <a:pt x="370026" y="35202"/>
                </a:lnTo>
                <a:lnTo>
                  <a:pt x="320773" y="49915"/>
                </a:lnTo>
                <a:lnTo>
                  <a:pt x="274147" y="66885"/>
                </a:lnTo>
                <a:lnTo>
                  <a:pt x="230376" y="85982"/>
                </a:lnTo>
                <a:lnTo>
                  <a:pt x="189690" y="107076"/>
                </a:lnTo>
                <a:lnTo>
                  <a:pt x="152316" y="130039"/>
                </a:lnTo>
                <a:lnTo>
                  <a:pt x="118483" y="154742"/>
                </a:lnTo>
                <a:lnTo>
                  <a:pt x="88420" y="181054"/>
                </a:lnTo>
                <a:lnTo>
                  <a:pt x="62355" y="208848"/>
                </a:lnTo>
                <a:lnTo>
                  <a:pt x="23133" y="268360"/>
                </a:lnTo>
                <a:lnTo>
                  <a:pt x="2646" y="332246"/>
                </a:lnTo>
                <a:lnTo>
                  <a:pt x="0" y="365506"/>
                </a:lnTo>
                <a:lnTo>
                  <a:pt x="2646" y="398784"/>
                </a:lnTo>
                <a:lnTo>
                  <a:pt x="23133" y="462699"/>
                </a:lnTo>
                <a:lnTo>
                  <a:pt x="62355" y="522230"/>
                </a:lnTo>
                <a:lnTo>
                  <a:pt x="88420" y="550029"/>
                </a:lnTo>
                <a:lnTo>
                  <a:pt x="118483" y="576346"/>
                </a:lnTo>
                <a:lnTo>
                  <a:pt x="152316" y="601050"/>
                </a:lnTo>
                <a:lnTo>
                  <a:pt x="189690" y="624014"/>
                </a:lnTo>
                <a:lnTo>
                  <a:pt x="230376" y="645108"/>
                </a:lnTo>
                <a:lnTo>
                  <a:pt x="274147" y="664203"/>
                </a:lnTo>
                <a:lnTo>
                  <a:pt x="320773" y="681171"/>
                </a:lnTo>
                <a:lnTo>
                  <a:pt x="370026" y="695882"/>
                </a:lnTo>
                <a:lnTo>
                  <a:pt x="421678" y="708208"/>
                </a:lnTo>
                <a:lnTo>
                  <a:pt x="475500" y="718019"/>
                </a:lnTo>
                <a:lnTo>
                  <a:pt x="531263" y="725186"/>
                </a:lnTo>
                <a:lnTo>
                  <a:pt x="588739" y="729581"/>
                </a:lnTo>
                <a:lnTo>
                  <a:pt x="647700" y="731075"/>
                </a:lnTo>
                <a:lnTo>
                  <a:pt x="706660" y="729581"/>
                </a:lnTo>
                <a:lnTo>
                  <a:pt x="764136" y="725186"/>
                </a:lnTo>
                <a:lnTo>
                  <a:pt x="819899" y="718019"/>
                </a:lnTo>
                <a:lnTo>
                  <a:pt x="873721" y="708208"/>
                </a:lnTo>
                <a:lnTo>
                  <a:pt x="925373" y="695882"/>
                </a:lnTo>
                <a:lnTo>
                  <a:pt x="974626" y="681171"/>
                </a:lnTo>
                <a:lnTo>
                  <a:pt x="1021252" y="664203"/>
                </a:lnTo>
                <a:lnTo>
                  <a:pt x="1065023" y="645108"/>
                </a:lnTo>
                <a:lnTo>
                  <a:pt x="1105709" y="624014"/>
                </a:lnTo>
                <a:lnTo>
                  <a:pt x="1143083" y="601050"/>
                </a:lnTo>
                <a:lnTo>
                  <a:pt x="1176916" y="576346"/>
                </a:lnTo>
                <a:lnTo>
                  <a:pt x="1206979" y="550029"/>
                </a:lnTo>
                <a:lnTo>
                  <a:pt x="1233044" y="522230"/>
                </a:lnTo>
                <a:lnTo>
                  <a:pt x="1272266" y="462699"/>
                </a:lnTo>
                <a:lnTo>
                  <a:pt x="1292753" y="398784"/>
                </a:lnTo>
                <a:lnTo>
                  <a:pt x="1295400" y="365506"/>
                </a:lnTo>
                <a:lnTo>
                  <a:pt x="1292753" y="332246"/>
                </a:lnTo>
                <a:lnTo>
                  <a:pt x="1272266" y="268360"/>
                </a:lnTo>
                <a:lnTo>
                  <a:pt x="1233044" y="208848"/>
                </a:lnTo>
                <a:lnTo>
                  <a:pt x="1206979" y="181054"/>
                </a:lnTo>
                <a:lnTo>
                  <a:pt x="1176916" y="154742"/>
                </a:lnTo>
                <a:lnTo>
                  <a:pt x="1143083" y="130039"/>
                </a:lnTo>
                <a:lnTo>
                  <a:pt x="1105709" y="107076"/>
                </a:lnTo>
                <a:lnTo>
                  <a:pt x="1065023" y="85982"/>
                </a:lnTo>
                <a:lnTo>
                  <a:pt x="1021252" y="66885"/>
                </a:lnTo>
                <a:lnTo>
                  <a:pt x="974626" y="49915"/>
                </a:lnTo>
                <a:lnTo>
                  <a:pt x="925373" y="35202"/>
                </a:lnTo>
                <a:lnTo>
                  <a:pt x="873721" y="22873"/>
                </a:lnTo>
                <a:lnTo>
                  <a:pt x="819899" y="13060"/>
                </a:lnTo>
                <a:lnTo>
                  <a:pt x="764136" y="5890"/>
                </a:lnTo>
                <a:lnTo>
                  <a:pt x="706660" y="1494"/>
                </a:lnTo>
                <a:lnTo>
                  <a:pt x="647700" y="0"/>
                </a:lnTo>
                <a:close/>
              </a:path>
            </a:pathLst>
          </a:custGeom>
          <a:solidFill>
            <a:srgbClr val="FFFFFF"/>
          </a:solidFill>
        </p:spPr>
        <p:txBody>
          <a:bodyPr wrap="square" lIns="0" tIns="0" rIns="0" bIns="0" rtlCol="0"/>
          <a:lstStyle/>
          <a:p>
            <a:endParaRPr/>
          </a:p>
        </p:txBody>
      </p:sp>
      <p:sp>
        <p:nvSpPr>
          <p:cNvPr id="33" name="object 33"/>
          <p:cNvSpPr/>
          <p:nvPr/>
        </p:nvSpPr>
        <p:spPr>
          <a:xfrm>
            <a:off x="7011289" y="5086159"/>
            <a:ext cx="1320672" cy="755649"/>
          </a:xfrm>
          <a:prstGeom prst="rect">
            <a:avLst/>
          </a:prstGeom>
          <a:blipFill>
            <a:blip r:embed="rId8" cstate="print"/>
            <a:stretch>
              <a:fillRect/>
            </a:stretch>
          </a:blipFill>
        </p:spPr>
        <p:txBody>
          <a:bodyPr wrap="square" lIns="0" tIns="0" rIns="0" bIns="0" rtlCol="0"/>
          <a:lstStyle/>
          <a:p>
            <a:endParaRPr/>
          </a:p>
        </p:txBody>
      </p:sp>
      <p:sp>
        <p:nvSpPr>
          <p:cNvPr id="34" name="object 34"/>
          <p:cNvSpPr/>
          <p:nvPr/>
        </p:nvSpPr>
        <p:spPr>
          <a:xfrm>
            <a:off x="7023861" y="5906985"/>
            <a:ext cx="1371600" cy="722630"/>
          </a:xfrm>
          <a:custGeom>
            <a:avLst/>
            <a:gdLst/>
            <a:ahLst/>
            <a:cxnLst/>
            <a:rect l="l" t="t" r="r" b="b"/>
            <a:pathLst>
              <a:path w="1371600" h="722629">
                <a:moveTo>
                  <a:pt x="685800" y="0"/>
                </a:moveTo>
                <a:lnTo>
                  <a:pt x="623384" y="1476"/>
                </a:lnTo>
                <a:lnTo>
                  <a:pt x="562537" y="5819"/>
                </a:lnTo>
                <a:lnTo>
                  <a:pt x="503502" y="12902"/>
                </a:lnTo>
                <a:lnTo>
                  <a:pt x="446519" y="22598"/>
                </a:lnTo>
                <a:lnTo>
                  <a:pt x="391832" y="34778"/>
                </a:lnTo>
                <a:lnTo>
                  <a:pt x="339682" y="49316"/>
                </a:lnTo>
                <a:lnTo>
                  <a:pt x="290312" y="66083"/>
                </a:lnTo>
                <a:lnTo>
                  <a:pt x="243965" y="84953"/>
                </a:lnTo>
                <a:lnTo>
                  <a:pt x="200882" y="105797"/>
                </a:lnTo>
                <a:lnTo>
                  <a:pt x="161305" y="128488"/>
                </a:lnTo>
                <a:lnTo>
                  <a:pt x="125477" y="152899"/>
                </a:lnTo>
                <a:lnTo>
                  <a:pt x="93641" y="178902"/>
                </a:lnTo>
                <a:lnTo>
                  <a:pt x="66038" y="206370"/>
                </a:lnTo>
                <a:lnTo>
                  <a:pt x="24500" y="265188"/>
                </a:lnTo>
                <a:lnTo>
                  <a:pt x="2803" y="328335"/>
                </a:lnTo>
                <a:lnTo>
                  <a:pt x="0" y="361213"/>
                </a:lnTo>
                <a:lnTo>
                  <a:pt x="2803" y="394089"/>
                </a:lnTo>
                <a:lnTo>
                  <a:pt x="24500" y="457232"/>
                </a:lnTo>
                <a:lnTo>
                  <a:pt x="66038" y="516048"/>
                </a:lnTo>
                <a:lnTo>
                  <a:pt x="93641" y="543515"/>
                </a:lnTo>
                <a:lnTo>
                  <a:pt x="125477" y="569517"/>
                </a:lnTo>
                <a:lnTo>
                  <a:pt x="161305" y="593927"/>
                </a:lnTo>
                <a:lnTo>
                  <a:pt x="200882" y="616618"/>
                </a:lnTo>
                <a:lnTo>
                  <a:pt x="243965" y="637462"/>
                </a:lnTo>
                <a:lnTo>
                  <a:pt x="290312" y="656331"/>
                </a:lnTo>
                <a:lnTo>
                  <a:pt x="339682" y="673098"/>
                </a:lnTo>
                <a:lnTo>
                  <a:pt x="391832" y="687635"/>
                </a:lnTo>
                <a:lnTo>
                  <a:pt x="446519" y="699815"/>
                </a:lnTo>
                <a:lnTo>
                  <a:pt x="503502" y="709511"/>
                </a:lnTo>
                <a:lnTo>
                  <a:pt x="562537" y="716594"/>
                </a:lnTo>
                <a:lnTo>
                  <a:pt x="623384" y="720937"/>
                </a:lnTo>
                <a:lnTo>
                  <a:pt x="685800" y="722414"/>
                </a:lnTo>
                <a:lnTo>
                  <a:pt x="748215" y="720937"/>
                </a:lnTo>
                <a:lnTo>
                  <a:pt x="809062" y="716594"/>
                </a:lnTo>
                <a:lnTo>
                  <a:pt x="868097" y="709511"/>
                </a:lnTo>
                <a:lnTo>
                  <a:pt x="925080" y="699815"/>
                </a:lnTo>
                <a:lnTo>
                  <a:pt x="979767" y="687635"/>
                </a:lnTo>
                <a:lnTo>
                  <a:pt x="1031917" y="673098"/>
                </a:lnTo>
                <a:lnTo>
                  <a:pt x="1081287" y="656331"/>
                </a:lnTo>
                <a:lnTo>
                  <a:pt x="1127634" y="637462"/>
                </a:lnTo>
                <a:lnTo>
                  <a:pt x="1170717" y="616618"/>
                </a:lnTo>
                <a:lnTo>
                  <a:pt x="1210294" y="593927"/>
                </a:lnTo>
                <a:lnTo>
                  <a:pt x="1246122" y="569517"/>
                </a:lnTo>
                <a:lnTo>
                  <a:pt x="1277958" y="543515"/>
                </a:lnTo>
                <a:lnTo>
                  <a:pt x="1305561" y="516048"/>
                </a:lnTo>
                <a:lnTo>
                  <a:pt x="1347099" y="457232"/>
                </a:lnTo>
                <a:lnTo>
                  <a:pt x="1368796" y="394089"/>
                </a:lnTo>
                <a:lnTo>
                  <a:pt x="1371600" y="361213"/>
                </a:lnTo>
                <a:lnTo>
                  <a:pt x="1368796" y="328335"/>
                </a:lnTo>
                <a:lnTo>
                  <a:pt x="1347099" y="265188"/>
                </a:lnTo>
                <a:lnTo>
                  <a:pt x="1305561" y="206370"/>
                </a:lnTo>
                <a:lnTo>
                  <a:pt x="1277958" y="178902"/>
                </a:lnTo>
                <a:lnTo>
                  <a:pt x="1246122" y="152899"/>
                </a:lnTo>
                <a:lnTo>
                  <a:pt x="1210294" y="128488"/>
                </a:lnTo>
                <a:lnTo>
                  <a:pt x="1170717" y="105797"/>
                </a:lnTo>
                <a:lnTo>
                  <a:pt x="1127634" y="84953"/>
                </a:lnTo>
                <a:lnTo>
                  <a:pt x="1081287" y="66083"/>
                </a:lnTo>
                <a:lnTo>
                  <a:pt x="1031917" y="49316"/>
                </a:lnTo>
                <a:lnTo>
                  <a:pt x="979767" y="34778"/>
                </a:lnTo>
                <a:lnTo>
                  <a:pt x="925080" y="22598"/>
                </a:lnTo>
                <a:lnTo>
                  <a:pt x="868097" y="12902"/>
                </a:lnTo>
                <a:lnTo>
                  <a:pt x="809062" y="5819"/>
                </a:lnTo>
                <a:lnTo>
                  <a:pt x="748215" y="1476"/>
                </a:lnTo>
                <a:lnTo>
                  <a:pt x="685800" y="0"/>
                </a:lnTo>
                <a:close/>
              </a:path>
            </a:pathLst>
          </a:custGeom>
          <a:solidFill>
            <a:srgbClr val="FFFFFF"/>
          </a:solidFill>
        </p:spPr>
        <p:txBody>
          <a:bodyPr wrap="square" lIns="0" tIns="0" rIns="0" bIns="0" rtlCol="0"/>
          <a:lstStyle/>
          <a:p>
            <a:endParaRPr/>
          </a:p>
        </p:txBody>
      </p:sp>
      <p:sp>
        <p:nvSpPr>
          <p:cNvPr id="35" name="object 35"/>
          <p:cNvSpPr/>
          <p:nvPr/>
        </p:nvSpPr>
        <p:spPr>
          <a:xfrm>
            <a:off x="7011289" y="5895340"/>
            <a:ext cx="1396872" cy="746760"/>
          </a:xfrm>
          <a:prstGeom prst="rect">
            <a:avLst/>
          </a:prstGeom>
          <a:blipFill>
            <a:blip r:embed="rId9" cstate="print"/>
            <a:stretch>
              <a:fillRect/>
            </a:stretch>
          </a:blipFill>
        </p:spPr>
        <p:txBody>
          <a:bodyPr wrap="square" lIns="0" tIns="0" rIns="0" bIns="0" rtlCol="0"/>
          <a:lstStyle/>
          <a:p>
            <a:endParaRPr/>
          </a:p>
        </p:txBody>
      </p:sp>
      <p:sp>
        <p:nvSpPr>
          <p:cNvPr id="36" name="object 36"/>
          <p:cNvSpPr txBox="1"/>
          <p:nvPr/>
        </p:nvSpPr>
        <p:spPr>
          <a:xfrm>
            <a:off x="7315327" y="5138115"/>
            <a:ext cx="774065" cy="1440815"/>
          </a:xfrm>
          <a:prstGeom prst="rect">
            <a:avLst/>
          </a:prstGeom>
        </p:spPr>
        <p:txBody>
          <a:bodyPr vert="horz" wrap="square" lIns="0" tIns="13335" rIns="0" bIns="0" rtlCol="0">
            <a:spAutoFit/>
          </a:bodyPr>
          <a:lstStyle/>
          <a:p>
            <a:pPr marL="94615">
              <a:lnSpc>
                <a:spcPct val="100000"/>
              </a:lnSpc>
              <a:spcBef>
                <a:spcPts val="105"/>
              </a:spcBef>
            </a:pPr>
            <a:r>
              <a:rPr sz="2000" dirty="0">
                <a:solidFill>
                  <a:srgbClr val="006FC0"/>
                </a:solidFill>
                <a:latin typeface="Times New Roman"/>
                <a:cs typeface="Times New Roman"/>
              </a:rPr>
              <a:t>Gelir</a:t>
            </a:r>
            <a:endParaRPr sz="2000">
              <a:latin typeface="Times New Roman"/>
              <a:cs typeface="Times New Roman"/>
            </a:endParaRPr>
          </a:p>
          <a:p>
            <a:pPr marL="12700">
              <a:lnSpc>
                <a:spcPct val="100000"/>
              </a:lnSpc>
            </a:pPr>
            <a:r>
              <a:rPr sz="2000" spc="-5" dirty="0">
                <a:solidFill>
                  <a:srgbClr val="006FC0"/>
                </a:solidFill>
                <a:latin typeface="Times New Roman"/>
                <a:cs typeface="Times New Roman"/>
              </a:rPr>
              <a:t>vergisi</a:t>
            </a:r>
            <a:endParaRPr sz="2000">
              <a:latin typeface="Times New Roman"/>
              <a:cs typeface="Times New Roman"/>
            </a:endParaRPr>
          </a:p>
          <a:p>
            <a:pPr marL="50800" marR="5080" indent="-22860">
              <a:lnSpc>
                <a:spcPct val="100000"/>
              </a:lnSpc>
              <a:spcBef>
                <a:spcPts val="1535"/>
              </a:spcBef>
            </a:pPr>
            <a:r>
              <a:rPr sz="2000" dirty="0">
                <a:solidFill>
                  <a:srgbClr val="006FC0"/>
                </a:solidFill>
                <a:latin typeface="Times New Roman"/>
                <a:cs typeface="Times New Roman"/>
              </a:rPr>
              <a:t>Da</a:t>
            </a:r>
            <a:r>
              <a:rPr sz="2000" spc="-20" dirty="0">
                <a:solidFill>
                  <a:srgbClr val="006FC0"/>
                </a:solidFill>
                <a:latin typeface="Times New Roman"/>
                <a:cs typeface="Times New Roman"/>
              </a:rPr>
              <a:t>m</a:t>
            </a:r>
            <a:r>
              <a:rPr sz="2000" dirty="0">
                <a:solidFill>
                  <a:srgbClr val="006FC0"/>
                </a:solidFill>
                <a:latin typeface="Times New Roman"/>
                <a:cs typeface="Times New Roman"/>
              </a:rPr>
              <a:t>ga  </a:t>
            </a:r>
            <a:r>
              <a:rPr sz="2000" spc="-5" dirty="0">
                <a:solidFill>
                  <a:srgbClr val="006FC0"/>
                </a:solidFill>
                <a:latin typeface="Times New Roman"/>
                <a:cs typeface="Times New Roman"/>
              </a:rPr>
              <a:t>vergisi</a:t>
            </a:r>
            <a:endParaRPr sz="2000">
              <a:latin typeface="Times New Roman"/>
              <a:cs typeface="Times New Roman"/>
            </a:endParaRPr>
          </a:p>
        </p:txBody>
      </p:sp>
      <p:sp>
        <p:nvSpPr>
          <p:cNvPr id="38" name="object 8"/>
          <p:cNvSpPr txBox="1"/>
          <p:nvPr/>
        </p:nvSpPr>
        <p:spPr>
          <a:xfrm>
            <a:off x="838200" y="5715000"/>
            <a:ext cx="901065" cy="289823"/>
          </a:xfrm>
          <a:prstGeom prst="rect">
            <a:avLst/>
          </a:prstGeom>
        </p:spPr>
        <p:txBody>
          <a:bodyPr vert="horz" wrap="square" lIns="0" tIns="12700" rIns="0" bIns="0" rtlCol="0">
            <a:spAutoFit/>
          </a:bodyPr>
          <a:lstStyle/>
          <a:p>
            <a:pPr marL="189230" marR="5080" indent="-177165">
              <a:lnSpc>
                <a:spcPct val="100000"/>
              </a:lnSpc>
              <a:spcBef>
                <a:spcPts val="100"/>
              </a:spcBef>
            </a:pPr>
            <a:r>
              <a:rPr lang="tr-TR" spc="-5" dirty="0" smtClean="0">
                <a:solidFill>
                  <a:srgbClr val="FF0000"/>
                </a:solidFill>
                <a:latin typeface="Times New Roman"/>
                <a:cs typeface="Times New Roman"/>
              </a:rPr>
              <a:t>İkramiye</a:t>
            </a:r>
            <a:endParaRPr sz="1800" dirty="0">
              <a:latin typeface="Times New Roman"/>
              <a:cs typeface="Times New Roman"/>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6440" y="1362754"/>
            <a:ext cx="7884159" cy="1717008"/>
          </a:xfrm>
          <a:prstGeom prst="rect">
            <a:avLst/>
          </a:prstGeom>
        </p:spPr>
        <p:txBody>
          <a:bodyPr vert="horz" wrap="square" lIns="0" tIns="20955" rIns="0" bIns="0" rtlCol="0">
            <a:spAutoFit/>
          </a:bodyPr>
          <a:lstStyle/>
          <a:p>
            <a:pPr marL="12700" marR="5080" indent="571500" algn="just">
              <a:lnSpc>
                <a:spcPct val="102800"/>
              </a:lnSpc>
              <a:spcBef>
                <a:spcPts val="165"/>
              </a:spcBef>
            </a:pPr>
            <a:r>
              <a:rPr sz="2000" b="1" dirty="0">
                <a:solidFill>
                  <a:srgbClr val="FF0000"/>
                </a:solidFill>
                <a:latin typeface="Times New Roman"/>
                <a:cs typeface="Times New Roman"/>
              </a:rPr>
              <a:t>Aile </a:t>
            </a:r>
            <a:r>
              <a:rPr sz="2000" b="1" spc="-35" dirty="0">
                <a:solidFill>
                  <a:srgbClr val="FF0000"/>
                </a:solidFill>
                <a:latin typeface="Times New Roman"/>
                <a:cs typeface="Times New Roman"/>
              </a:rPr>
              <a:t>Yardımı </a:t>
            </a:r>
            <a:r>
              <a:rPr sz="2000" b="1" spc="-5" dirty="0">
                <a:solidFill>
                  <a:srgbClr val="FF0000"/>
                </a:solidFill>
                <a:latin typeface="Times New Roman"/>
                <a:cs typeface="Times New Roman"/>
              </a:rPr>
              <a:t>Ödeneği: </a:t>
            </a:r>
            <a:r>
              <a:rPr sz="2000" dirty="0" err="1" smtClean="0">
                <a:solidFill>
                  <a:srgbClr val="006FC0"/>
                </a:solidFill>
                <a:latin typeface="Times New Roman"/>
                <a:cs typeface="Times New Roman"/>
              </a:rPr>
              <a:t>Devlet</a:t>
            </a:r>
            <a:r>
              <a:rPr sz="2000" dirty="0" smtClean="0">
                <a:solidFill>
                  <a:srgbClr val="006FC0"/>
                </a:solidFill>
                <a:latin typeface="Times New Roman"/>
                <a:cs typeface="Times New Roman"/>
              </a:rPr>
              <a:t>  </a:t>
            </a:r>
            <a:r>
              <a:rPr sz="2000" spc="-5" dirty="0">
                <a:solidFill>
                  <a:srgbClr val="006FC0"/>
                </a:solidFill>
                <a:latin typeface="Times New Roman"/>
                <a:cs typeface="Times New Roman"/>
              </a:rPr>
              <a:t>memurlarına ödenen tutarda aile yardımı ödeneği verildiğinden </a:t>
            </a:r>
            <a:r>
              <a:rPr sz="2000" spc="-5" dirty="0" err="1">
                <a:solidFill>
                  <a:srgbClr val="006FC0"/>
                </a:solidFill>
                <a:latin typeface="Times New Roman"/>
                <a:cs typeface="Times New Roman"/>
              </a:rPr>
              <a:t>memurlara</a:t>
            </a:r>
            <a:r>
              <a:rPr sz="2000" spc="-5" dirty="0">
                <a:solidFill>
                  <a:srgbClr val="006FC0"/>
                </a:solidFill>
                <a:latin typeface="Times New Roman"/>
                <a:cs typeface="Times New Roman"/>
              </a:rPr>
              <a:t>  </a:t>
            </a:r>
            <a:r>
              <a:rPr sz="2000" spc="-100" dirty="0" err="1" smtClean="0">
                <a:solidFill>
                  <a:srgbClr val="006FC0"/>
                </a:solidFill>
                <a:latin typeface="Times New Roman"/>
                <a:cs typeface="Times New Roman"/>
              </a:rPr>
              <a:t>ili</a:t>
            </a:r>
            <a:r>
              <a:rPr lang="tr-TR" sz="2000" spc="-100" dirty="0" smtClean="0">
                <a:solidFill>
                  <a:srgbClr val="006FC0"/>
                </a:solidFill>
                <a:latin typeface="Times New Roman"/>
                <a:cs typeface="Times New Roman"/>
              </a:rPr>
              <a:t>ş</a:t>
            </a:r>
            <a:r>
              <a:rPr sz="2000" spc="-100" dirty="0" smtClean="0">
                <a:solidFill>
                  <a:srgbClr val="006FC0"/>
                </a:solidFill>
                <a:latin typeface="Times New Roman"/>
                <a:cs typeface="Times New Roman"/>
              </a:rPr>
              <a:t>kin </a:t>
            </a:r>
            <a:r>
              <a:rPr sz="2000" spc="-5" dirty="0">
                <a:solidFill>
                  <a:srgbClr val="006FC0"/>
                </a:solidFill>
                <a:latin typeface="Times New Roman"/>
                <a:cs typeface="Times New Roman"/>
              </a:rPr>
              <a:t>bölüme</a:t>
            </a:r>
            <a:r>
              <a:rPr sz="2000" spc="55" dirty="0">
                <a:solidFill>
                  <a:srgbClr val="006FC0"/>
                </a:solidFill>
                <a:latin typeface="Times New Roman"/>
                <a:cs typeface="Times New Roman"/>
              </a:rPr>
              <a:t> </a:t>
            </a:r>
            <a:r>
              <a:rPr sz="2000" u="sng" dirty="0">
                <a:solidFill>
                  <a:srgbClr val="996600"/>
                </a:solidFill>
                <a:uFill>
                  <a:solidFill>
                    <a:srgbClr val="996600"/>
                  </a:solidFill>
                </a:uFill>
                <a:latin typeface="Times New Roman"/>
                <a:cs typeface="Times New Roman"/>
              </a:rPr>
              <a:t>bakınız</a:t>
            </a:r>
            <a:r>
              <a:rPr sz="2000" dirty="0">
                <a:solidFill>
                  <a:srgbClr val="006FC0"/>
                </a:solidFill>
                <a:latin typeface="Times New Roman"/>
                <a:cs typeface="Times New Roman"/>
              </a:rPr>
              <a:t>.</a:t>
            </a:r>
            <a:endParaRPr sz="2000" dirty="0">
              <a:latin typeface="Times New Roman"/>
              <a:cs typeface="Times New Roman"/>
            </a:endParaRPr>
          </a:p>
          <a:p>
            <a:pPr>
              <a:lnSpc>
                <a:spcPct val="100000"/>
              </a:lnSpc>
              <a:spcBef>
                <a:spcPts val="20"/>
              </a:spcBef>
            </a:pPr>
            <a:endParaRPr sz="2900" dirty="0">
              <a:latin typeface="Times New Roman"/>
              <a:cs typeface="Times New Roman"/>
            </a:endParaRPr>
          </a:p>
          <a:p>
            <a:pPr marL="12700" marR="5080" indent="571500" algn="just">
              <a:lnSpc>
                <a:spcPct val="100000"/>
              </a:lnSpc>
              <a:spcBef>
                <a:spcPts val="5"/>
              </a:spcBef>
            </a:pPr>
            <a:r>
              <a:rPr sz="2000" b="1" spc="-35" dirty="0">
                <a:solidFill>
                  <a:srgbClr val="FF0000"/>
                </a:solidFill>
                <a:latin typeface="Times New Roman"/>
                <a:cs typeface="Times New Roman"/>
              </a:rPr>
              <a:t>Yabancı </a:t>
            </a:r>
            <a:r>
              <a:rPr sz="2000" b="1" spc="-5" dirty="0">
                <a:solidFill>
                  <a:srgbClr val="FF0000"/>
                </a:solidFill>
                <a:latin typeface="Times New Roman"/>
                <a:cs typeface="Times New Roman"/>
              </a:rPr>
              <a:t>Dil </a:t>
            </a:r>
            <a:r>
              <a:rPr sz="2000" b="1" spc="-25" dirty="0">
                <a:solidFill>
                  <a:srgbClr val="FF0000"/>
                </a:solidFill>
                <a:latin typeface="Times New Roman"/>
                <a:cs typeface="Times New Roman"/>
              </a:rPr>
              <a:t>Tazminatı: </a:t>
            </a:r>
            <a:r>
              <a:rPr sz="2000" spc="-5" dirty="0" err="1" smtClean="0">
                <a:solidFill>
                  <a:srgbClr val="006FC0"/>
                </a:solidFill>
                <a:latin typeface="Times New Roman"/>
                <a:cs typeface="Times New Roman"/>
              </a:rPr>
              <a:t>Devlet</a:t>
            </a:r>
            <a:r>
              <a:rPr sz="2000" spc="-5" dirty="0" smtClean="0">
                <a:solidFill>
                  <a:srgbClr val="006FC0"/>
                </a:solidFill>
                <a:latin typeface="Times New Roman"/>
                <a:cs typeface="Times New Roman"/>
              </a:rPr>
              <a:t>  </a:t>
            </a:r>
            <a:r>
              <a:rPr sz="2000" spc="-5" dirty="0">
                <a:solidFill>
                  <a:srgbClr val="006FC0"/>
                </a:solidFill>
                <a:latin typeface="Times New Roman"/>
                <a:cs typeface="Times New Roman"/>
              </a:rPr>
              <a:t>memurlarına ödenen tutarda </a:t>
            </a:r>
            <a:r>
              <a:rPr sz="2000" dirty="0">
                <a:solidFill>
                  <a:srgbClr val="006FC0"/>
                </a:solidFill>
                <a:latin typeface="Times New Roman"/>
                <a:cs typeface="Times New Roman"/>
              </a:rPr>
              <a:t>yabancı </a:t>
            </a:r>
            <a:r>
              <a:rPr sz="2000" spc="-5" dirty="0">
                <a:solidFill>
                  <a:srgbClr val="006FC0"/>
                </a:solidFill>
                <a:latin typeface="Times New Roman"/>
                <a:cs typeface="Times New Roman"/>
              </a:rPr>
              <a:t>dil tazminatı verildiğinden </a:t>
            </a:r>
            <a:r>
              <a:rPr sz="2000" spc="-5" dirty="0" err="1">
                <a:solidFill>
                  <a:srgbClr val="006FC0"/>
                </a:solidFill>
                <a:latin typeface="Times New Roman"/>
                <a:cs typeface="Times New Roman"/>
              </a:rPr>
              <a:t>memurlara</a:t>
            </a:r>
            <a:r>
              <a:rPr sz="2000" spc="-5" dirty="0">
                <a:solidFill>
                  <a:srgbClr val="006FC0"/>
                </a:solidFill>
                <a:latin typeface="Times New Roman"/>
                <a:cs typeface="Times New Roman"/>
              </a:rPr>
              <a:t>  </a:t>
            </a:r>
            <a:r>
              <a:rPr sz="2000" spc="-100" dirty="0" err="1" smtClean="0">
                <a:solidFill>
                  <a:srgbClr val="006FC0"/>
                </a:solidFill>
                <a:latin typeface="Times New Roman"/>
                <a:cs typeface="Times New Roman"/>
              </a:rPr>
              <a:t>ili</a:t>
            </a:r>
            <a:r>
              <a:rPr lang="tr-TR" sz="2000" spc="-100" dirty="0" smtClean="0">
                <a:solidFill>
                  <a:srgbClr val="006FC0"/>
                </a:solidFill>
                <a:latin typeface="Times New Roman"/>
                <a:cs typeface="Times New Roman"/>
              </a:rPr>
              <a:t>ş</a:t>
            </a:r>
            <a:r>
              <a:rPr sz="2000" spc="-100" dirty="0" smtClean="0">
                <a:solidFill>
                  <a:srgbClr val="006FC0"/>
                </a:solidFill>
                <a:latin typeface="Times New Roman"/>
                <a:cs typeface="Times New Roman"/>
              </a:rPr>
              <a:t>kin </a:t>
            </a:r>
            <a:r>
              <a:rPr sz="2000" spc="-5" dirty="0">
                <a:solidFill>
                  <a:srgbClr val="006FC0"/>
                </a:solidFill>
                <a:latin typeface="Times New Roman"/>
                <a:cs typeface="Times New Roman"/>
              </a:rPr>
              <a:t>bölüme</a:t>
            </a:r>
            <a:r>
              <a:rPr sz="2000" spc="55" dirty="0">
                <a:solidFill>
                  <a:srgbClr val="006FC0"/>
                </a:solidFill>
                <a:latin typeface="Times New Roman"/>
                <a:cs typeface="Times New Roman"/>
              </a:rPr>
              <a:t> </a:t>
            </a:r>
            <a:r>
              <a:rPr sz="2000" u="sng" dirty="0">
                <a:solidFill>
                  <a:srgbClr val="996600"/>
                </a:solidFill>
                <a:uFill>
                  <a:solidFill>
                    <a:srgbClr val="996600"/>
                  </a:solidFill>
                </a:uFill>
                <a:latin typeface="Times New Roman"/>
                <a:cs typeface="Times New Roman"/>
              </a:rPr>
              <a:t>bakınız</a:t>
            </a:r>
            <a:r>
              <a:rPr sz="2000" dirty="0">
                <a:solidFill>
                  <a:srgbClr val="006FC0"/>
                </a:solidFill>
                <a:latin typeface="Times New Roman"/>
                <a:cs typeface="Times New Roman"/>
              </a:rPr>
              <a:t>.</a:t>
            </a:r>
            <a:endParaRPr sz="2000" dirty="0">
              <a:latin typeface="Times New Roman"/>
              <a:cs typeface="Times New Roman"/>
            </a:endParaRPr>
          </a:p>
        </p:txBody>
      </p:sp>
      <p:sp>
        <p:nvSpPr>
          <p:cNvPr id="3" name="object 3"/>
          <p:cNvSpPr txBox="1">
            <a:spLocks noGrp="1"/>
          </p:cNvSpPr>
          <p:nvPr>
            <p:ph type="title"/>
          </p:nvPr>
        </p:nvSpPr>
        <p:spPr>
          <a:xfrm>
            <a:off x="609600" y="288609"/>
            <a:ext cx="8229600" cy="473848"/>
          </a:xfrm>
          <a:prstGeom prst="rect">
            <a:avLst/>
          </a:prstGeom>
        </p:spPr>
        <p:txBody>
          <a:bodyPr vert="horz" wrap="square" lIns="0" tIns="12065" rIns="0" bIns="0" rtlCol="0">
            <a:spAutoFit/>
          </a:bodyPr>
          <a:lstStyle/>
          <a:p>
            <a:pPr marL="12700">
              <a:lnSpc>
                <a:spcPct val="100000"/>
              </a:lnSpc>
              <a:spcBef>
                <a:spcPts val="95"/>
              </a:spcBef>
            </a:pPr>
            <a:r>
              <a:rPr lang="tr-TR" b="1" spc="-5" dirty="0" smtClean="0">
                <a:solidFill>
                  <a:schemeClr val="accent2">
                    <a:lumMod val="50000"/>
                  </a:schemeClr>
                </a:solidFill>
              </a:rPr>
              <a:t>SÖZLEŞMELİ SANATÇI ÖĞR.ELAMANI</a:t>
            </a:r>
            <a:endParaRPr b="1" spc="-5" dirty="0"/>
          </a:p>
        </p:txBody>
      </p:sp>
      <p:sp>
        <p:nvSpPr>
          <p:cNvPr id="4" name="object 4"/>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7935595" algn="l"/>
              </a:tabLst>
            </a:pPr>
            <a:r>
              <a:rPr strike="sngStrike" dirty="0"/>
              <a:t> 	</a:t>
            </a:r>
            <a:fld id="{81D60167-4931-47E6-BA6A-407CBD079E47}" type="slidenum">
              <a:rPr strike="sngStrike" dirty="0"/>
              <a:pPr marL="12700">
                <a:lnSpc>
                  <a:spcPts val="1375"/>
                </a:lnSpc>
                <a:tabLst>
                  <a:tab pos="7935595" algn="l"/>
                </a:tabLst>
              </a:pPr>
              <a:t>94</a:t>
            </a:fld>
            <a:r>
              <a:rPr strike="sngStrike" spc="120" dirty="0"/>
              <a: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7649"/>
            <a:ext cx="8305800" cy="473848"/>
          </a:xfrm>
          <a:prstGeom prst="rect">
            <a:avLst/>
          </a:prstGeom>
        </p:spPr>
        <p:txBody>
          <a:bodyPr vert="horz" wrap="square" lIns="0" tIns="12065" rIns="0" bIns="0" rtlCol="0">
            <a:spAutoFit/>
          </a:bodyPr>
          <a:lstStyle/>
          <a:p>
            <a:pPr marL="12700" algn="ctr">
              <a:lnSpc>
                <a:spcPct val="100000"/>
              </a:lnSpc>
              <a:spcBef>
                <a:spcPts val="95"/>
              </a:spcBef>
            </a:pPr>
            <a:r>
              <a:rPr lang="tr-TR" b="1" spc="-5" dirty="0" smtClean="0">
                <a:solidFill>
                  <a:schemeClr val="accent2">
                    <a:lumMod val="50000"/>
                  </a:schemeClr>
                </a:solidFill>
              </a:rPr>
              <a:t>SÖZLEŞMELİ SANATÇI ÖĞR.ELAMANI</a:t>
            </a:r>
            <a:endParaRPr b="1" spc="-5" dirty="0"/>
          </a:p>
        </p:txBody>
      </p:sp>
      <p:sp>
        <p:nvSpPr>
          <p:cNvPr id="38" name="object 38"/>
          <p:cNvSpPr txBox="1">
            <a:spLocks noGrp="1"/>
          </p:cNvSpPr>
          <p:nvPr>
            <p:ph type="sldNum" sz="quarter" idx="15"/>
          </p:nvPr>
        </p:nvSpPr>
        <p:spPr>
          <a:prstGeom prst="rect">
            <a:avLst/>
          </a:prstGeom>
        </p:spPr>
        <p:txBody>
          <a:bodyPr vert="horz" wrap="square" lIns="0" tIns="412829" rIns="0" bIns="0" rtlCol="0">
            <a:spAutoFit/>
          </a:bodyPr>
          <a:lstStyle/>
          <a:p>
            <a:pPr marL="12700">
              <a:lnSpc>
                <a:spcPts val="1375"/>
              </a:lnSpc>
              <a:tabLst>
                <a:tab pos="7935595" algn="l"/>
              </a:tabLst>
            </a:pPr>
            <a:r>
              <a:rPr strike="sngStrike" dirty="0"/>
              <a:t> 	</a:t>
            </a:r>
            <a:fld id="{81D60167-4931-47E6-BA6A-407CBD079E47}" type="slidenum">
              <a:rPr strike="sngStrike" dirty="0"/>
              <a:pPr marL="12700">
                <a:lnSpc>
                  <a:spcPts val="1375"/>
                </a:lnSpc>
                <a:tabLst>
                  <a:tab pos="7935595" algn="l"/>
                </a:tabLst>
              </a:pPr>
              <a:t>95</a:t>
            </a:fld>
            <a:r>
              <a:rPr strike="sngStrike" spc="120" dirty="0"/>
              <a:t> </a:t>
            </a:r>
          </a:p>
        </p:txBody>
      </p:sp>
      <p:sp>
        <p:nvSpPr>
          <p:cNvPr id="3" name="object 3"/>
          <p:cNvSpPr/>
          <p:nvPr/>
        </p:nvSpPr>
        <p:spPr>
          <a:xfrm>
            <a:off x="3660394" y="725639"/>
            <a:ext cx="2105660" cy="417830"/>
          </a:xfrm>
          <a:custGeom>
            <a:avLst/>
            <a:gdLst/>
            <a:ahLst/>
            <a:cxnLst/>
            <a:rect l="l" t="t" r="r" b="b"/>
            <a:pathLst>
              <a:path w="2105660" h="417830">
                <a:moveTo>
                  <a:pt x="0" y="417360"/>
                </a:moveTo>
                <a:lnTo>
                  <a:pt x="2105279" y="417360"/>
                </a:lnTo>
                <a:lnTo>
                  <a:pt x="2105279" y="0"/>
                </a:lnTo>
                <a:lnTo>
                  <a:pt x="0" y="0"/>
                </a:lnTo>
                <a:lnTo>
                  <a:pt x="0" y="417360"/>
                </a:lnTo>
                <a:close/>
              </a:path>
            </a:pathLst>
          </a:custGeom>
          <a:solidFill>
            <a:srgbClr val="FFFFFF"/>
          </a:solidFill>
        </p:spPr>
        <p:txBody>
          <a:bodyPr wrap="square" lIns="0" tIns="0" rIns="0" bIns="0" rtlCol="0"/>
          <a:lstStyle/>
          <a:p>
            <a:endParaRPr/>
          </a:p>
        </p:txBody>
      </p:sp>
      <p:sp>
        <p:nvSpPr>
          <p:cNvPr id="4" name="object 4"/>
          <p:cNvSpPr/>
          <p:nvPr/>
        </p:nvSpPr>
        <p:spPr>
          <a:xfrm>
            <a:off x="3647694" y="712977"/>
            <a:ext cx="2130679" cy="442722"/>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056126" y="728217"/>
            <a:ext cx="131381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0000"/>
                </a:solidFill>
                <a:latin typeface="Times New Roman"/>
                <a:cs typeface="Times New Roman"/>
              </a:rPr>
              <a:t>K</a:t>
            </a:r>
            <a:r>
              <a:rPr sz="2400" b="1" spc="5" dirty="0">
                <a:solidFill>
                  <a:srgbClr val="FF0000"/>
                </a:solidFill>
                <a:latin typeface="Times New Roman"/>
                <a:cs typeface="Times New Roman"/>
              </a:rPr>
              <a:t>e</a:t>
            </a:r>
            <a:r>
              <a:rPr sz="2400" b="1" spc="-5" dirty="0">
                <a:solidFill>
                  <a:srgbClr val="FF0000"/>
                </a:solidFill>
                <a:latin typeface="Times New Roman"/>
                <a:cs typeface="Times New Roman"/>
              </a:rPr>
              <a:t>sin</a:t>
            </a:r>
            <a:r>
              <a:rPr sz="2400" b="1" dirty="0">
                <a:solidFill>
                  <a:srgbClr val="FF0000"/>
                </a:solidFill>
                <a:latin typeface="Times New Roman"/>
                <a:cs typeface="Times New Roman"/>
              </a:rPr>
              <a:t>ti</a:t>
            </a:r>
            <a:r>
              <a:rPr sz="2400" b="1" spc="5" dirty="0">
                <a:solidFill>
                  <a:srgbClr val="FF0000"/>
                </a:solidFill>
                <a:latin typeface="Times New Roman"/>
                <a:cs typeface="Times New Roman"/>
              </a:rPr>
              <a:t>l</a:t>
            </a:r>
            <a:r>
              <a:rPr sz="2400" b="1" spc="-10" dirty="0">
                <a:solidFill>
                  <a:srgbClr val="FF0000"/>
                </a:solidFill>
                <a:latin typeface="Times New Roman"/>
                <a:cs typeface="Times New Roman"/>
              </a:rPr>
              <a:t>e</a:t>
            </a:r>
            <a:r>
              <a:rPr sz="2400" b="1" dirty="0">
                <a:solidFill>
                  <a:srgbClr val="FF0000"/>
                </a:solidFill>
                <a:latin typeface="Times New Roman"/>
                <a:cs typeface="Times New Roman"/>
              </a:rPr>
              <a:t>r</a:t>
            </a:r>
            <a:endParaRPr sz="2400">
              <a:latin typeface="Times New Roman"/>
              <a:cs typeface="Times New Roman"/>
            </a:endParaRPr>
          </a:p>
        </p:txBody>
      </p:sp>
      <p:sp>
        <p:nvSpPr>
          <p:cNvPr id="6" name="object 6"/>
          <p:cNvSpPr/>
          <p:nvPr/>
        </p:nvSpPr>
        <p:spPr>
          <a:xfrm>
            <a:off x="3694938" y="1674241"/>
            <a:ext cx="2004187" cy="618871"/>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295390" y="1019569"/>
            <a:ext cx="2006600" cy="321183"/>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6461760" y="1012169"/>
            <a:ext cx="162687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6FC0"/>
                </a:solidFill>
                <a:latin typeface="Times New Roman"/>
                <a:cs typeface="Times New Roman"/>
              </a:rPr>
              <a:t>* Damga</a:t>
            </a:r>
            <a:r>
              <a:rPr sz="1800" b="1" spc="-120" dirty="0">
                <a:solidFill>
                  <a:srgbClr val="006FC0"/>
                </a:solidFill>
                <a:latin typeface="Times New Roman"/>
                <a:cs typeface="Times New Roman"/>
              </a:rPr>
              <a:t> </a:t>
            </a:r>
            <a:r>
              <a:rPr sz="1800" b="1" spc="-25" dirty="0">
                <a:solidFill>
                  <a:srgbClr val="006FC0"/>
                </a:solidFill>
                <a:latin typeface="Times New Roman"/>
                <a:cs typeface="Times New Roman"/>
              </a:rPr>
              <a:t>Vergisi</a:t>
            </a:r>
            <a:endParaRPr sz="1800" dirty="0">
              <a:latin typeface="Times New Roman"/>
              <a:cs typeface="Times New Roman"/>
            </a:endParaRPr>
          </a:p>
        </p:txBody>
      </p:sp>
      <p:sp>
        <p:nvSpPr>
          <p:cNvPr id="11" name="object 11"/>
          <p:cNvSpPr/>
          <p:nvPr/>
        </p:nvSpPr>
        <p:spPr>
          <a:xfrm>
            <a:off x="3278251" y="1219200"/>
            <a:ext cx="2895600" cy="419100"/>
          </a:xfrm>
          <a:custGeom>
            <a:avLst/>
            <a:gdLst/>
            <a:ahLst/>
            <a:cxnLst/>
            <a:rect l="l" t="t" r="r" b="b"/>
            <a:pathLst>
              <a:path w="2895600" h="419100">
                <a:moveTo>
                  <a:pt x="2895600" y="209550"/>
                </a:moveTo>
                <a:lnTo>
                  <a:pt x="0" y="209550"/>
                </a:lnTo>
                <a:lnTo>
                  <a:pt x="1447800" y="419100"/>
                </a:lnTo>
                <a:lnTo>
                  <a:pt x="2895600" y="209550"/>
                </a:lnTo>
                <a:close/>
              </a:path>
              <a:path w="2895600" h="419100">
                <a:moveTo>
                  <a:pt x="2171700" y="0"/>
                </a:moveTo>
                <a:lnTo>
                  <a:pt x="723900" y="0"/>
                </a:lnTo>
                <a:lnTo>
                  <a:pt x="723900" y="209550"/>
                </a:lnTo>
                <a:lnTo>
                  <a:pt x="2171700" y="209550"/>
                </a:lnTo>
                <a:lnTo>
                  <a:pt x="2171700"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2" name="object 12"/>
          <p:cNvSpPr/>
          <p:nvPr/>
        </p:nvSpPr>
        <p:spPr>
          <a:xfrm>
            <a:off x="3278251" y="1219200"/>
            <a:ext cx="2895600" cy="419100"/>
          </a:xfrm>
          <a:custGeom>
            <a:avLst/>
            <a:gdLst/>
            <a:ahLst/>
            <a:cxnLst/>
            <a:rect l="l" t="t" r="r" b="b"/>
            <a:pathLst>
              <a:path w="2895600" h="419100">
                <a:moveTo>
                  <a:pt x="2171700" y="0"/>
                </a:moveTo>
                <a:lnTo>
                  <a:pt x="2171700" y="209550"/>
                </a:lnTo>
                <a:lnTo>
                  <a:pt x="2895600" y="209550"/>
                </a:lnTo>
                <a:lnTo>
                  <a:pt x="1447800" y="419100"/>
                </a:lnTo>
                <a:lnTo>
                  <a:pt x="0" y="209550"/>
                </a:lnTo>
                <a:lnTo>
                  <a:pt x="723900" y="209550"/>
                </a:lnTo>
                <a:lnTo>
                  <a:pt x="723900" y="0"/>
                </a:lnTo>
                <a:lnTo>
                  <a:pt x="2171700" y="0"/>
                </a:lnTo>
                <a:close/>
              </a:path>
            </a:pathLst>
          </a:custGeom>
          <a:ln w="25400">
            <a:solidFill>
              <a:srgbClr val="946E00"/>
            </a:solidFill>
          </a:ln>
        </p:spPr>
        <p:txBody>
          <a:bodyPr wrap="square" lIns="0" tIns="0" rIns="0" bIns="0" rtlCol="0"/>
          <a:lstStyle/>
          <a:p>
            <a:endParaRPr/>
          </a:p>
        </p:txBody>
      </p:sp>
      <p:sp>
        <p:nvSpPr>
          <p:cNvPr id="13" name="object 13"/>
          <p:cNvSpPr/>
          <p:nvPr/>
        </p:nvSpPr>
        <p:spPr>
          <a:xfrm>
            <a:off x="3610990" y="2329052"/>
            <a:ext cx="2172335" cy="1012825"/>
          </a:xfrm>
          <a:custGeom>
            <a:avLst/>
            <a:gdLst/>
            <a:ahLst/>
            <a:cxnLst/>
            <a:rect l="l" t="t" r="r" b="b"/>
            <a:pathLst>
              <a:path w="2172335" h="1012825">
                <a:moveTo>
                  <a:pt x="2172208" y="506095"/>
                </a:moveTo>
                <a:lnTo>
                  <a:pt x="0" y="506095"/>
                </a:lnTo>
                <a:lnTo>
                  <a:pt x="1086104" y="1012317"/>
                </a:lnTo>
                <a:lnTo>
                  <a:pt x="2172208" y="506095"/>
                </a:lnTo>
                <a:close/>
              </a:path>
              <a:path w="2172335" h="1012825">
                <a:moveTo>
                  <a:pt x="1629156" y="0"/>
                </a:moveTo>
                <a:lnTo>
                  <a:pt x="543051" y="0"/>
                </a:lnTo>
                <a:lnTo>
                  <a:pt x="543051" y="506095"/>
                </a:lnTo>
                <a:lnTo>
                  <a:pt x="1629156" y="506095"/>
                </a:lnTo>
                <a:lnTo>
                  <a:pt x="1629156" y="0"/>
                </a:lnTo>
                <a:close/>
              </a:path>
            </a:pathLst>
          </a:custGeom>
          <a:solidFill>
            <a:srgbClr val="CCFFCC"/>
          </a:solidFill>
        </p:spPr>
        <p:txBody>
          <a:bodyPr wrap="square" lIns="0" tIns="0" rIns="0" bIns="0" rtlCol="0"/>
          <a:lstStyle/>
          <a:p>
            <a:endParaRPr/>
          </a:p>
        </p:txBody>
      </p:sp>
      <p:sp>
        <p:nvSpPr>
          <p:cNvPr id="14" name="object 14"/>
          <p:cNvSpPr/>
          <p:nvPr/>
        </p:nvSpPr>
        <p:spPr>
          <a:xfrm>
            <a:off x="3610990" y="2329052"/>
            <a:ext cx="2172335" cy="1012825"/>
          </a:xfrm>
          <a:custGeom>
            <a:avLst/>
            <a:gdLst/>
            <a:ahLst/>
            <a:cxnLst/>
            <a:rect l="l" t="t" r="r" b="b"/>
            <a:pathLst>
              <a:path w="2172335" h="1012825">
                <a:moveTo>
                  <a:pt x="1629156" y="0"/>
                </a:moveTo>
                <a:lnTo>
                  <a:pt x="1629156" y="506095"/>
                </a:lnTo>
                <a:lnTo>
                  <a:pt x="2172208" y="506095"/>
                </a:lnTo>
                <a:lnTo>
                  <a:pt x="1086104" y="1012317"/>
                </a:lnTo>
                <a:lnTo>
                  <a:pt x="0" y="506095"/>
                </a:lnTo>
                <a:lnTo>
                  <a:pt x="543051" y="506095"/>
                </a:lnTo>
                <a:lnTo>
                  <a:pt x="543051" y="0"/>
                </a:lnTo>
                <a:lnTo>
                  <a:pt x="1629156" y="0"/>
                </a:lnTo>
                <a:close/>
              </a:path>
            </a:pathLst>
          </a:custGeom>
          <a:ln/>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15" name="object 15"/>
          <p:cNvSpPr txBox="1"/>
          <p:nvPr/>
        </p:nvSpPr>
        <p:spPr>
          <a:xfrm>
            <a:off x="3808603" y="1689608"/>
            <a:ext cx="1778635" cy="1436370"/>
          </a:xfrm>
          <a:prstGeom prst="rect">
            <a:avLst/>
          </a:prstGeom>
        </p:spPr>
        <p:txBody>
          <a:bodyPr vert="horz" wrap="square" lIns="0" tIns="12700" rIns="0" bIns="0" rtlCol="0">
            <a:spAutoFit/>
          </a:bodyPr>
          <a:lstStyle/>
          <a:p>
            <a:pPr marL="608330" marR="5080" indent="-596265">
              <a:lnSpc>
                <a:spcPct val="100000"/>
              </a:lnSpc>
              <a:spcBef>
                <a:spcPts val="100"/>
              </a:spcBef>
            </a:pPr>
            <a:r>
              <a:rPr sz="1800" b="1" dirty="0">
                <a:solidFill>
                  <a:srgbClr val="006FC0"/>
                </a:solidFill>
                <a:latin typeface="Times New Roman"/>
                <a:cs typeface="Times New Roman"/>
              </a:rPr>
              <a:t>* </a:t>
            </a:r>
            <a:r>
              <a:rPr sz="1800" b="1" spc="-5" dirty="0">
                <a:solidFill>
                  <a:srgbClr val="006FC0"/>
                </a:solidFill>
                <a:latin typeface="Times New Roman"/>
                <a:cs typeface="Times New Roman"/>
              </a:rPr>
              <a:t>Sosyal</a:t>
            </a:r>
            <a:r>
              <a:rPr sz="1800" b="1" spc="-90" dirty="0">
                <a:solidFill>
                  <a:srgbClr val="006FC0"/>
                </a:solidFill>
                <a:latin typeface="Times New Roman"/>
                <a:cs typeface="Times New Roman"/>
              </a:rPr>
              <a:t> </a:t>
            </a:r>
            <a:r>
              <a:rPr sz="1800" b="1" dirty="0">
                <a:solidFill>
                  <a:srgbClr val="006FC0"/>
                </a:solidFill>
                <a:latin typeface="Times New Roman"/>
                <a:cs typeface="Times New Roman"/>
              </a:rPr>
              <a:t>Güvenlik  Primi</a:t>
            </a:r>
            <a:endParaRPr sz="1800" dirty="0">
              <a:latin typeface="Times New Roman"/>
              <a:cs typeface="Times New Roman"/>
            </a:endParaRPr>
          </a:p>
          <a:p>
            <a:pPr marL="455930" marR="448945" algn="ctr">
              <a:lnSpc>
                <a:spcPct val="100000"/>
              </a:lnSpc>
              <a:spcBef>
                <a:spcPts val="309"/>
              </a:spcBef>
            </a:pPr>
            <a:r>
              <a:rPr sz="1800" dirty="0">
                <a:solidFill>
                  <a:srgbClr val="FF0000"/>
                </a:solidFill>
                <a:latin typeface="Times New Roman"/>
                <a:cs typeface="Times New Roman"/>
              </a:rPr>
              <a:t>Sosyal  </a:t>
            </a:r>
            <a:r>
              <a:rPr sz="1800" spc="-35" dirty="0">
                <a:solidFill>
                  <a:srgbClr val="FF0000"/>
                </a:solidFill>
                <a:latin typeface="Times New Roman"/>
                <a:cs typeface="Times New Roman"/>
              </a:rPr>
              <a:t>Güv.  </a:t>
            </a:r>
            <a:r>
              <a:rPr sz="1800" dirty="0">
                <a:solidFill>
                  <a:srgbClr val="FF0000"/>
                </a:solidFill>
                <a:latin typeface="Times New Roman"/>
                <a:cs typeface="Times New Roman"/>
              </a:rPr>
              <a:t>a</a:t>
            </a:r>
            <a:r>
              <a:rPr sz="1800" spc="5" dirty="0">
                <a:solidFill>
                  <a:srgbClr val="FF0000"/>
                </a:solidFill>
                <a:latin typeface="Times New Roman"/>
                <a:cs typeface="Times New Roman"/>
              </a:rPr>
              <a:t>ç</a:t>
            </a:r>
            <a:r>
              <a:rPr sz="1800" dirty="0">
                <a:solidFill>
                  <a:srgbClr val="FF0000"/>
                </a:solidFill>
                <a:latin typeface="Times New Roman"/>
                <a:cs typeface="Times New Roman"/>
              </a:rPr>
              <a:t>ısınd</a:t>
            </a:r>
            <a:r>
              <a:rPr sz="1800" spc="5" dirty="0">
                <a:solidFill>
                  <a:srgbClr val="FF0000"/>
                </a:solidFill>
                <a:latin typeface="Times New Roman"/>
                <a:cs typeface="Times New Roman"/>
              </a:rPr>
              <a:t>a</a:t>
            </a:r>
            <a:r>
              <a:rPr sz="1800" dirty="0">
                <a:solidFill>
                  <a:srgbClr val="FF0000"/>
                </a:solidFill>
                <a:latin typeface="Times New Roman"/>
                <a:cs typeface="Times New Roman"/>
              </a:rPr>
              <a:t>n</a:t>
            </a:r>
            <a:endParaRPr sz="1800" dirty="0">
              <a:latin typeface="Times New Roman"/>
              <a:cs typeface="Times New Roman"/>
            </a:endParaRPr>
          </a:p>
        </p:txBody>
      </p:sp>
      <p:sp>
        <p:nvSpPr>
          <p:cNvPr id="16" name="object 16"/>
          <p:cNvSpPr/>
          <p:nvPr/>
        </p:nvSpPr>
        <p:spPr>
          <a:xfrm>
            <a:off x="2546350" y="3079242"/>
            <a:ext cx="2035810" cy="1019175"/>
          </a:xfrm>
          <a:custGeom>
            <a:avLst/>
            <a:gdLst/>
            <a:ahLst/>
            <a:cxnLst/>
            <a:rect l="l" t="t" r="r" b="b"/>
            <a:pathLst>
              <a:path w="2035810" h="1019175">
                <a:moveTo>
                  <a:pt x="1017904" y="0"/>
                </a:moveTo>
                <a:lnTo>
                  <a:pt x="955891" y="930"/>
                </a:lnTo>
                <a:lnTo>
                  <a:pt x="894861" y="3685"/>
                </a:lnTo>
                <a:lnTo>
                  <a:pt x="834920" y="8212"/>
                </a:lnTo>
                <a:lnTo>
                  <a:pt x="776176" y="14457"/>
                </a:lnTo>
                <a:lnTo>
                  <a:pt x="718734" y="22367"/>
                </a:lnTo>
                <a:lnTo>
                  <a:pt x="662702" y="31888"/>
                </a:lnTo>
                <a:lnTo>
                  <a:pt x="608185" y="42967"/>
                </a:lnTo>
                <a:lnTo>
                  <a:pt x="555290" y="55551"/>
                </a:lnTo>
                <a:lnTo>
                  <a:pt x="504124" y="69586"/>
                </a:lnTo>
                <a:lnTo>
                  <a:pt x="454792" y="85019"/>
                </a:lnTo>
                <a:lnTo>
                  <a:pt x="407401" y="101797"/>
                </a:lnTo>
                <a:lnTo>
                  <a:pt x="362058" y="119865"/>
                </a:lnTo>
                <a:lnTo>
                  <a:pt x="318870" y="139172"/>
                </a:lnTo>
                <a:lnTo>
                  <a:pt x="277941" y="159662"/>
                </a:lnTo>
                <a:lnTo>
                  <a:pt x="239380" y="181284"/>
                </a:lnTo>
                <a:lnTo>
                  <a:pt x="203292" y="203983"/>
                </a:lnTo>
                <a:lnTo>
                  <a:pt x="169783" y="227706"/>
                </a:lnTo>
                <a:lnTo>
                  <a:pt x="138961" y="252400"/>
                </a:lnTo>
                <a:lnTo>
                  <a:pt x="85801" y="304487"/>
                </a:lnTo>
                <a:lnTo>
                  <a:pt x="44663" y="359817"/>
                </a:lnTo>
                <a:lnTo>
                  <a:pt x="16397" y="417962"/>
                </a:lnTo>
                <a:lnTo>
                  <a:pt x="1857" y="478495"/>
                </a:lnTo>
                <a:lnTo>
                  <a:pt x="0" y="509524"/>
                </a:lnTo>
                <a:lnTo>
                  <a:pt x="1857" y="540565"/>
                </a:lnTo>
                <a:lnTo>
                  <a:pt x="16397" y="601119"/>
                </a:lnTo>
                <a:lnTo>
                  <a:pt x="44663" y="659277"/>
                </a:lnTo>
                <a:lnTo>
                  <a:pt x="85801" y="714614"/>
                </a:lnTo>
                <a:lnTo>
                  <a:pt x="138961" y="766703"/>
                </a:lnTo>
                <a:lnTo>
                  <a:pt x="169783" y="791397"/>
                </a:lnTo>
                <a:lnTo>
                  <a:pt x="203292" y="815119"/>
                </a:lnTo>
                <a:lnTo>
                  <a:pt x="239380" y="837816"/>
                </a:lnTo>
                <a:lnTo>
                  <a:pt x="277941" y="859434"/>
                </a:lnTo>
                <a:lnTo>
                  <a:pt x="318870" y="879921"/>
                </a:lnTo>
                <a:lnTo>
                  <a:pt x="362058" y="899224"/>
                </a:lnTo>
                <a:lnTo>
                  <a:pt x="407401" y="917288"/>
                </a:lnTo>
                <a:lnTo>
                  <a:pt x="454792" y="934061"/>
                </a:lnTo>
                <a:lnTo>
                  <a:pt x="504124" y="949489"/>
                </a:lnTo>
                <a:lnTo>
                  <a:pt x="555290" y="963520"/>
                </a:lnTo>
                <a:lnTo>
                  <a:pt x="608185" y="976099"/>
                </a:lnTo>
                <a:lnTo>
                  <a:pt x="662702" y="987174"/>
                </a:lnTo>
                <a:lnTo>
                  <a:pt x="718734" y="996691"/>
                </a:lnTo>
                <a:lnTo>
                  <a:pt x="776176" y="1004597"/>
                </a:lnTo>
                <a:lnTo>
                  <a:pt x="834920" y="1010839"/>
                </a:lnTo>
                <a:lnTo>
                  <a:pt x="894861" y="1015364"/>
                </a:lnTo>
                <a:lnTo>
                  <a:pt x="955891" y="1018118"/>
                </a:lnTo>
                <a:lnTo>
                  <a:pt x="1017904" y="1019048"/>
                </a:lnTo>
                <a:lnTo>
                  <a:pt x="1079905" y="1018118"/>
                </a:lnTo>
                <a:lnTo>
                  <a:pt x="1140922" y="1015364"/>
                </a:lnTo>
                <a:lnTo>
                  <a:pt x="1200851" y="1010839"/>
                </a:lnTo>
                <a:lnTo>
                  <a:pt x="1259585" y="1004597"/>
                </a:lnTo>
                <a:lnTo>
                  <a:pt x="1317016" y="996691"/>
                </a:lnTo>
                <a:lnTo>
                  <a:pt x="1373040" y="987174"/>
                </a:lnTo>
                <a:lnTo>
                  <a:pt x="1427548" y="976099"/>
                </a:lnTo>
                <a:lnTo>
                  <a:pt x="1480436" y="963520"/>
                </a:lnTo>
                <a:lnTo>
                  <a:pt x="1531596" y="949489"/>
                </a:lnTo>
                <a:lnTo>
                  <a:pt x="1580922" y="934061"/>
                </a:lnTo>
                <a:lnTo>
                  <a:pt x="1628307" y="917288"/>
                </a:lnTo>
                <a:lnTo>
                  <a:pt x="1673645" y="899224"/>
                </a:lnTo>
                <a:lnTo>
                  <a:pt x="1716830" y="879921"/>
                </a:lnTo>
                <a:lnTo>
                  <a:pt x="1757755" y="859434"/>
                </a:lnTo>
                <a:lnTo>
                  <a:pt x="1796313" y="837816"/>
                </a:lnTo>
                <a:lnTo>
                  <a:pt x="1832399" y="815119"/>
                </a:lnTo>
                <a:lnTo>
                  <a:pt x="1865905" y="791397"/>
                </a:lnTo>
                <a:lnTo>
                  <a:pt x="1896726" y="766703"/>
                </a:lnTo>
                <a:lnTo>
                  <a:pt x="1949883" y="714614"/>
                </a:lnTo>
                <a:lnTo>
                  <a:pt x="1991020" y="659277"/>
                </a:lnTo>
                <a:lnTo>
                  <a:pt x="2019285" y="601119"/>
                </a:lnTo>
                <a:lnTo>
                  <a:pt x="2033825" y="540565"/>
                </a:lnTo>
                <a:lnTo>
                  <a:pt x="2035683" y="509524"/>
                </a:lnTo>
                <a:lnTo>
                  <a:pt x="2033825" y="478495"/>
                </a:lnTo>
                <a:lnTo>
                  <a:pt x="2019285" y="417962"/>
                </a:lnTo>
                <a:lnTo>
                  <a:pt x="1991020" y="359817"/>
                </a:lnTo>
                <a:lnTo>
                  <a:pt x="1949883" y="304487"/>
                </a:lnTo>
                <a:lnTo>
                  <a:pt x="1896726" y="252400"/>
                </a:lnTo>
                <a:lnTo>
                  <a:pt x="1865905" y="227706"/>
                </a:lnTo>
                <a:lnTo>
                  <a:pt x="1832399" y="203983"/>
                </a:lnTo>
                <a:lnTo>
                  <a:pt x="1796313" y="181284"/>
                </a:lnTo>
                <a:lnTo>
                  <a:pt x="1757755" y="159662"/>
                </a:lnTo>
                <a:lnTo>
                  <a:pt x="1716830" y="139172"/>
                </a:lnTo>
                <a:lnTo>
                  <a:pt x="1673645" y="119865"/>
                </a:lnTo>
                <a:lnTo>
                  <a:pt x="1628307" y="101797"/>
                </a:lnTo>
                <a:lnTo>
                  <a:pt x="1580922" y="85019"/>
                </a:lnTo>
                <a:lnTo>
                  <a:pt x="1531596" y="69586"/>
                </a:lnTo>
                <a:lnTo>
                  <a:pt x="1480436" y="55551"/>
                </a:lnTo>
                <a:lnTo>
                  <a:pt x="1427548" y="42967"/>
                </a:lnTo>
                <a:lnTo>
                  <a:pt x="1373040" y="31888"/>
                </a:lnTo>
                <a:lnTo>
                  <a:pt x="1317016" y="22367"/>
                </a:lnTo>
                <a:lnTo>
                  <a:pt x="1259585" y="14457"/>
                </a:lnTo>
                <a:lnTo>
                  <a:pt x="1200851" y="8212"/>
                </a:lnTo>
                <a:lnTo>
                  <a:pt x="1140922" y="3685"/>
                </a:lnTo>
                <a:lnTo>
                  <a:pt x="1079905" y="930"/>
                </a:lnTo>
                <a:lnTo>
                  <a:pt x="1017904" y="0"/>
                </a:lnTo>
                <a:close/>
              </a:path>
            </a:pathLst>
          </a:custGeom>
          <a:solidFill>
            <a:srgbClr val="FFFFFF"/>
          </a:solidFill>
        </p:spPr>
        <p:txBody>
          <a:bodyPr wrap="square" lIns="0" tIns="0" rIns="0" bIns="0" rtlCol="0"/>
          <a:lstStyle/>
          <a:p>
            <a:endParaRPr/>
          </a:p>
        </p:txBody>
      </p:sp>
      <p:sp>
        <p:nvSpPr>
          <p:cNvPr id="17" name="object 17"/>
          <p:cNvSpPr/>
          <p:nvPr/>
        </p:nvSpPr>
        <p:spPr>
          <a:xfrm>
            <a:off x="2667000" y="3276600"/>
            <a:ext cx="1524000" cy="986409"/>
          </a:xfrm>
          <a:prstGeom prst="rect">
            <a:avLst/>
          </a:prstGeom>
          <a:ln>
            <a:solidFill>
              <a:schemeClr val="accent3">
                <a:lumMod val="75000"/>
              </a:schemeClr>
            </a:solidFill>
          </a:ln>
        </p:spPr>
        <p:style>
          <a:lnRef idx="0">
            <a:scrgbClr r="0" g="0" b="0"/>
          </a:lnRef>
          <a:fillRef idx="1001">
            <a:schemeClr val="lt2"/>
          </a:fillRef>
          <a:effectRef idx="0">
            <a:scrgbClr r="0" g="0" b="0"/>
          </a:effectRef>
          <a:fontRef idx="major"/>
        </p:style>
        <p:txBody>
          <a:bodyPr wrap="square" lIns="0" tIns="0" rIns="0" bIns="0" rtlCol="0"/>
          <a:lstStyle/>
          <a:p>
            <a:endParaRPr/>
          </a:p>
        </p:txBody>
      </p:sp>
      <p:sp>
        <p:nvSpPr>
          <p:cNvPr id="18" name="object 18"/>
          <p:cNvSpPr txBox="1"/>
          <p:nvPr/>
        </p:nvSpPr>
        <p:spPr>
          <a:xfrm>
            <a:off x="2819400" y="3276600"/>
            <a:ext cx="1259840" cy="941069"/>
          </a:xfrm>
          <a:prstGeom prst="rect">
            <a:avLst/>
          </a:prstGeom>
        </p:spPr>
        <p:txBody>
          <a:bodyPr vert="horz" wrap="square" lIns="0" tIns="13335" rIns="0" bIns="0" rtlCol="0">
            <a:spAutoFit/>
          </a:bodyPr>
          <a:lstStyle/>
          <a:p>
            <a:pPr marL="12065" marR="5080" indent="-1270" algn="ctr">
              <a:lnSpc>
                <a:spcPct val="100000"/>
              </a:lnSpc>
              <a:spcBef>
                <a:spcPts val="105"/>
              </a:spcBef>
            </a:pPr>
            <a:r>
              <a:rPr sz="2000" dirty="0">
                <a:solidFill>
                  <a:srgbClr val="006FC0"/>
                </a:solidFill>
                <a:latin typeface="Times New Roman"/>
                <a:cs typeface="Times New Roman"/>
              </a:rPr>
              <a:t>5434 </a:t>
            </a:r>
            <a:r>
              <a:rPr sz="2000" spc="-5" dirty="0">
                <a:solidFill>
                  <a:srgbClr val="006FC0"/>
                </a:solidFill>
                <a:latin typeface="Times New Roman"/>
                <a:cs typeface="Times New Roman"/>
              </a:rPr>
              <a:t>sayılı  </a:t>
            </a:r>
            <a:r>
              <a:rPr sz="2000" dirty="0">
                <a:solidFill>
                  <a:srgbClr val="006FC0"/>
                </a:solidFill>
                <a:latin typeface="Times New Roman"/>
                <a:cs typeface="Times New Roman"/>
              </a:rPr>
              <a:t>Kanuna</a:t>
            </a:r>
            <a:r>
              <a:rPr sz="2000" spc="-95" dirty="0">
                <a:solidFill>
                  <a:srgbClr val="006FC0"/>
                </a:solidFill>
                <a:latin typeface="Times New Roman"/>
                <a:cs typeface="Times New Roman"/>
              </a:rPr>
              <a:t> </a:t>
            </a:r>
            <a:r>
              <a:rPr sz="2000" spc="-5" dirty="0">
                <a:solidFill>
                  <a:srgbClr val="006FC0"/>
                </a:solidFill>
                <a:latin typeface="Times New Roman"/>
                <a:cs typeface="Times New Roman"/>
              </a:rPr>
              <a:t>tabi  </a:t>
            </a:r>
            <a:r>
              <a:rPr sz="2000" dirty="0">
                <a:solidFill>
                  <a:srgbClr val="006FC0"/>
                </a:solidFill>
                <a:latin typeface="Times New Roman"/>
                <a:cs typeface="Times New Roman"/>
              </a:rPr>
              <a:t>olanlar</a:t>
            </a:r>
            <a:endParaRPr sz="2000" dirty="0">
              <a:latin typeface="Times New Roman"/>
              <a:cs typeface="Times New Roman"/>
            </a:endParaRPr>
          </a:p>
        </p:txBody>
      </p:sp>
      <p:sp>
        <p:nvSpPr>
          <p:cNvPr id="19" name="object 19"/>
          <p:cNvSpPr/>
          <p:nvPr/>
        </p:nvSpPr>
        <p:spPr>
          <a:xfrm>
            <a:off x="4712970" y="3129788"/>
            <a:ext cx="2068830" cy="1019175"/>
          </a:xfrm>
          <a:custGeom>
            <a:avLst/>
            <a:gdLst/>
            <a:ahLst/>
            <a:cxnLst/>
            <a:rect l="l" t="t" r="r" b="b"/>
            <a:pathLst>
              <a:path w="2068829" h="1019175">
                <a:moveTo>
                  <a:pt x="1034414" y="0"/>
                </a:moveTo>
                <a:lnTo>
                  <a:pt x="971406" y="930"/>
                </a:lnTo>
                <a:lnTo>
                  <a:pt x="909394" y="3685"/>
                </a:lnTo>
                <a:lnTo>
                  <a:pt x="848489" y="8212"/>
                </a:lnTo>
                <a:lnTo>
                  <a:pt x="788798" y="14457"/>
                </a:lnTo>
                <a:lnTo>
                  <a:pt x="730430" y="22367"/>
                </a:lnTo>
                <a:lnTo>
                  <a:pt x="673492" y="31888"/>
                </a:lnTo>
                <a:lnTo>
                  <a:pt x="618093" y="42967"/>
                </a:lnTo>
                <a:lnTo>
                  <a:pt x="564342" y="55551"/>
                </a:lnTo>
                <a:lnTo>
                  <a:pt x="512346" y="69586"/>
                </a:lnTo>
                <a:lnTo>
                  <a:pt x="462213" y="85019"/>
                </a:lnTo>
                <a:lnTo>
                  <a:pt x="414053" y="101797"/>
                </a:lnTo>
                <a:lnTo>
                  <a:pt x="367973" y="119865"/>
                </a:lnTo>
                <a:lnTo>
                  <a:pt x="324081" y="139172"/>
                </a:lnTo>
                <a:lnTo>
                  <a:pt x="282486" y="159662"/>
                </a:lnTo>
                <a:lnTo>
                  <a:pt x="243296" y="181284"/>
                </a:lnTo>
                <a:lnTo>
                  <a:pt x="206619" y="203983"/>
                </a:lnTo>
                <a:lnTo>
                  <a:pt x="172563" y="227706"/>
                </a:lnTo>
                <a:lnTo>
                  <a:pt x="141238" y="252400"/>
                </a:lnTo>
                <a:lnTo>
                  <a:pt x="112750" y="278012"/>
                </a:lnTo>
                <a:lnTo>
                  <a:pt x="64720" y="331773"/>
                </a:lnTo>
                <a:lnTo>
                  <a:pt x="29342" y="388564"/>
                </a:lnTo>
                <a:lnTo>
                  <a:pt x="7479" y="447956"/>
                </a:lnTo>
                <a:lnTo>
                  <a:pt x="0" y="509524"/>
                </a:lnTo>
                <a:lnTo>
                  <a:pt x="1888" y="540565"/>
                </a:lnTo>
                <a:lnTo>
                  <a:pt x="16667" y="601119"/>
                </a:lnTo>
                <a:lnTo>
                  <a:pt x="45396" y="659277"/>
                </a:lnTo>
                <a:lnTo>
                  <a:pt x="87208" y="714614"/>
                </a:lnTo>
                <a:lnTo>
                  <a:pt x="141238" y="766703"/>
                </a:lnTo>
                <a:lnTo>
                  <a:pt x="172563" y="791397"/>
                </a:lnTo>
                <a:lnTo>
                  <a:pt x="206619" y="815119"/>
                </a:lnTo>
                <a:lnTo>
                  <a:pt x="243296" y="837816"/>
                </a:lnTo>
                <a:lnTo>
                  <a:pt x="282486" y="859434"/>
                </a:lnTo>
                <a:lnTo>
                  <a:pt x="324081" y="879921"/>
                </a:lnTo>
                <a:lnTo>
                  <a:pt x="367973" y="899224"/>
                </a:lnTo>
                <a:lnTo>
                  <a:pt x="414053" y="917288"/>
                </a:lnTo>
                <a:lnTo>
                  <a:pt x="462213" y="934061"/>
                </a:lnTo>
                <a:lnTo>
                  <a:pt x="512346" y="949489"/>
                </a:lnTo>
                <a:lnTo>
                  <a:pt x="564342" y="963520"/>
                </a:lnTo>
                <a:lnTo>
                  <a:pt x="618093" y="976099"/>
                </a:lnTo>
                <a:lnTo>
                  <a:pt x="673492" y="987174"/>
                </a:lnTo>
                <a:lnTo>
                  <a:pt x="730430" y="996691"/>
                </a:lnTo>
                <a:lnTo>
                  <a:pt x="788798" y="1004597"/>
                </a:lnTo>
                <a:lnTo>
                  <a:pt x="848489" y="1010839"/>
                </a:lnTo>
                <a:lnTo>
                  <a:pt x="909394" y="1015364"/>
                </a:lnTo>
                <a:lnTo>
                  <a:pt x="971406" y="1018118"/>
                </a:lnTo>
                <a:lnTo>
                  <a:pt x="1034414" y="1019048"/>
                </a:lnTo>
                <a:lnTo>
                  <a:pt x="1097423" y="1018118"/>
                </a:lnTo>
                <a:lnTo>
                  <a:pt x="1159435" y="1015364"/>
                </a:lnTo>
                <a:lnTo>
                  <a:pt x="1220340" y="1010839"/>
                </a:lnTo>
                <a:lnTo>
                  <a:pt x="1280031" y="1004597"/>
                </a:lnTo>
                <a:lnTo>
                  <a:pt x="1338399" y="996691"/>
                </a:lnTo>
                <a:lnTo>
                  <a:pt x="1395337" y="987174"/>
                </a:lnTo>
                <a:lnTo>
                  <a:pt x="1450736" y="976099"/>
                </a:lnTo>
                <a:lnTo>
                  <a:pt x="1504487" y="963520"/>
                </a:lnTo>
                <a:lnTo>
                  <a:pt x="1556483" y="949489"/>
                </a:lnTo>
                <a:lnTo>
                  <a:pt x="1606616" y="934061"/>
                </a:lnTo>
                <a:lnTo>
                  <a:pt x="1654776" y="917288"/>
                </a:lnTo>
                <a:lnTo>
                  <a:pt x="1700856" y="899224"/>
                </a:lnTo>
                <a:lnTo>
                  <a:pt x="1744748" y="879921"/>
                </a:lnTo>
                <a:lnTo>
                  <a:pt x="1786343" y="859434"/>
                </a:lnTo>
                <a:lnTo>
                  <a:pt x="1825533" y="837816"/>
                </a:lnTo>
                <a:lnTo>
                  <a:pt x="1862210" y="815119"/>
                </a:lnTo>
                <a:lnTo>
                  <a:pt x="1896266" y="791397"/>
                </a:lnTo>
                <a:lnTo>
                  <a:pt x="1927591" y="766703"/>
                </a:lnTo>
                <a:lnTo>
                  <a:pt x="1956079" y="741091"/>
                </a:lnTo>
                <a:lnTo>
                  <a:pt x="2004109" y="687325"/>
                </a:lnTo>
                <a:lnTo>
                  <a:pt x="2039487" y="630524"/>
                </a:lnTo>
                <a:lnTo>
                  <a:pt x="2061350" y="571115"/>
                </a:lnTo>
                <a:lnTo>
                  <a:pt x="2068829" y="509524"/>
                </a:lnTo>
                <a:lnTo>
                  <a:pt x="2066941" y="478495"/>
                </a:lnTo>
                <a:lnTo>
                  <a:pt x="2052162" y="417962"/>
                </a:lnTo>
                <a:lnTo>
                  <a:pt x="2023433" y="359817"/>
                </a:lnTo>
                <a:lnTo>
                  <a:pt x="1981621" y="304487"/>
                </a:lnTo>
                <a:lnTo>
                  <a:pt x="1927591" y="252400"/>
                </a:lnTo>
                <a:lnTo>
                  <a:pt x="1896266" y="227706"/>
                </a:lnTo>
                <a:lnTo>
                  <a:pt x="1862210" y="203983"/>
                </a:lnTo>
                <a:lnTo>
                  <a:pt x="1825533" y="181284"/>
                </a:lnTo>
                <a:lnTo>
                  <a:pt x="1786343" y="159662"/>
                </a:lnTo>
                <a:lnTo>
                  <a:pt x="1744748" y="139172"/>
                </a:lnTo>
                <a:lnTo>
                  <a:pt x="1700856" y="119865"/>
                </a:lnTo>
                <a:lnTo>
                  <a:pt x="1654776" y="101797"/>
                </a:lnTo>
                <a:lnTo>
                  <a:pt x="1606616" y="85019"/>
                </a:lnTo>
                <a:lnTo>
                  <a:pt x="1556483" y="69586"/>
                </a:lnTo>
                <a:lnTo>
                  <a:pt x="1504487" y="55551"/>
                </a:lnTo>
                <a:lnTo>
                  <a:pt x="1450736" y="42967"/>
                </a:lnTo>
                <a:lnTo>
                  <a:pt x="1395337" y="31888"/>
                </a:lnTo>
                <a:lnTo>
                  <a:pt x="1338399" y="22367"/>
                </a:lnTo>
                <a:lnTo>
                  <a:pt x="1280031" y="14457"/>
                </a:lnTo>
                <a:lnTo>
                  <a:pt x="1220340" y="8212"/>
                </a:lnTo>
                <a:lnTo>
                  <a:pt x="1159435" y="3685"/>
                </a:lnTo>
                <a:lnTo>
                  <a:pt x="1097423" y="930"/>
                </a:lnTo>
                <a:lnTo>
                  <a:pt x="1034414" y="0"/>
                </a:lnTo>
                <a:close/>
              </a:path>
            </a:pathLst>
          </a:custGeom>
          <a:solidFill>
            <a:srgbClr val="FFFFFF"/>
          </a:solidFill>
        </p:spPr>
        <p:txBody>
          <a:bodyPr wrap="square" lIns="0" tIns="0" rIns="0" bIns="0" rtlCol="0"/>
          <a:lstStyle/>
          <a:p>
            <a:endParaRPr/>
          </a:p>
        </p:txBody>
      </p:sp>
      <p:sp>
        <p:nvSpPr>
          <p:cNvPr id="20" name="object 20"/>
          <p:cNvSpPr/>
          <p:nvPr/>
        </p:nvSpPr>
        <p:spPr>
          <a:xfrm>
            <a:off x="5105400" y="3352800"/>
            <a:ext cx="1524000" cy="960754"/>
          </a:xfrm>
          <a:prstGeom prst="rect">
            <a:avLst/>
          </a:prstGeom>
          <a:ln>
            <a:solidFill>
              <a:schemeClr val="accent3">
                <a:lumMod val="75000"/>
              </a:schemeClr>
            </a:solidFill>
          </a:ln>
        </p:spPr>
        <p:style>
          <a:lnRef idx="0">
            <a:scrgbClr r="0" g="0" b="0"/>
          </a:lnRef>
          <a:fillRef idx="1001">
            <a:schemeClr val="lt2"/>
          </a:fillRef>
          <a:effectRef idx="0">
            <a:scrgbClr r="0" g="0" b="0"/>
          </a:effectRef>
          <a:fontRef idx="major"/>
        </p:style>
        <p:txBody>
          <a:bodyPr wrap="square" lIns="0" tIns="0" rIns="0" bIns="0" rtlCol="0"/>
          <a:lstStyle/>
          <a:p>
            <a:endParaRPr/>
          </a:p>
        </p:txBody>
      </p:sp>
      <p:sp>
        <p:nvSpPr>
          <p:cNvPr id="21" name="object 21"/>
          <p:cNvSpPr txBox="1"/>
          <p:nvPr/>
        </p:nvSpPr>
        <p:spPr>
          <a:xfrm>
            <a:off x="5181600" y="3352800"/>
            <a:ext cx="1259840" cy="940435"/>
          </a:xfrm>
          <a:prstGeom prst="rect">
            <a:avLst/>
          </a:prstGeom>
        </p:spPr>
        <p:txBody>
          <a:bodyPr vert="horz" wrap="square" lIns="0" tIns="13335" rIns="0" bIns="0" rtlCol="0">
            <a:spAutoFit/>
          </a:bodyPr>
          <a:lstStyle/>
          <a:p>
            <a:pPr marL="12700" marR="5080" indent="-1270" algn="ctr">
              <a:lnSpc>
                <a:spcPct val="100000"/>
              </a:lnSpc>
              <a:spcBef>
                <a:spcPts val="105"/>
              </a:spcBef>
            </a:pPr>
            <a:r>
              <a:rPr sz="2000" dirty="0">
                <a:solidFill>
                  <a:srgbClr val="006FC0"/>
                </a:solidFill>
                <a:latin typeface="Times New Roman"/>
                <a:cs typeface="Times New Roman"/>
              </a:rPr>
              <a:t>5510 </a:t>
            </a:r>
            <a:r>
              <a:rPr sz="2000" spc="-5" dirty="0">
                <a:solidFill>
                  <a:srgbClr val="006FC0"/>
                </a:solidFill>
                <a:latin typeface="Times New Roman"/>
                <a:cs typeface="Times New Roman"/>
              </a:rPr>
              <a:t>sayılı  </a:t>
            </a:r>
            <a:r>
              <a:rPr sz="2000" dirty="0">
                <a:solidFill>
                  <a:srgbClr val="006FC0"/>
                </a:solidFill>
                <a:latin typeface="Times New Roman"/>
                <a:cs typeface="Times New Roman"/>
              </a:rPr>
              <a:t>Kanuna</a:t>
            </a:r>
            <a:r>
              <a:rPr sz="2000" spc="-95" dirty="0">
                <a:solidFill>
                  <a:srgbClr val="006FC0"/>
                </a:solidFill>
                <a:latin typeface="Times New Roman"/>
                <a:cs typeface="Times New Roman"/>
              </a:rPr>
              <a:t> </a:t>
            </a:r>
            <a:r>
              <a:rPr sz="2000" spc="-5" dirty="0">
                <a:solidFill>
                  <a:srgbClr val="006FC0"/>
                </a:solidFill>
                <a:latin typeface="Times New Roman"/>
                <a:cs typeface="Times New Roman"/>
              </a:rPr>
              <a:t>tabi  </a:t>
            </a:r>
            <a:r>
              <a:rPr sz="2000" dirty="0">
                <a:solidFill>
                  <a:srgbClr val="006FC0"/>
                </a:solidFill>
                <a:latin typeface="Times New Roman"/>
                <a:cs typeface="Times New Roman"/>
              </a:rPr>
              <a:t>olanlar</a:t>
            </a:r>
            <a:endParaRPr sz="2000" dirty="0">
              <a:latin typeface="Times New Roman"/>
              <a:cs typeface="Times New Roman"/>
            </a:endParaRPr>
          </a:p>
        </p:txBody>
      </p:sp>
      <p:sp>
        <p:nvSpPr>
          <p:cNvPr id="22" name="object 22"/>
          <p:cNvSpPr/>
          <p:nvPr/>
        </p:nvSpPr>
        <p:spPr>
          <a:xfrm>
            <a:off x="549109" y="4406900"/>
            <a:ext cx="8195856" cy="2082800"/>
          </a:xfrm>
          <a:prstGeom prst="rect">
            <a:avLst/>
          </a:prstGeom>
          <a:blipFill>
            <a:blip r:embed="rId5" cstate="print"/>
            <a:stretch>
              <a:fillRect/>
            </a:stretch>
          </a:blipFill>
        </p:spPr>
        <p:txBody>
          <a:bodyPr wrap="square" lIns="0" tIns="0" rIns="0" bIns="0" rtlCol="0"/>
          <a:lstStyle/>
          <a:p>
            <a:endParaRPr/>
          </a:p>
        </p:txBody>
      </p:sp>
      <p:sp>
        <p:nvSpPr>
          <p:cNvPr id="23" name="object 23"/>
          <p:cNvSpPr txBox="1"/>
          <p:nvPr/>
        </p:nvSpPr>
        <p:spPr>
          <a:xfrm>
            <a:off x="640791" y="4469129"/>
            <a:ext cx="8015605" cy="1946275"/>
          </a:xfrm>
          <a:prstGeom prst="rect">
            <a:avLst/>
          </a:prstGeom>
        </p:spPr>
        <p:txBody>
          <a:bodyPr vert="horz" wrap="square" lIns="0" tIns="12700" rIns="0" bIns="0" rtlCol="0">
            <a:spAutoFit/>
          </a:bodyPr>
          <a:lstStyle/>
          <a:p>
            <a:pPr marL="12700" marR="7620" indent="914400" algn="just">
              <a:lnSpc>
                <a:spcPct val="100000"/>
              </a:lnSpc>
              <a:spcBef>
                <a:spcPts val="100"/>
              </a:spcBef>
              <a:buFont typeface="Wingdings" pitchFamily="2" charset="2"/>
              <a:buChar char="q"/>
            </a:pPr>
            <a:r>
              <a:rPr sz="1800" spc="-5" dirty="0" err="1" smtClean="0">
                <a:solidFill>
                  <a:srgbClr val="006FC0"/>
                </a:solidFill>
                <a:latin typeface="Times New Roman"/>
                <a:cs typeface="Times New Roman"/>
              </a:rPr>
              <a:t>sosyal</a:t>
            </a:r>
            <a:r>
              <a:rPr sz="1800" spc="-5" dirty="0" smtClean="0">
                <a:solidFill>
                  <a:srgbClr val="006FC0"/>
                </a:solidFill>
                <a:latin typeface="Times New Roman"/>
                <a:cs typeface="Times New Roman"/>
              </a:rPr>
              <a:t> </a:t>
            </a:r>
            <a:r>
              <a:rPr sz="1800" dirty="0">
                <a:solidFill>
                  <a:srgbClr val="006FC0"/>
                </a:solidFill>
                <a:latin typeface="Times New Roman"/>
                <a:cs typeface="Times New Roman"/>
              </a:rPr>
              <a:t>güvenlik primi yönünden 5510 </a:t>
            </a:r>
            <a:r>
              <a:rPr sz="1800" spc="-5" dirty="0">
                <a:solidFill>
                  <a:srgbClr val="006FC0"/>
                </a:solidFill>
                <a:latin typeface="Times New Roman"/>
                <a:cs typeface="Times New Roman"/>
              </a:rPr>
              <a:t>sayılı Kanunun </a:t>
            </a:r>
            <a:r>
              <a:rPr sz="1800" spc="-10" dirty="0">
                <a:solidFill>
                  <a:srgbClr val="006FC0"/>
                </a:solidFill>
                <a:latin typeface="Times New Roman"/>
                <a:cs typeface="Times New Roman"/>
              </a:rPr>
              <a:t>4/c  </a:t>
            </a:r>
            <a:r>
              <a:rPr sz="1800" spc="-5" dirty="0">
                <a:solidFill>
                  <a:srgbClr val="006FC0"/>
                </a:solidFill>
                <a:latin typeface="Times New Roman"/>
                <a:cs typeface="Times New Roman"/>
              </a:rPr>
              <a:t>maddesi kapsamında</a:t>
            </a:r>
            <a:r>
              <a:rPr sz="1800" spc="10" dirty="0">
                <a:solidFill>
                  <a:srgbClr val="006FC0"/>
                </a:solidFill>
                <a:latin typeface="Times New Roman"/>
                <a:cs typeface="Times New Roman"/>
              </a:rPr>
              <a:t> </a:t>
            </a:r>
            <a:r>
              <a:rPr sz="1800" spc="-10" dirty="0">
                <a:solidFill>
                  <a:srgbClr val="006FC0"/>
                </a:solidFill>
                <a:latin typeface="Times New Roman"/>
                <a:cs typeface="Times New Roman"/>
              </a:rPr>
              <a:t>sigortalıdır.</a:t>
            </a:r>
            <a:endParaRPr sz="1800" dirty="0">
              <a:latin typeface="Times New Roman"/>
              <a:cs typeface="Times New Roman"/>
            </a:endParaRPr>
          </a:p>
          <a:p>
            <a:pPr marL="12700" marR="5080" indent="914400" algn="just">
              <a:lnSpc>
                <a:spcPct val="100000"/>
              </a:lnSpc>
              <a:buFont typeface="Wingdings" pitchFamily="2" charset="2"/>
              <a:buChar char="q"/>
            </a:pPr>
            <a:r>
              <a:rPr sz="1800" dirty="0">
                <a:solidFill>
                  <a:srgbClr val="006FC0"/>
                </a:solidFill>
                <a:latin typeface="Times New Roman"/>
                <a:cs typeface="Times New Roman"/>
              </a:rPr>
              <a:t>Ekim </a:t>
            </a:r>
            <a:r>
              <a:rPr sz="1800" spc="-25" dirty="0">
                <a:solidFill>
                  <a:srgbClr val="006FC0"/>
                </a:solidFill>
                <a:latin typeface="Times New Roman"/>
                <a:cs typeface="Times New Roman"/>
              </a:rPr>
              <a:t>2008‟den </a:t>
            </a:r>
            <a:r>
              <a:rPr sz="1800" dirty="0">
                <a:solidFill>
                  <a:srgbClr val="006FC0"/>
                </a:solidFill>
                <a:latin typeface="Times New Roman"/>
                <a:cs typeface="Times New Roman"/>
              </a:rPr>
              <a:t>sonra ilk </a:t>
            </a:r>
            <a:r>
              <a:rPr sz="1800" spc="-5" dirty="0">
                <a:solidFill>
                  <a:srgbClr val="006FC0"/>
                </a:solidFill>
                <a:latin typeface="Times New Roman"/>
                <a:cs typeface="Times New Roman"/>
              </a:rPr>
              <a:t>defa sigortalı olanlar 5510 sayılı Kanuna, </a:t>
            </a:r>
            <a:r>
              <a:rPr sz="1800" dirty="0">
                <a:solidFill>
                  <a:srgbClr val="006FC0"/>
                </a:solidFill>
                <a:latin typeface="Times New Roman"/>
                <a:cs typeface="Times New Roman"/>
              </a:rPr>
              <a:t>anılan  tarihten önce </a:t>
            </a:r>
            <a:r>
              <a:rPr sz="1800" spc="-5" dirty="0">
                <a:solidFill>
                  <a:srgbClr val="006FC0"/>
                </a:solidFill>
                <a:latin typeface="Times New Roman"/>
                <a:cs typeface="Times New Roman"/>
              </a:rPr>
              <a:t>sigortalı </a:t>
            </a:r>
            <a:r>
              <a:rPr sz="1800" dirty="0">
                <a:solidFill>
                  <a:srgbClr val="006FC0"/>
                </a:solidFill>
                <a:latin typeface="Times New Roman"/>
                <a:cs typeface="Times New Roman"/>
              </a:rPr>
              <a:t>olanlar </a:t>
            </a:r>
            <a:r>
              <a:rPr sz="1800" spc="-5" dirty="0">
                <a:solidFill>
                  <a:srgbClr val="006FC0"/>
                </a:solidFill>
                <a:latin typeface="Times New Roman"/>
                <a:cs typeface="Times New Roman"/>
              </a:rPr>
              <a:t>ise </a:t>
            </a:r>
            <a:r>
              <a:rPr sz="1800" dirty="0">
                <a:solidFill>
                  <a:srgbClr val="006FC0"/>
                </a:solidFill>
                <a:latin typeface="Times New Roman"/>
                <a:cs typeface="Times New Roman"/>
              </a:rPr>
              <a:t>5434 sayılı kanuna</a:t>
            </a:r>
            <a:r>
              <a:rPr sz="1800" spc="-60" dirty="0">
                <a:solidFill>
                  <a:srgbClr val="006FC0"/>
                </a:solidFill>
                <a:latin typeface="Times New Roman"/>
                <a:cs typeface="Times New Roman"/>
              </a:rPr>
              <a:t> </a:t>
            </a:r>
            <a:r>
              <a:rPr sz="1800" spc="-10" dirty="0">
                <a:solidFill>
                  <a:srgbClr val="006FC0"/>
                </a:solidFill>
                <a:latin typeface="Times New Roman"/>
                <a:cs typeface="Times New Roman"/>
              </a:rPr>
              <a:t>tabidir.</a:t>
            </a:r>
            <a:endParaRPr sz="1800" dirty="0">
              <a:latin typeface="Times New Roman"/>
              <a:cs typeface="Times New Roman"/>
            </a:endParaRPr>
          </a:p>
          <a:p>
            <a:pPr marL="12700" marR="5080" indent="914400" algn="just">
              <a:lnSpc>
                <a:spcPct val="100000"/>
              </a:lnSpc>
              <a:buFont typeface="Wingdings" pitchFamily="2" charset="2"/>
              <a:buChar char="q"/>
            </a:pPr>
            <a:r>
              <a:rPr sz="1800" spc="-5" dirty="0">
                <a:solidFill>
                  <a:srgbClr val="006FC0"/>
                </a:solidFill>
                <a:latin typeface="Times New Roman"/>
                <a:cs typeface="Times New Roman"/>
              </a:rPr>
              <a:t>Prim </a:t>
            </a:r>
            <a:r>
              <a:rPr sz="1800" dirty="0">
                <a:solidFill>
                  <a:srgbClr val="006FC0"/>
                </a:solidFill>
                <a:latin typeface="Times New Roman"/>
                <a:cs typeface="Times New Roman"/>
              </a:rPr>
              <a:t>kesintisi </a:t>
            </a:r>
            <a:r>
              <a:rPr sz="1800" spc="-5" dirty="0">
                <a:solidFill>
                  <a:srgbClr val="006FC0"/>
                </a:solidFill>
                <a:latin typeface="Times New Roman"/>
                <a:cs typeface="Times New Roman"/>
              </a:rPr>
              <a:t>açısından; tabi olunan Kanuna (5434 veya 5510) </a:t>
            </a:r>
            <a:r>
              <a:rPr sz="1800" spc="-5" dirty="0" err="1">
                <a:solidFill>
                  <a:srgbClr val="006FC0"/>
                </a:solidFill>
                <a:latin typeface="Times New Roman"/>
                <a:cs typeface="Times New Roman"/>
              </a:rPr>
              <a:t>göre</a:t>
            </a:r>
            <a:r>
              <a:rPr sz="1800" spc="-5" dirty="0">
                <a:solidFill>
                  <a:srgbClr val="006FC0"/>
                </a:solidFill>
                <a:latin typeface="Times New Roman"/>
                <a:cs typeface="Times New Roman"/>
              </a:rPr>
              <a:t> </a:t>
            </a:r>
            <a:r>
              <a:rPr sz="1800" spc="-125" dirty="0" err="1" smtClean="0">
                <a:solidFill>
                  <a:srgbClr val="006FC0"/>
                </a:solidFill>
                <a:latin typeface="Times New Roman"/>
                <a:cs typeface="Times New Roman"/>
              </a:rPr>
              <a:t>i</a:t>
            </a:r>
            <a:r>
              <a:rPr lang="tr-TR" sz="1800" spc="-125" dirty="0" smtClean="0">
                <a:solidFill>
                  <a:srgbClr val="006FC0"/>
                </a:solidFill>
                <a:latin typeface="Times New Roman"/>
                <a:cs typeface="Times New Roman"/>
              </a:rPr>
              <a:t>ş</a:t>
            </a:r>
            <a:r>
              <a:rPr sz="1800" spc="-125" dirty="0" smtClean="0">
                <a:solidFill>
                  <a:srgbClr val="006FC0"/>
                </a:solidFill>
                <a:latin typeface="Times New Roman"/>
                <a:cs typeface="Times New Roman"/>
              </a:rPr>
              <a:t>gal  </a:t>
            </a:r>
            <a:r>
              <a:rPr sz="1800" dirty="0">
                <a:solidFill>
                  <a:srgbClr val="006FC0"/>
                </a:solidFill>
                <a:latin typeface="Times New Roman"/>
                <a:cs typeface="Times New Roman"/>
              </a:rPr>
              <a:t>edilen </a:t>
            </a:r>
            <a:r>
              <a:rPr sz="1800" spc="-5" dirty="0">
                <a:solidFill>
                  <a:srgbClr val="006FC0"/>
                </a:solidFill>
                <a:latin typeface="Times New Roman"/>
                <a:cs typeface="Times New Roman"/>
              </a:rPr>
              <a:t>kadronun </a:t>
            </a:r>
            <a:r>
              <a:rPr sz="1800" spc="-5" dirty="0" err="1">
                <a:solidFill>
                  <a:srgbClr val="006FC0"/>
                </a:solidFill>
                <a:latin typeface="Times New Roman"/>
                <a:cs typeface="Times New Roman"/>
              </a:rPr>
              <a:t>aylığına</a:t>
            </a:r>
            <a:r>
              <a:rPr sz="1800" spc="-5" dirty="0">
                <a:solidFill>
                  <a:srgbClr val="006FC0"/>
                </a:solidFill>
                <a:latin typeface="Times New Roman"/>
                <a:cs typeface="Times New Roman"/>
              </a:rPr>
              <a:t> </a:t>
            </a:r>
            <a:r>
              <a:rPr sz="1800" spc="-90" dirty="0" err="1" smtClean="0">
                <a:solidFill>
                  <a:srgbClr val="006FC0"/>
                </a:solidFill>
                <a:latin typeface="Times New Roman"/>
                <a:cs typeface="Times New Roman"/>
              </a:rPr>
              <a:t>ili</a:t>
            </a:r>
            <a:r>
              <a:rPr lang="tr-TR" sz="1800" spc="-90" dirty="0" smtClean="0">
                <a:solidFill>
                  <a:srgbClr val="006FC0"/>
                </a:solidFill>
                <a:latin typeface="Times New Roman"/>
                <a:cs typeface="Times New Roman"/>
              </a:rPr>
              <a:t>ş</a:t>
            </a:r>
            <a:r>
              <a:rPr sz="1800" spc="-90" dirty="0" smtClean="0">
                <a:solidFill>
                  <a:srgbClr val="006FC0"/>
                </a:solidFill>
                <a:latin typeface="Times New Roman"/>
                <a:cs typeface="Times New Roman"/>
              </a:rPr>
              <a:t>kin </a:t>
            </a:r>
            <a:r>
              <a:rPr sz="1800" spc="-5" dirty="0">
                <a:solidFill>
                  <a:srgbClr val="006FC0"/>
                </a:solidFill>
                <a:latin typeface="Times New Roman"/>
                <a:cs typeface="Times New Roman"/>
              </a:rPr>
              <a:t>verilerden </a:t>
            </a:r>
            <a:r>
              <a:rPr sz="1800" dirty="0">
                <a:solidFill>
                  <a:srgbClr val="006FC0"/>
                </a:solidFill>
                <a:latin typeface="Times New Roman"/>
                <a:cs typeface="Times New Roman"/>
              </a:rPr>
              <a:t>sigorta primine </a:t>
            </a:r>
            <a:r>
              <a:rPr sz="1800" spc="-5" dirty="0">
                <a:solidFill>
                  <a:srgbClr val="006FC0"/>
                </a:solidFill>
                <a:latin typeface="Times New Roman"/>
                <a:cs typeface="Times New Roman"/>
              </a:rPr>
              <a:t>esas kazanç matrahına giren  </a:t>
            </a:r>
            <a:r>
              <a:rPr sz="1800" dirty="0">
                <a:solidFill>
                  <a:srgbClr val="006FC0"/>
                </a:solidFill>
                <a:latin typeface="Times New Roman"/>
                <a:cs typeface="Times New Roman"/>
              </a:rPr>
              <a:t>unsurlar </a:t>
            </a:r>
            <a:r>
              <a:rPr sz="1800" spc="-5" dirty="0">
                <a:solidFill>
                  <a:srgbClr val="006FC0"/>
                </a:solidFill>
                <a:latin typeface="Times New Roman"/>
                <a:cs typeface="Times New Roman"/>
              </a:rPr>
              <a:t>esas </a:t>
            </a:r>
            <a:r>
              <a:rPr sz="1800" spc="-10" dirty="0">
                <a:solidFill>
                  <a:srgbClr val="006FC0"/>
                </a:solidFill>
                <a:latin typeface="Times New Roman"/>
                <a:cs typeface="Times New Roman"/>
              </a:rPr>
              <a:t>alınmaktadır.</a:t>
            </a:r>
            <a:endParaRPr sz="1800" dirty="0">
              <a:latin typeface="Times New Roman"/>
              <a:cs typeface="Times New Roman"/>
            </a:endParaRPr>
          </a:p>
        </p:txBody>
      </p:sp>
      <p:sp>
        <p:nvSpPr>
          <p:cNvPr id="24" name="object 24"/>
          <p:cNvSpPr/>
          <p:nvPr/>
        </p:nvSpPr>
        <p:spPr>
          <a:xfrm>
            <a:off x="6678548" y="3136645"/>
            <a:ext cx="509270" cy="415925"/>
          </a:xfrm>
          <a:custGeom>
            <a:avLst/>
            <a:gdLst/>
            <a:ahLst/>
            <a:cxnLst/>
            <a:rect l="l" t="t" r="r" b="b"/>
            <a:pathLst>
              <a:path w="509270" h="415925">
                <a:moveTo>
                  <a:pt x="241046" y="0"/>
                </a:moveTo>
                <a:lnTo>
                  <a:pt x="287527" y="87629"/>
                </a:lnTo>
                <a:lnTo>
                  <a:pt x="0" y="240156"/>
                </a:lnTo>
                <a:lnTo>
                  <a:pt x="92964" y="415416"/>
                </a:lnTo>
                <a:lnTo>
                  <a:pt x="380492" y="262889"/>
                </a:lnTo>
                <a:lnTo>
                  <a:pt x="453886" y="262889"/>
                </a:lnTo>
                <a:lnTo>
                  <a:pt x="509270" y="82295"/>
                </a:lnTo>
                <a:lnTo>
                  <a:pt x="241046" y="0"/>
                </a:lnTo>
                <a:close/>
              </a:path>
              <a:path w="509270" h="415925">
                <a:moveTo>
                  <a:pt x="453886" y="262889"/>
                </a:moveTo>
                <a:lnTo>
                  <a:pt x="380492" y="262889"/>
                </a:lnTo>
                <a:lnTo>
                  <a:pt x="426974" y="350646"/>
                </a:lnTo>
                <a:lnTo>
                  <a:pt x="453886" y="262889"/>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25" name="object 25"/>
          <p:cNvSpPr/>
          <p:nvPr/>
        </p:nvSpPr>
        <p:spPr>
          <a:xfrm>
            <a:off x="6678548" y="3136645"/>
            <a:ext cx="509270" cy="415925"/>
          </a:xfrm>
          <a:custGeom>
            <a:avLst/>
            <a:gdLst/>
            <a:ahLst/>
            <a:cxnLst/>
            <a:rect l="l" t="t" r="r" b="b"/>
            <a:pathLst>
              <a:path w="509270" h="415925">
                <a:moveTo>
                  <a:pt x="0" y="240156"/>
                </a:moveTo>
                <a:lnTo>
                  <a:pt x="287527" y="87629"/>
                </a:lnTo>
                <a:lnTo>
                  <a:pt x="241046" y="0"/>
                </a:lnTo>
                <a:lnTo>
                  <a:pt x="509270" y="82295"/>
                </a:lnTo>
                <a:lnTo>
                  <a:pt x="426974" y="350646"/>
                </a:lnTo>
                <a:lnTo>
                  <a:pt x="380492" y="262889"/>
                </a:lnTo>
                <a:lnTo>
                  <a:pt x="92964" y="415416"/>
                </a:lnTo>
                <a:lnTo>
                  <a:pt x="0" y="240156"/>
                </a:lnTo>
                <a:close/>
              </a:path>
            </a:pathLst>
          </a:custGeom>
          <a:ln w="25400">
            <a:solidFill>
              <a:srgbClr val="946E00"/>
            </a:solidFill>
          </a:ln>
        </p:spPr>
        <p:txBody>
          <a:bodyPr wrap="square" lIns="0" tIns="0" rIns="0" bIns="0" rtlCol="0"/>
          <a:lstStyle/>
          <a:p>
            <a:endParaRPr/>
          </a:p>
        </p:txBody>
      </p:sp>
      <p:sp>
        <p:nvSpPr>
          <p:cNvPr id="26" name="object 26"/>
          <p:cNvSpPr/>
          <p:nvPr/>
        </p:nvSpPr>
        <p:spPr>
          <a:xfrm>
            <a:off x="7298690" y="2524632"/>
            <a:ext cx="1450466" cy="1609724"/>
          </a:xfrm>
          <a:prstGeom prst="rect">
            <a:avLst/>
          </a:prstGeom>
          <a:blipFill>
            <a:blip r:embed="rId6" cstate="print"/>
            <a:stretch>
              <a:fillRect/>
            </a:stretch>
          </a:blipFill>
        </p:spPr>
        <p:txBody>
          <a:bodyPr wrap="square" lIns="0" tIns="0" rIns="0" bIns="0" rtlCol="0"/>
          <a:lstStyle/>
          <a:p>
            <a:endParaRPr/>
          </a:p>
        </p:txBody>
      </p:sp>
      <p:sp>
        <p:nvSpPr>
          <p:cNvPr id="27" name="object 27"/>
          <p:cNvSpPr txBox="1"/>
          <p:nvPr/>
        </p:nvSpPr>
        <p:spPr>
          <a:xfrm>
            <a:off x="7391527" y="2624073"/>
            <a:ext cx="126682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6FC0"/>
                </a:solidFill>
                <a:latin typeface="Times New Roman"/>
                <a:cs typeface="Times New Roman"/>
              </a:rPr>
              <a:t>Prim</a:t>
            </a:r>
            <a:r>
              <a:rPr sz="1800" spc="275" dirty="0">
                <a:solidFill>
                  <a:srgbClr val="006FC0"/>
                </a:solidFill>
                <a:latin typeface="Times New Roman"/>
                <a:cs typeface="Times New Roman"/>
              </a:rPr>
              <a:t> </a:t>
            </a:r>
            <a:r>
              <a:rPr sz="1800" spc="-5" dirty="0">
                <a:solidFill>
                  <a:srgbClr val="006FC0"/>
                </a:solidFill>
                <a:latin typeface="Times New Roman"/>
                <a:cs typeface="Times New Roman"/>
              </a:rPr>
              <a:t>matrahı</a:t>
            </a:r>
            <a:endParaRPr sz="1800">
              <a:latin typeface="Times New Roman"/>
              <a:cs typeface="Times New Roman"/>
            </a:endParaRPr>
          </a:p>
        </p:txBody>
      </p:sp>
      <p:sp>
        <p:nvSpPr>
          <p:cNvPr id="28" name="object 28"/>
          <p:cNvSpPr txBox="1"/>
          <p:nvPr/>
        </p:nvSpPr>
        <p:spPr>
          <a:xfrm>
            <a:off x="7391527" y="2898394"/>
            <a:ext cx="1269365" cy="574040"/>
          </a:xfrm>
          <a:prstGeom prst="rect">
            <a:avLst/>
          </a:prstGeom>
        </p:spPr>
        <p:txBody>
          <a:bodyPr vert="horz" wrap="square" lIns="0" tIns="12700" rIns="0" bIns="0" rtlCol="0">
            <a:spAutoFit/>
          </a:bodyPr>
          <a:lstStyle/>
          <a:p>
            <a:pPr marL="12700">
              <a:lnSpc>
                <a:spcPct val="100000"/>
              </a:lnSpc>
              <a:spcBef>
                <a:spcPts val="100"/>
              </a:spcBef>
              <a:tabLst>
                <a:tab pos="393065" algn="l"/>
                <a:tab pos="1027430" algn="l"/>
              </a:tabLst>
            </a:pPr>
            <a:r>
              <a:rPr sz="1800" dirty="0">
                <a:solidFill>
                  <a:srgbClr val="006FC0"/>
                </a:solidFill>
                <a:latin typeface="Times New Roman"/>
                <a:cs typeface="Times New Roman"/>
              </a:rPr>
              <a:t>ve	ora</a:t>
            </a:r>
            <a:r>
              <a:rPr sz="1800" spc="-15" dirty="0">
                <a:solidFill>
                  <a:srgbClr val="006FC0"/>
                </a:solidFill>
                <a:latin typeface="Times New Roman"/>
                <a:cs typeface="Times New Roman"/>
              </a:rPr>
              <a:t>n</a:t>
            </a:r>
            <a:r>
              <a:rPr sz="1800" dirty="0">
                <a:solidFill>
                  <a:srgbClr val="006FC0"/>
                </a:solidFill>
                <a:latin typeface="Times New Roman"/>
                <a:cs typeface="Times New Roman"/>
              </a:rPr>
              <a:t>ı	80</a:t>
            </a:r>
            <a:endParaRPr sz="1800">
              <a:latin typeface="Times New Roman"/>
              <a:cs typeface="Times New Roman"/>
            </a:endParaRPr>
          </a:p>
          <a:p>
            <a:pPr marL="12700">
              <a:lnSpc>
                <a:spcPct val="100000"/>
              </a:lnSpc>
              <a:tabLst>
                <a:tab pos="455930" algn="l"/>
                <a:tab pos="911225" algn="l"/>
              </a:tabLst>
            </a:pPr>
            <a:r>
              <a:rPr sz="1800" dirty="0">
                <a:solidFill>
                  <a:srgbClr val="006FC0"/>
                </a:solidFill>
                <a:latin typeface="Times New Roman"/>
                <a:cs typeface="Times New Roman"/>
              </a:rPr>
              <a:t>ve	81	in</a:t>
            </a:r>
            <a:r>
              <a:rPr sz="1800" spc="5" dirty="0">
                <a:solidFill>
                  <a:srgbClr val="006FC0"/>
                </a:solidFill>
                <a:latin typeface="Times New Roman"/>
                <a:cs typeface="Times New Roman"/>
              </a:rPr>
              <a:t>c</a:t>
            </a:r>
            <a:r>
              <a:rPr sz="1800" dirty="0">
                <a:solidFill>
                  <a:srgbClr val="006FC0"/>
                </a:solidFill>
                <a:latin typeface="Times New Roman"/>
                <a:cs typeface="Times New Roman"/>
              </a:rPr>
              <a:t>i</a:t>
            </a:r>
            <a:endParaRPr sz="1800">
              <a:latin typeface="Times New Roman"/>
              <a:cs typeface="Times New Roman"/>
            </a:endParaRPr>
          </a:p>
        </p:txBody>
      </p:sp>
      <p:sp>
        <p:nvSpPr>
          <p:cNvPr id="29" name="object 29"/>
          <p:cNvSpPr txBox="1"/>
          <p:nvPr/>
        </p:nvSpPr>
        <p:spPr>
          <a:xfrm>
            <a:off x="7391527" y="3447110"/>
            <a:ext cx="1092835" cy="574675"/>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006FC0"/>
                </a:solidFill>
                <a:latin typeface="Times New Roman"/>
                <a:cs typeface="Times New Roman"/>
              </a:rPr>
              <a:t>m</a:t>
            </a:r>
            <a:r>
              <a:rPr sz="1800" dirty="0">
                <a:solidFill>
                  <a:srgbClr val="006FC0"/>
                </a:solidFill>
                <a:latin typeface="Times New Roman"/>
                <a:cs typeface="Times New Roman"/>
              </a:rPr>
              <a:t>adde</a:t>
            </a:r>
            <a:r>
              <a:rPr sz="1800" spc="5" dirty="0">
                <a:solidFill>
                  <a:srgbClr val="006FC0"/>
                </a:solidFill>
                <a:latin typeface="Times New Roman"/>
                <a:cs typeface="Times New Roman"/>
              </a:rPr>
              <a:t>l</a:t>
            </a:r>
            <a:r>
              <a:rPr sz="1800" dirty="0">
                <a:solidFill>
                  <a:srgbClr val="006FC0"/>
                </a:solidFill>
                <a:latin typeface="Times New Roman"/>
                <a:cs typeface="Times New Roman"/>
              </a:rPr>
              <a:t>erde</a:t>
            </a:r>
            <a:endParaRPr sz="1800" dirty="0">
              <a:latin typeface="Times New Roman"/>
              <a:cs typeface="Times New Roman"/>
            </a:endParaRPr>
          </a:p>
          <a:p>
            <a:pPr marL="12700">
              <a:lnSpc>
                <a:spcPct val="100000"/>
              </a:lnSpc>
            </a:pPr>
            <a:r>
              <a:rPr sz="1800" dirty="0">
                <a:solidFill>
                  <a:srgbClr val="006FC0"/>
                </a:solidFill>
                <a:latin typeface="Times New Roman"/>
                <a:cs typeface="Times New Roman"/>
              </a:rPr>
              <a:t>düzenlendi.</a:t>
            </a:r>
            <a:endParaRPr sz="1800" dirty="0">
              <a:latin typeface="Times New Roman"/>
              <a:cs typeface="Times New Roman"/>
            </a:endParaRPr>
          </a:p>
        </p:txBody>
      </p:sp>
      <p:sp>
        <p:nvSpPr>
          <p:cNvPr id="30" name="object 30"/>
          <p:cNvSpPr/>
          <p:nvPr/>
        </p:nvSpPr>
        <p:spPr>
          <a:xfrm>
            <a:off x="2067560" y="3122929"/>
            <a:ext cx="538480" cy="427990"/>
          </a:xfrm>
          <a:custGeom>
            <a:avLst/>
            <a:gdLst/>
            <a:ahLst/>
            <a:cxnLst/>
            <a:rect l="l" t="t" r="r" b="b"/>
            <a:pathLst>
              <a:path w="538480" h="427989">
                <a:moveTo>
                  <a:pt x="531032" y="264541"/>
                </a:moveTo>
                <a:lnTo>
                  <a:pt x="130937" y="264541"/>
                </a:lnTo>
                <a:lnTo>
                  <a:pt x="447039" y="427482"/>
                </a:lnTo>
                <a:lnTo>
                  <a:pt x="531032" y="264541"/>
                </a:lnTo>
                <a:close/>
              </a:path>
              <a:path w="538480" h="427989">
                <a:moveTo>
                  <a:pt x="267334" y="0"/>
                </a:moveTo>
                <a:lnTo>
                  <a:pt x="0" y="85471"/>
                </a:lnTo>
                <a:lnTo>
                  <a:pt x="85470" y="352806"/>
                </a:lnTo>
                <a:lnTo>
                  <a:pt x="130937" y="264541"/>
                </a:lnTo>
                <a:lnTo>
                  <a:pt x="531032" y="264541"/>
                </a:lnTo>
                <a:lnTo>
                  <a:pt x="537971" y="251079"/>
                </a:lnTo>
                <a:lnTo>
                  <a:pt x="221869" y="88265"/>
                </a:lnTo>
                <a:lnTo>
                  <a:pt x="267334" y="0"/>
                </a:lnTo>
                <a:close/>
              </a:path>
            </a:pathLst>
          </a:custGeom>
        </p:spPr>
        <p:style>
          <a:lnRef idx="1">
            <a:schemeClr val="accent2"/>
          </a:lnRef>
          <a:fillRef idx="2">
            <a:schemeClr val="accent2"/>
          </a:fillRef>
          <a:effectRef idx="1">
            <a:schemeClr val="accent2"/>
          </a:effectRef>
          <a:fontRef idx="minor">
            <a:schemeClr val="dk1"/>
          </a:fontRef>
        </p:style>
        <p:txBody>
          <a:bodyPr wrap="square" lIns="0" tIns="0" rIns="0" bIns="0" rtlCol="0"/>
          <a:lstStyle/>
          <a:p>
            <a:endParaRPr/>
          </a:p>
        </p:txBody>
      </p:sp>
      <p:sp>
        <p:nvSpPr>
          <p:cNvPr id="31" name="object 31"/>
          <p:cNvSpPr/>
          <p:nvPr/>
        </p:nvSpPr>
        <p:spPr>
          <a:xfrm>
            <a:off x="2067560" y="3122929"/>
            <a:ext cx="538480" cy="427990"/>
          </a:xfrm>
          <a:custGeom>
            <a:avLst/>
            <a:gdLst/>
            <a:ahLst/>
            <a:cxnLst/>
            <a:rect l="l" t="t" r="r" b="b"/>
            <a:pathLst>
              <a:path w="538480" h="427989">
                <a:moveTo>
                  <a:pt x="447039" y="427482"/>
                </a:moveTo>
                <a:lnTo>
                  <a:pt x="130937" y="264541"/>
                </a:lnTo>
                <a:lnTo>
                  <a:pt x="85470" y="352806"/>
                </a:lnTo>
                <a:lnTo>
                  <a:pt x="0" y="85471"/>
                </a:lnTo>
                <a:lnTo>
                  <a:pt x="267334" y="0"/>
                </a:lnTo>
                <a:lnTo>
                  <a:pt x="221869" y="88265"/>
                </a:lnTo>
                <a:lnTo>
                  <a:pt x="537971" y="251079"/>
                </a:lnTo>
                <a:lnTo>
                  <a:pt x="447039" y="427482"/>
                </a:lnTo>
                <a:close/>
              </a:path>
            </a:pathLst>
          </a:custGeom>
          <a:ln w="25400">
            <a:solidFill>
              <a:srgbClr val="946E00"/>
            </a:solidFill>
          </a:ln>
        </p:spPr>
        <p:txBody>
          <a:bodyPr wrap="square" lIns="0" tIns="0" rIns="0" bIns="0" rtlCol="0"/>
          <a:lstStyle/>
          <a:p>
            <a:endParaRPr/>
          </a:p>
        </p:txBody>
      </p:sp>
      <p:sp>
        <p:nvSpPr>
          <p:cNvPr id="32" name="object 32"/>
          <p:cNvSpPr/>
          <p:nvPr/>
        </p:nvSpPr>
        <p:spPr>
          <a:xfrm>
            <a:off x="444106" y="2467229"/>
            <a:ext cx="1605292" cy="1715516"/>
          </a:xfrm>
          <a:prstGeom prst="rect">
            <a:avLst/>
          </a:prstGeom>
          <a:blipFill>
            <a:blip r:embed="rId7" cstate="print"/>
            <a:stretch>
              <a:fillRect/>
            </a:stretch>
          </a:blipFill>
        </p:spPr>
        <p:txBody>
          <a:bodyPr wrap="square" lIns="0" tIns="0" rIns="0" bIns="0" rtlCol="0"/>
          <a:lstStyle/>
          <a:p>
            <a:endParaRPr/>
          </a:p>
        </p:txBody>
      </p:sp>
      <p:sp>
        <p:nvSpPr>
          <p:cNvPr id="33" name="object 33"/>
          <p:cNvSpPr txBox="1"/>
          <p:nvPr/>
        </p:nvSpPr>
        <p:spPr>
          <a:xfrm>
            <a:off x="535635" y="2482341"/>
            <a:ext cx="470534"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6FC0"/>
                </a:solidFill>
                <a:latin typeface="Times New Roman"/>
                <a:cs typeface="Times New Roman"/>
              </a:rPr>
              <a:t>Prim</a:t>
            </a:r>
            <a:endParaRPr sz="1800">
              <a:latin typeface="Times New Roman"/>
              <a:cs typeface="Times New Roman"/>
            </a:endParaRPr>
          </a:p>
        </p:txBody>
      </p:sp>
      <p:sp>
        <p:nvSpPr>
          <p:cNvPr id="34" name="object 34"/>
          <p:cNvSpPr txBox="1"/>
          <p:nvPr/>
        </p:nvSpPr>
        <p:spPr>
          <a:xfrm>
            <a:off x="1233627" y="2482341"/>
            <a:ext cx="72453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6FC0"/>
                </a:solidFill>
                <a:latin typeface="Times New Roman"/>
                <a:cs typeface="Times New Roman"/>
              </a:rPr>
              <a:t>matrahı</a:t>
            </a:r>
            <a:endParaRPr sz="1800">
              <a:latin typeface="Times New Roman"/>
              <a:cs typeface="Times New Roman"/>
            </a:endParaRPr>
          </a:p>
        </p:txBody>
      </p:sp>
      <p:sp>
        <p:nvSpPr>
          <p:cNvPr id="35" name="object 35"/>
          <p:cNvSpPr txBox="1"/>
          <p:nvPr/>
        </p:nvSpPr>
        <p:spPr>
          <a:xfrm>
            <a:off x="535635" y="2756661"/>
            <a:ext cx="1424305" cy="848994"/>
          </a:xfrm>
          <a:prstGeom prst="rect">
            <a:avLst/>
          </a:prstGeom>
        </p:spPr>
        <p:txBody>
          <a:bodyPr vert="horz" wrap="square" lIns="0" tIns="12700" rIns="0" bIns="0" rtlCol="0">
            <a:spAutoFit/>
          </a:bodyPr>
          <a:lstStyle/>
          <a:p>
            <a:pPr marL="12700" marR="5080">
              <a:lnSpc>
                <a:spcPct val="100000"/>
              </a:lnSpc>
              <a:spcBef>
                <a:spcPts val="100"/>
              </a:spcBef>
              <a:tabLst>
                <a:tab pos="377825" algn="l"/>
                <a:tab pos="998855" algn="l"/>
              </a:tabLst>
            </a:pPr>
            <a:r>
              <a:rPr sz="1800" dirty="0">
                <a:solidFill>
                  <a:srgbClr val="006FC0"/>
                </a:solidFill>
                <a:latin typeface="Times New Roman"/>
                <a:cs typeface="Times New Roman"/>
              </a:rPr>
              <a:t>ve	oranı	</a:t>
            </a:r>
            <a:r>
              <a:rPr sz="1800" spc="-10" dirty="0">
                <a:solidFill>
                  <a:srgbClr val="006FC0"/>
                </a:solidFill>
                <a:latin typeface="Times New Roman"/>
                <a:cs typeface="Times New Roman"/>
              </a:rPr>
              <a:t>m</a:t>
            </a:r>
            <a:r>
              <a:rPr sz="1800" dirty="0">
                <a:solidFill>
                  <a:srgbClr val="006FC0"/>
                </a:solidFill>
                <a:latin typeface="Times New Roman"/>
                <a:cs typeface="Times New Roman"/>
              </a:rPr>
              <a:t>ül.  14</a:t>
            </a:r>
            <a:endParaRPr sz="1800">
              <a:latin typeface="Times New Roman"/>
              <a:cs typeface="Times New Roman"/>
            </a:endParaRPr>
          </a:p>
          <a:p>
            <a:pPr marL="12700">
              <a:lnSpc>
                <a:spcPct val="100000"/>
              </a:lnSpc>
            </a:pPr>
            <a:r>
              <a:rPr sz="1800" dirty="0">
                <a:solidFill>
                  <a:srgbClr val="006FC0"/>
                </a:solidFill>
                <a:latin typeface="Times New Roman"/>
                <a:cs typeface="Times New Roman"/>
              </a:rPr>
              <a:t>ek</a:t>
            </a:r>
            <a:endParaRPr sz="1800">
              <a:latin typeface="Times New Roman"/>
              <a:cs typeface="Times New Roman"/>
            </a:endParaRPr>
          </a:p>
        </p:txBody>
      </p:sp>
      <p:sp>
        <p:nvSpPr>
          <p:cNvPr id="36" name="object 36"/>
          <p:cNvSpPr txBox="1"/>
          <p:nvPr/>
        </p:nvSpPr>
        <p:spPr>
          <a:xfrm>
            <a:off x="954735" y="3030982"/>
            <a:ext cx="1005205" cy="574675"/>
          </a:xfrm>
          <a:prstGeom prst="rect">
            <a:avLst/>
          </a:prstGeom>
        </p:spPr>
        <p:txBody>
          <a:bodyPr vert="horz" wrap="square" lIns="0" tIns="12700" rIns="0" bIns="0" rtlCol="0">
            <a:spAutoFit/>
          </a:bodyPr>
          <a:lstStyle/>
          <a:p>
            <a:pPr marL="12700">
              <a:lnSpc>
                <a:spcPct val="100000"/>
              </a:lnSpc>
              <a:spcBef>
                <a:spcPts val="100"/>
              </a:spcBef>
              <a:tabLst>
                <a:tab pos="419100" algn="l"/>
              </a:tabLst>
            </a:pPr>
            <a:r>
              <a:rPr sz="1800" dirty="0">
                <a:solidFill>
                  <a:srgbClr val="006FC0"/>
                </a:solidFill>
                <a:latin typeface="Times New Roman"/>
                <a:cs typeface="Times New Roman"/>
              </a:rPr>
              <a:t>ve	</a:t>
            </a:r>
            <a:r>
              <a:rPr sz="1800" spc="-10" dirty="0">
                <a:solidFill>
                  <a:srgbClr val="006FC0"/>
                </a:solidFill>
                <a:latin typeface="Times New Roman"/>
                <a:cs typeface="Times New Roman"/>
              </a:rPr>
              <a:t>m</a:t>
            </a:r>
            <a:r>
              <a:rPr sz="1800" dirty="0">
                <a:solidFill>
                  <a:srgbClr val="006FC0"/>
                </a:solidFill>
                <a:latin typeface="Times New Roman"/>
                <a:cs typeface="Times New Roman"/>
              </a:rPr>
              <a:t>ülga</a:t>
            </a:r>
            <a:endParaRPr sz="1800">
              <a:latin typeface="Times New Roman"/>
              <a:cs typeface="Times New Roman"/>
            </a:endParaRPr>
          </a:p>
          <a:p>
            <a:pPr marL="146685">
              <a:lnSpc>
                <a:spcPct val="100000"/>
              </a:lnSpc>
              <a:tabLst>
                <a:tab pos="711835" algn="l"/>
              </a:tabLst>
            </a:pPr>
            <a:r>
              <a:rPr sz="1800" spc="-5" dirty="0">
                <a:solidFill>
                  <a:srgbClr val="006FC0"/>
                </a:solidFill>
                <a:latin typeface="Times New Roman"/>
                <a:cs typeface="Times New Roman"/>
              </a:rPr>
              <a:t>7</a:t>
            </a:r>
            <a:r>
              <a:rPr sz="1800" dirty="0">
                <a:solidFill>
                  <a:srgbClr val="006FC0"/>
                </a:solidFill>
                <a:latin typeface="Times New Roman"/>
                <a:cs typeface="Times New Roman"/>
              </a:rPr>
              <a:t>0	nci</a:t>
            </a:r>
            <a:endParaRPr sz="1800">
              <a:latin typeface="Times New Roman"/>
              <a:cs typeface="Times New Roman"/>
            </a:endParaRPr>
          </a:p>
        </p:txBody>
      </p:sp>
      <p:sp>
        <p:nvSpPr>
          <p:cNvPr id="37" name="object 37"/>
          <p:cNvSpPr txBox="1"/>
          <p:nvPr/>
        </p:nvSpPr>
        <p:spPr>
          <a:xfrm>
            <a:off x="535635" y="3580003"/>
            <a:ext cx="1240155" cy="574040"/>
          </a:xfrm>
          <a:prstGeom prst="rect">
            <a:avLst/>
          </a:prstGeom>
        </p:spPr>
        <p:txBody>
          <a:bodyPr vert="horz" wrap="square" lIns="0" tIns="12700" rIns="0" bIns="0" rtlCol="0">
            <a:spAutoFit/>
          </a:bodyPr>
          <a:lstStyle/>
          <a:p>
            <a:pPr marL="12700" marR="5080">
              <a:lnSpc>
                <a:spcPct val="100000"/>
              </a:lnSpc>
              <a:spcBef>
                <a:spcPts val="100"/>
              </a:spcBef>
            </a:pPr>
            <a:r>
              <a:rPr sz="1800" dirty="0" err="1">
                <a:solidFill>
                  <a:srgbClr val="006FC0"/>
                </a:solidFill>
                <a:latin typeface="Times New Roman"/>
                <a:cs typeface="Times New Roman"/>
              </a:rPr>
              <a:t>maddelerde</a:t>
            </a:r>
            <a:r>
              <a:rPr sz="1800" dirty="0">
                <a:solidFill>
                  <a:srgbClr val="006FC0"/>
                </a:solidFill>
                <a:latin typeface="Times New Roman"/>
                <a:cs typeface="Times New Roman"/>
              </a:rPr>
              <a:t>  </a:t>
            </a:r>
            <a:r>
              <a:rPr sz="1800" dirty="0" err="1" smtClean="0">
                <a:solidFill>
                  <a:srgbClr val="006FC0"/>
                </a:solidFill>
                <a:latin typeface="Times New Roman"/>
                <a:cs typeface="Times New Roman"/>
              </a:rPr>
              <a:t>düz</a:t>
            </a:r>
            <a:r>
              <a:rPr sz="1800" spc="5" dirty="0" err="1" smtClean="0">
                <a:solidFill>
                  <a:srgbClr val="006FC0"/>
                </a:solidFill>
                <a:latin typeface="Times New Roman"/>
                <a:cs typeface="Times New Roman"/>
              </a:rPr>
              <a:t>e</a:t>
            </a:r>
            <a:r>
              <a:rPr sz="1800" dirty="0" err="1" smtClean="0">
                <a:solidFill>
                  <a:srgbClr val="006FC0"/>
                </a:solidFill>
                <a:latin typeface="Times New Roman"/>
                <a:cs typeface="Times New Roman"/>
              </a:rPr>
              <a:t>nl</a:t>
            </a:r>
            <a:r>
              <a:rPr sz="1800" spc="5" dirty="0" err="1" smtClean="0">
                <a:solidFill>
                  <a:srgbClr val="006FC0"/>
                </a:solidFill>
                <a:latin typeface="Times New Roman"/>
                <a:cs typeface="Times New Roman"/>
              </a:rPr>
              <a:t>e</a:t>
            </a:r>
            <a:r>
              <a:rPr sz="1800" dirty="0" err="1" smtClean="0">
                <a:solidFill>
                  <a:srgbClr val="006FC0"/>
                </a:solidFill>
                <a:latin typeface="Times New Roman"/>
                <a:cs typeface="Times New Roman"/>
              </a:rPr>
              <a:t>n</a:t>
            </a:r>
            <a:r>
              <a:rPr sz="1800" spc="-10" dirty="0" err="1" smtClean="0">
                <a:solidFill>
                  <a:srgbClr val="006FC0"/>
                </a:solidFill>
                <a:latin typeface="Times New Roman"/>
                <a:cs typeface="Times New Roman"/>
              </a:rPr>
              <a:t>m</a:t>
            </a:r>
            <a:r>
              <a:rPr sz="1800" spc="-170" dirty="0" err="1" smtClean="0">
                <a:solidFill>
                  <a:srgbClr val="006FC0"/>
                </a:solidFill>
                <a:latin typeface="Times New Roman"/>
                <a:cs typeface="Times New Roman"/>
              </a:rPr>
              <a:t>i</a:t>
            </a:r>
            <a:r>
              <a:rPr lang="tr-TR" spc="-430" dirty="0">
                <a:solidFill>
                  <a:srgbClr val="006FC0"/>
                </a:solidFill>
                <a:latin typeface="Times New Roman"/>
                <a:cs typeface="Times New Roman"/>
              </a:rPr>
              <a:t>ş</a:t>
            </a:r>
            <a:r>
              <a:rPr sz="1800" dirty="0" smtClean="0">
                <a:solidFill>
                  <a:srgbClr val="006FC0"/>
                </a:solidFill>
                <a:latin typeface="Times New Roman"/>
                <a:cs typeface="Times New Roman"/>
              </a:rPr>
              <a:t>.</a:t>
            </a:r>
            <a:endParaRPr sz="1800" dirty="0">
              <a:latin typeface="Times New Roman"/>
              <a:cs typeface="Times New Roman"/>
            </a:endParaRPr>
          </a:p>
        </p:txBody>
      </p:sp>
      <p:sp>
        <p:nvSpPr>
          <p:cNvPr id="44" name="object 8"/>
          <p:cNvSpPr/>
          <p:nvPr/>
        </p:nvSpPr>
        <p:spPr>
          <a:xfrm>
            <a:off x="658508" y="990929"/>
            <a:ext cx="2057400" cy="260228"/>
          </a:xfrm>
          <a:prstGeom prst="rect">
            <a:avLst/>
          </a:prstGeom>
          <a:blipFill>
            <a:blip r:embed="rId8" cstate="print"/>
            <a:stretch>
              <a:fillRect/>
            </a:stretch>
          </a:blipFill>
        </p:spPr>
        <p:txBody>
          <a:bodyPr wrap="square" lIns="0" tIns="0" rIns="0" bIns="0" rtlCol="0" anchor="ctr"/>
          <a:lstStyle/>
          <a:p>
            <a:pPr algn="ctr"/>
            <a:r>
              <a:rPr lang="tr-TR" b="1" dirty="0" smtClean="0">
                <a:solidFill>
                  <a:schemeClr val="accent2">
                    <a:lumMod val="75000"/>
                  </a:schemeClr>
                </a:solidFill>
                <a:latin typeface="Times New Roman" pitchFamily="18" charset="0"/>
                <a:cs typeface="Times New Roman" pitchFamily="18" charset="0"/>
              </a:rPr>
              <a:t>Lojman Kirası</a:t>
            </a:r>
            <a:endParaRPr b="1" dirty="0">
              <a:solidFill>
                <a:schemeClr val="accent2">
                  <a:lumMod val="75000"/>
                </a:schemeClr>
              </a:solidFill>
              <a:latin typeface="Times New Roman" pitchFamily="18" charset="0"/>
              <a:cs typeface="Times New Roman" pitchFamily="18" charset="0"/>
            </a:endParaRPr>
          </a:p>
        </p:txBody>
      </p:sp>
      <p:sp>
        <p:nvSpPr>
          <p:cNvPr id="45" name="object 8"/>
          <p:cNvSpPr/>
          <p:nvPr/>
        </p:nvSpPr>
        <p:spPr>
          <a:xfrm>
            <a:off x="670890" y="1275713"/>
            <a:ext cx="2209800" cy="324105"/>
          </a:xfrm>
          <a:prstGeom prst="rect">
            <a:avLst/>
          </a:prstGeom>
          <a:blipFill>
            <a:blip r:embed="rId8" cstate="print"/>
            <a:stretch>
              <a:fillRect/>
            </a:stretch>
          </a:blipFill>
        </p:spPr>
        <p:txBody>
          <a:bodyPr wrap="square" lIns="0" tIns="0" rIns="0" bIns="0" rtlCol="0" anchor="ctr"/>
          <a:lstStyle/>
          <a:p>
            <a:pPr algn="ctr"/>
            <a:r>
              <a:rPr lang="tr-TR" b="1" dirty="0" smtClean="0">
                <a:solidFill>
                  <a:schemeClr val="accent2">
                    <a:lumMod val="75000"/>
                  </a:schemeClr>
                </a:solidFill>
                <a:latin typeface="Times New Roman" pitchFamily="18" charset="0"/>
                <a:cs typeface="Times New Roman" pitchFamily="18" charset="0"/>
              </a:rPr>
              <a:t>İcra-Nafaka Kesintisi</a:t>
            </a:r>
            <a:endParaRPr b="1" dirty="0">
              <a:solidFill>
                <a:schemeClr val="accent2">
                  <a:lumMod val="75000"/>
                </a:schemeClr>
              </a:solidFill>
              <a:latin typeface="Times New Roman" pitchFamily="18" charset="0"/>
              <a:cs typeface="Times New Roman" pitchFamily="18" charset="0"/>
            </a:endParaRPr>
          </a:p>
        </p:txBody>
      </p:sp>
      <p:sp>
        <p:nvSpPr>
          <p:cNvPr id="46" name="object 8"/>
          <p:cNvSpPr/>
          <p:nvPr/>
        </p:nvSpPr>
        <p:spPr>
          <a:xfrm>
            <a:off x="6224016" y="1470724"/>
            <a:ext cx="2209800" cy="335152"/>
          </a:xfrm>
          <a:prstGeom prst="rect">
            <a:avLst/>
          </a:prstGeom>
          <a:blipFill>
            <a:blip r:embed="rId8" cstate="print"/>
            <a:stretch>
              <a:fillRect/>
            </a:stretch>
          </a:blipFill>
        </p:spPr>
        <p:txBody>
          <a:bodyPr wrap="square" lIns="0" tIns="0" rIns="0" bIns="0" rtlCol="0"/>
          <a:lstStyle/>
          <a:p>
            <a:pPr algn="ctr"/>
            <a:r>
              <a:rPr lang="tr-TR" b="1" dirty="0" smtClean="0">
                <a:solidFill>
                  <a:schemeClr val="accent2">
                    <a:lumMod val="75000"/>
                  </a:schemeClr>
                </a:solidFill>
                <a:latin typeface="Times New Roman" pitchFamily="18" charset="0"/>
                <a:cs typeface="Times New Roman" pitchFamily="18" charset="0"/>
              </a:rPr>
              <a:t>Sendika</a:t>
            </a:r>
            <a:r>
              <a:rPr lang="tr-TR" dirty="0" smtClean="0">
                <a:solidFill>
                  <a:schemeClr val="accent2">
                    <a:lumMod val="75000"/>
                  </a:schemeClr>
                </a:solidFill>
                <a:latin typeface="Times New Roman" pitchFamily="18" charset="0"/>
                <a:cs typeface="Times New Roman" pitchFamily="18" charset="0"/>
              </a:rPr>
              <a:t> </a:t>
            </a:r>
            <a:r>
              <a:rPr lang="tr-TR" b="1" dirty="0" smtClean="0">
                <a:solidFill>
                  <a:schemeClr val="accent2">
                    <a:lumMod val="75000"/>
                  </a:schemeClr>
                </a:solidFill>
                <a:latin typeface="Times New Roman" pitchFamily="18" charset="0"/>
                <a:cs typeface="Times New Roman" pitchFamily="18" charset="0"/>
              </a:rPr>
              <a:t>Kesintisi</a:t>
            </a:r>
            <a:endParaRPr b="1" dirty="0">
              <a:solidFill>
                <a:schemeClr val="accent2">
                  <a:lumMod val="75000"/>
                </a:schemeClr>
              </a:solidFill>
              <a:latin typeface="Times New Roman" pitchFamily="18" charset="0"/>
              <a:cs typeface="Times New Roman" pitchFamily="18" charset="0"/>
            </a:endParaRPr>
          </a:p>
        </p:txBody>
      </p:sp>
      <p:sp>
        <p:nvSpPr>
          <p:cNvPr id="47" name="object 6"/>
          <p:cNvSpPr/>
          <p:nvPr/>
        </p:nvSpPr>
        <p:spPr>
          <a:xfrm>
            <a:off x="444106" y="1684399"/>
            <a:ext cx="2181987" cy="304800"/>
          </a:xfrm>
          <a:prstGeom prst="rect">
            <a:avLst/>
          </a:prstGeom>
          <a:blipFill>
            <a:blip r:embed="rId9" cstate="print"/>
            <a:stretch>
              <a:fillRect/>
            </a:stretch>
          </a:blipFill>
        </p:spPr>
        <p:txBody>
          <a:bodyPr wrap="square" lIns="0" tIns="0" rIns="0" bIns="0" rtlCol="0"/>
          <a:lstStyle/>
          <a:p>
            <a:endParaRPr/>
          </a:p>
        </p:txBody>
      </p:sp>
      <p:sp>
        <p:nvSpPr>
          <p:cNvPr id="48" name="object 7"/>
          <p:cNvSpPr txBox="1"/>
          <p:nvPr/>
        </p:nvSpPr>
        <p:spPr>
          <a:xfrm>
            <a:off x="361036" y="1646318"/>
            <a:ext cx="1812290" cy="299720"/>
          </a:xfrm>
          <a:prstGeom prst="rect">
            <a:avLst/>
          </a:prstGeom>
        </p:spPr>
        <p:txBody>
          <a:bodyPr vert="horz" wrap="square" lIns="0" tIns="12700" rIns="0" bIns="0" rtlCol="0">
            <a:spAutoFit/>
          </a:bodyPr>
          <a:lstStyle/>
          <a:p>
            <a:pPr marL="12700" algn="ctr">
              <a:lnSpc>
                <a:spcPct val="100000"/>
              </a:lnSpc>
              <a:spcBef>
                <a:spcPts val="100"/>
              </a:spcBef>
            </a:pPr>
            <a:r>
              <a:rPr sz="1800" b="1" dirty="0" err="1" smtClean="0">
                <a:solidFill>
                  <a:srgbClr val="006FC0"/>
                </a:solidFill>
                <a:latin typeface="Times New Roman"/>
                <a:cs typeface="Times New Roman"/>
              </a:rPr>
              <a:t>Gelir</a:t>
            </a:r>
            <a:r>
              <a:rPr sz="1800" b="1" spc="-160" dirty="0" smtClean="0">
                <a:solidFill>
                  <a:srgbClr val="006FC0"/>
                </a:solidFill>
                <a:latin typeface="Times New Roman"/>
                <a:cs typeface="Times New Roman"/>
              </a:rPr>
              <a:t> </a:t>
            </a:r>
            <a:r>
              <a:rPr sz="1800" b="1" spc="-25" dirty="0">
                <a:solidFill>
                  <a:srgbClr val="006FC0"/>
                </a:solidFill>
                <a:latin typeface="Times New Roman"/>
                <a:cs typeface="Times New Roman"/>
              </a:rPr>
              <a:t>Vergisi</a:t>
            </a:r>
            <a:endParaRPr sz="1800" dirty="0">
              <a:latin typeface="Times New Roman"/>
              <a:cs typeface="Times New Roman"/>
            </a:endParaRPr>
          </a:p>
        </p:txBody>
      </p:sp>
      <p:sp>
        <p:nvSpPr>
          <p:cNvPr id="49" name="object 8"/>
          <p:cNvSpPr/>
          <p:nvPr/>
        </p:nvSpPr>
        <p:spPr>
          <a:xfrm>
            <a:off x="6269990" y="1925369"/>
            <a:ext cx="2057400" cy="381000"/>
          </a:xfrm>
          <a:prstGeom prst="rect">
            <a:avLst/>
          </a:prstGeom>
          <a:blipFill>
            <a:blip r:embed="rId8" cstate="print"/>
            <a:stretch>
              <a:fillRect/>
            </a:stretch>
          </a:blipFill>
        </p:spPr>
        <p:txBody>
          <a:bodyPr wrap="square" lIns="0" tIns="0" rIns="0" bIns="0" rtlCol="0" anchor="ctr"/>
          <a:lstStyle/>
          <a:p>
            <a:pPr algn="ctr"/>
            <a:r>
              <a:rPr lang="tr-TR" b="1" dirty="0" smtClean="0">
                <a:solidFill>
                  <a:schemeClr val="accent2">
                    <a:lumMod val="75000"/>
                  </a:schemeClr>
                </a:solidFill>
                <a:latin typeface="Times New Roman" pitchFamily="18" charset="0"/>
                <a:cs typeface="Times New Roman" pitchFamily="18" charset="0"/>
              </a:rPr>
              <a:t>Hizmet borçlanması</a:t>
            </a:r>
            <a:endParaRPr b="1" dirty="0">
              <a:solidFill>
                <a:schemeClr val="accent2">
                  <a:lumMod val="75000"/>
                </a:schemeClr>
              </a:solidFill>
              <a:latin typeface="Times New Roman" pitchFamily="18" charset="0"/>
              <a:cs typeface="Times New Roman" pitchFamily="18" charset="0"/>
            </a:endParaRPr>
          </a:p>
        </p:txBody>
      </p:sp>
      <p:sp>
        <p:nvSpPr>
          <p:cNvPr id="50" name="object 8"/>
          <p:cNvSpPr/>
          <p:nvPr/>
        </p:nvSpPr>
        <p:spPr>
          <a:xfrm>
            <a:off x="823290" y="2033650"/>
            <a:ext cx="2057400" cy="381000"/>
          </a:xfrm>
          <a:prstGeom prst="rect">
            <a:avLst/>
          </a:prstGeom>
          <a:blipFill>
            <a:blip r:embed="rId8" cstate="print"/>
            <a:stretch>
              <a:fillRect/>
            </a:stretch>
          </a:blipFill>
        </p:spPr>
        <p:txBody>
          <a:bodyPr wrap="square" lIns="0" tIns="0" rIns="0" bIns="0" rtlCol="0" anchor="ctr"/>
          <a:lstStyle/>
          <a:p>
            <a:pPr algn="ctr"/>
            <a:r>
              <a:rPr lang="tr-TR" b="1" dirty="0" smtClean="0">
                <a:solidFill>
                  <a:schemeClr val="accent2">
                    <a:lumMod val="75000"/>
                  </a:schemeClr>
                </a:solidFill>
                <a:latin typeface="Times New Roman" pitchFamily="18" charset="0"/>
                <a:cs typeface="Times New Roman" pitchFamily="18" charset="0"/>
              </a:rPr>
              <a:t>BES Kesintisi</a:t>
            </a:r>
            <a:endParaRPr b="1"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626745768"/>
              </p:ext>
            </p:extLst>
          </p:nvPr>
        </p:nvGraphicFramePr>
        <p:xfrm>
          <a:off x="304800" y="152401"/>
          <a:ext cx="8382000" cy="6571237"/>
        </p:xfrm>
        <a:graphic>
          <a:graphicData uri="http://schemas.openxmlformats.org/drawingml/2006/table">
            <a:tbl>
              <a:tblPr>
                <a:tableStyleId>{5C22544A-7EE6-4342-B048-85BDC9FD1C3A}</a:tableStyleId>
              </a:tblPr>
              <a:tblGrid>
                <a:gridCol w="1491803"/>
                <a:gridCol w="361909"/>
                <a:gridCol w="762305"/>
                <a:gridCol w="1387166"/>
                <a:gridCol w="751991"/>
                <a:gridCol w="1208943"/>
                <a:gridCol w="196278"/>
                <a:gridCol w="1202027"/>
                <a:gridCol w="294214"/>
                <a:gridCol w="725364"/>
              </a:tblGrid>
              <a:tr h="408518">
                <a:tc gridSpan="6">
                  <a:txBody>
                    <a:bodyPr/>
                    <a:lstStyle/>
                    <a:p>
                      <a:pPr algn="ctr" fontAlgn="b"/>
                      <a:r>
                        <a:rPr lang="tr-TR" sz="1400" b="1" u="none" strike="noStrike" dirty="0">
                          <a:effectLst/>
                        </a:rPr>
                        <a:t>SÖZLEŞMELİ SANATÇI ÖĞR.ELAMANI ÖRNEK </a:t>
                      </a:r>
                      <a:r>
                        <a:rPr lang="tr-TR" sz="1400" b="1" u="none" strike="noStrike" dirty="0" smtClean="0">
                          <a:effectLst/>
                        </a:rPr>
                        <a:t>BORDRO (5434)</a:t>
                      </a:r>
                      <a:endParaRPr lang="tr-TR" sz="1400" b="1"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l" fontAlgn="b"/>
                      <a:r>
                        <a:rPr lang="tr-TR" sz="900" u="none" strike="noStrike" dirty="0">
                          <a:effectLst/>
                        </a:rPr>
                        <a:t>Aylık Katsayı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pPr algn="l"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tr-TR" sz="900" b="1" i="0" u="none" strike="noStrike" dirty="0" smtClean="0">
                          <a:solidFill>
                            <a:srgbClr val="000000"/>
                          </a:solidFill>
                          <a:effectLst/>
                          <a:latin typeface="SansSerif"/>
                        </a:rPr>
                        <a:t>0.0,179979</a:t>
                      </a:r>
                      <a:endParaRPr lang="tr-TR" sz="900" b="1" i="0" u="none" strike="noStrike" dirty="0">
                        <a:solidFill>
                          <a:srgbClr val="000000"/>
                        </a:solidFill>
                        <a:effectLst/>
                        <a:latin typeface="SansSerif"/>
                      </a:endParaRPr>
                    </a:p>
                  </a:txBody>
                  <a:tcPr marL="8753" marR="8753" marT="875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677">
                <a:tc>
                  <a:txBody>
                    <a:bodyPr/>
                    <a:lstStyle/>
                    <a:p>
                      <a:pPr algn="l" fontAlgn="b"/>
                      <a:r>
                        <a:rPr lang="tr-TR" sz="900" u="none" strike="noStrike" dirty="0">
                          <a:effectLst/>
                        </a:rPr>
                        <a:t>Ait Olduğu Ay</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gridSpan="5">
                  <a:txBody>
                    <a:bodyPr/>
                    <a:lstStyle/>
                    <a:p>
                      <a:pPr algn="l" fontAlgn="b"/>
                      <a:r>
                        <a:rPr lang="tr-TR" sz="900" b="0" i="0" u="none" strike="noStrike" dirty="0" smtClean="0">
                          <a:effectLst/>
                          <a:latin typeface="+mn-lt"/>
                        </a:rPr>
                        <a:t>7</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l" fontAlgn="b"/>
                      <a:r>
                        <a:rPr lang="tr-TR" sz="900" u="none" strike="noStrike" dirty="0">
                          <a:effectLst/>
                        </a:rPr>
                        <a:t>Yan Ödeme Katsayısı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pPr algn="l"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tr-TR" sz="900" b="1" i="0" u="none" strike="noStrike" dirty="0" smtClean="0">
                          <a:solidFill>
                            <a:srgbClr val="000000"/>
                          </a:solidFill>
                          <a:effectLst/>
                          <a:latin typeface="SansSerif"/>
                        </a:rPr>
                        <a:t>0,057019</a:t>
                      </a:r>
                      <a:endParaRPr lang="tr-TR" sz="900" b="1" i="0" u="none" strike="noStrike" dirty="0">
                        <a:solidFill>
                          <a:srgbClr val="000000"/>
                        </a:solidFill>
                        <a:effectLst/>
                        <a:latin typeface="SansSerif"/>
                      </a:endParaRPr>
                    </a:p>
                  </a:txBody>
                  <a:tcPr marL="8753" marR="8753" marT="875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677">
                <a:tc>
                  <a:txBody>
                    <a:bodyPr/>
                    <a:lstStyle/>
                    <a:p>
                      <a:pPr algn="l" fontAlgn="b"/>
                      <a:r>
                        <a:rPr lang="tr-TR" sz="900" u="none" strike="noStrike" dirty="0">
                          <a:effectLst/>
                        </a:rPr>
                        <a:t>Bütçe Yılı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gridSpan="5">
                  <a:txBody>
                    <a:bodyPr/>
                    <a:lstStyle/>
                    <a:p>
                      <a:pPr algn="l" fontAlgn="b"/>
                      <a:r>
                        <a:rPr lang="tr-TR" sz="900" u="none" strike="noStrike" dirty="0" smtClean="0">
                          <a:effectLst/>
                        </a:rPr>
                        <a:t>2021</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l" fontAlgn="b"/>
                      <a:r>
                        <a:rPr lang="tr-TR" sz="900" u="none" strike="noStrike" dirty="0">
                          <a:effectLst/>
                        </a:rPr>
                        <a:t>Taban Aylık Katsayısı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pPr algn="l"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ctr"/>
                      <a:r>
                        <a:rPr lang="tr-TR" sz="900" b="1" i="0" u="none" strike="noStrike" dirty="0" smtClean="0">
                          <a:solidFill>
                            <a:srgbClr val="000000"/>
                          </a:solidFill>
                          <a:effectLst/>
                          <a:latin typeface="SansSerif"/>
                        </a:rPr>
                        <a:t>2,814188</a:t>
                      </a:r>
                      <a:endParaRPr lang="tr-TR" sz="900" b="1" i="0" u="none" strike="noStrike" dirty="0">
                        <a:solidFill>
                          <a:srgbClr val="000000"/>
                        </a:solidFill>
                        <a:effectLst/>
                        <a:latin typeface="SansSerif"/>
                      </a:endParaRPr>
                    </a:p>
                  </a:txBody>
                  <a:tcPr marL="8753" marR="8753" marT="8753"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22689">
                <a:tc gridSpan="3">
                  <a:txBody>
                    <a:bodyPr/>
                    <a:lstStyle/>
                    <a:p>
                      <a:pPr algn="ctr" fontAlgn="ctr"/>
                      <a:r>
                        <a:rPr lang="tr-TR" sz="900" u="none" strike="noStrike" dirty="0">
                          <a:effectLst/>
                        </a:rPr>
                        <a:t>PERSONEL BİLGİLERİ</a:t>
                      </a:r>
                      <a:endParaRPr lang="tr-TR" sz="900" b="0" i="0" u="none" strike="noStrike" dirty="0">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endParaRPr lang="tr-TR"/>
                    </a:p>
                  </a:txBody>
                  <a:tcPr/>
                </a:tc>
                <a:tc hMerge="1">
                  <a:txBody>
                    <a:bodyPr/>
                    <a:lstStyle/>
                    <a:p>
                      <a:endParaRPr lang="tr-TR"/>
                    </a:p>
                  </a:txBody>
                  <a:tcPr/>
                </a:tc>
                <a:tc>
                  <a:txBody>
                    <a:bodyPr/>
                    <a:lstStyle/>
                    <a:p>
                      <a:pPr algn="l" fontAlgn="b"/>
                      <a:r>
                        <a:rPr lang="tr-TR" sz="900" u="none" strike="noStrike" dirty="0">
                          <a:effectLst/>
                        </a:rPr>
                        <a:t>ADI</a:t>
                      </a:r>
                      <a:endParaRPr lang="tr-TR" sz="900" b="0" i="0" u="none" strike="noStrike" dirty="0">
                        <a:effectLst/>
                        <a:latin typeface="Arial" panose="020B0604020202020204" pitchFamily="34" charset="0"/>
                      </a:endParaRPr>
                    </a:p>
                  </a:txBody>
                  <a:tcPr marL="457200"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l" fontAlgn="t"/>
                      <a:r>
                        <a:rPr lang="tr-TR" sz="900" u="none" strike="noStrike" dirty="0">
                          <a:effectLst/>
                        </a:rPr>
                        <a:t>GELİR GÖS. / PUAN / ZAM</a:t>
                      </a:r>
                      <a:endParaRPr lang="tr-TR" sz="900" b="0" i="0" u="none" strike="noStrike" dirty="0">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l" fontAlgn="b"/>
                      <a:r>
                        <a:rPr lang="tr-TR" sz="900" u="none" strike="noStrike" dirty="0">
                          <a:effectLst/>
                        </a:rPr>
                        <a:t>TUTARI</a:t>
                      </a:r>
                      <a:endParaRPr lang="tr-TR" sz="900" b="0" i="0" u="none" strike="noStrike" dirty="0">
                        <a:effectLst/>
                        <a:latin typeface="Arial" panose="020B0604020202020204" pitchFamily="34" charset="0"/>
                      </a:endParaRPr>
                    </a:p>
                  </a:txBody>
                  <a:tcPr marL="342900"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gridSpan="3">
                  <a:txBody>
                    <a:bodyPr/>
                    <a:lstStyle/>
                    <a:p>
                      <a:pPr algn="l" fontAlgn="t"/>
                      <a:r>
                        <a:rPr lang="tr-TR" sz="900" u="none" strike="noStrike" dirty="0">
                          <a:effectLst/>
                        </a:rPr>
                        <a:t>KESİN ADI</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pPr algn="l" fontAlgn="t"/>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pPr algn="l" fontAlgn="t"/>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l" fontAlgn="t"/>
                      <a:r>
                        <a:rPr lang="tr-TR" sz="900" u="none" strike="noStrike" dirty="0">
                          <a:effectLst/>
                        </a:rPr>
                        <a:t>Tİ TUTARI</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r>
              <a:tr h="137362">
                <a:tc gridSpan="2">
                  <a:txBody>
                    <a:bodyPr/>
                    <a:lstStyle/>
                    <a:p>
                      <a:pPr algn="l" fontAlgn="b"/>
                      <a:r>
                        <a:rPr lang="tr-TR" sz="900" u="none" strike="noStrike" dirty="0">
                          <a:effectLst/>
                        </a:rPr>
                        <a:t>T.C Kimlik Numarası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dirty="0">
                          <a:effectLst/>
                        </a:rPr>
                        <a:t>Aylık Tutar</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a:effectLst/>
                        </a:rPr>
                        <a:t> </a:t>
                      </a:r>
                      <a:endParaRPr lang="tr-TR" sz="900" b="0" i="0" u="none" strike="noStrike">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t"/>
                      <a:r>
                        <a:rPr lang="tr-TR" sz="900" u="none" strike="noStrike">
                          <a:effectLst/>
                        </a:rPr>
                        <a:t> </a:t>
                      </a:r>
                      <a:endParaRPr lang="tr-TR" sz="900" b="0" i="0" u="none" strike="noStrike">
                        <a:effectLst/>
                        <a:latin typeface="Arial" panose="020B0604020202020204" pitchFamily="34" charset="0"/>
                      </a:endParaRPr>
                    </a:p>
                  </a:txBody>
                  <a:tcPr marL="3429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l" fontAlgn="b"/>
                      <a:r>
                        <a:rPr lang="tr-TR" sz="900" u="none" strike="noStrike" dirty="0">
                          <a:effectLst/>
                        </a:rPr>
                        <a:t>Gelir Vergisi</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b="0" i="0" u="none" strike="noStrike" dirty="0" smtClean="0">
                          <a:effectLst/>
                          <a:latin typeface="Arial" panose="020B0604020202020204" pitchFamily="34" charset="0"/>
                        </a:rPr>
                        <a:t>1.945,46</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37362">
                <a:tc gridSpan="2">
                  <a:txBody>
                    <a:bodyPr/>
                    <a:lstStyle/>
                    <a:p>
                      <a:pPr algn="l" fontAlgn="b"/>
                      <a:r>
                        <a:rPr lang="tr-TR" sz="900" u="none" strike="noStrike" dirty="0">
                          <a:effectLst/>
                        </a:rPr>
                        <a:t>Adı Soyadı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dirty="0">
                          <a:effectLst/>
                        </a:rPr>
                        <a:t>Taban Aylık</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a:effectLst/>
                        </a:rPr>
                        <a:t> </a:t>
                      </a:r>
                      <a:endParaRPr lang="tr-TR" sz="900" b="0" i="0" u="none" strike="noStrike">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t"/>
                      <a:r>
                        <a:rPr lang="tr-TR" sz="900" u="none" strike="noStrike">
                          <a:effectLst/>
                        </a:rPr>
                        <a:t> </a:t>
                      </a:r>
                      <a:endParaRPr lang="tr-TR" sz="900" b="0" i="0" u="none" strike="noStrike">
                        <a:effectLst/>
                        <a:latin typeface="Arial" panose="020B0604020202020204" pitchFamily="34" charset="0"/>
                      </a:endParaRPr>
                    </a:p>
                  </a:txBody>
                  <a:tcPr marL="3429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l" fontAlgn="b"/>
                      <a:r>
                        <a:rPr lang="tr-TR" sz="900" u="none" strike="noStrike" dirty="0">
                          <a:effectLst/>
                        </a:rPr>
                        <a:t>Damga Vergisi</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b="0" i="0" u="none" strike="noStrike" dirty="0" smtClean="0">
                          <a:effectLst/>
                          <a:latin typeface="+mn-lt"/>
                        </a:rPr>
                        <a:t>74,10</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677">
                <a:tc gridSpan="2">
                  <a:txBody>
                    <a:bodyPr/>
                    <a:lstStyle/>
                    <a:p>
                      <a:pPr algn="l" fontAlgn="b"/>
                      <a:r>
                        <a:rPr lang="tr-TR" sz="900" u="none" strike="noStrike" dirty="0">
                          <a:effectLst/>
                        </a:rPr>
                        <a:t>Kurum Sicil Numarası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t"/>
                      <a:endParaRPr lang="tr-TR" sz="900" b="0" i="0" u="none" strike="noStrike">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t"/>
                      <a:endParaRPr lang="tr-TR" sz="900" b="0" i="0" u="none" strike="noStrike" dirty="0">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dirty="0">
                          <a:effectLst/>
                        </a:rPr>
                        <a:t>Kıdem Aylık</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a:effectLst/>
                        </a:rPr>
                        <a:t> </a:t>
                      </a:r>
                      <a:endParaRPr lang="tr-TR" sz="900" b="0" i="0" u="none" strike="noStrike">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t"/>
                      <a:r>
                        <a:rPr lang="tr-TR" sz="900" u="none" strike="noStrike">
                          <a:effectLst/>
                        </a:rPr>
                        <a:t> </a:t>
                      </a:r>
                      <a:endParaRPr lang="tr-TR" sz="900" b="0" i="0" u="none" strike="noStrike">
                        <a:effectLst/>
                        <a:latin typeface="Arial" panose="020B0604020202020204" pitchFamily="34" charset="0"/>
                      </a:endParaRPr>
                    </a:p>
                  </a:txBody>
                  <a:tcPr marL="3429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l" fontAlgn="b"/>
                      <a:r>
                        <a:rPr lang="tr-TR" sz="900" u="none" strike="noStrike" dirty="0" err="1">
                          <a:effectLst/>
                        </a:rPr>
                        <a:t>Mal.Ya.Öl.Si</a:t>
                      </a:r>
                      <a:r>
                        <a:rPr lang="tr-TR" sz="900" u="none" strike="noStrike" dirty="0">
                          <a:effectLst/>
                        </a:rPr>
                        <a:t>.(Devlet)</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dirty="0">
                          <a:effectLst/>
                        </a:rPr>
                        <a:t>0.00</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59826">
                <a:tc gridSpan="2">
                  <a:txBody>
                    <a:bodyPr/>
                    <a:lstStyle/>
                    <a:p>
                      <a:pPr algn="l" fontAlgn="b"/>
                      <a:r>
                        <a:rPr lang="tr-TR" sz="900" u="none" strike="noStrike" dirty="0">
                          <a:effectLst/>
                        </a:rPr>
                        <a:t>Emekli Sicil Numarası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dirty="0">
                          <a:effectLst/>
                        </a:rPr>
                        <a:t>Dil Tazminatı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a:effectLst/>
                        </a:rPr>
                        <a:t> </a:t>
                      </a:r>
                      <a:endParaRPr lang="tr-TR" sz="900" b="0" i="0" u="none" strike="noStrike">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dirty="0">
                          <a:effectLst/>
                        </a:rPr>
                        <a:t>0.00</a:t>
                      </a:r>
                      <a:endParaRPr lang="tr-TR" sz="900" b="0" i="0" u="none" strike="noStrike" dirty="0">
                        <a:effectLst/>
                        <a:latin typeface="Arial" panose="020B0604020202020204" pitchFamily="34" charset="0"/>
                      </a:endParaRPr>
                    </a:p>
                  </a:txBody>
                  <a:tcPr marL="800100"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l" fontAlgn="b"/>
                      <a:r>
                        <a:rPr lang="tr-TR" sz="900" u="none" strike="noStrike" dirty="0" err="1">
                          <a:effectLst/>
                        </a:rPr>
                        <a:t>Mal.Ya.Öl.Si</a:t>
                      </a:r>
                      <a:r>
                        <a:rPr lang="tr-TR" sz="900" u="none" strike="noStrike" dirty="0">
                          <a:effectLst/>
                        </a:rPr>
                        <a:t>.(Kişi)</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dirty="0">
                          <a:effectLst/>
                        </a:rPr>
                        <a:t>0.00</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37362">
                <a:tc gridSpan="2">
                  <a:txBody>
                    <a:bodyPr/>
                    <a:lstStyle/>
                    <a:p>
                      <a:pPr algn="l" fontAlgn="t"/>
                      <a:r>
                        <a:rPr lang="tr-TR" sz="900" u="none" strike="noStrike" dirty="0">
                          <a:effectLst/>
                        </a:rPr>
                        <a:t>Hizmet Sınıfı / Unvanı</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t"/>
                      <a:endParaRPr lang="tr-TR" sz="900" b="0" i="0" u="none" strike="noStrike">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t"/>
                      <a:endParaRPr lang="tr-TR" sz="900" b="0" i="0" u="none" strike="noStrike" dirty="0">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t"/>
                      <a:r>
                        <a:rPr lang="tr-TR" sz="900" u="none" strike="noStrike" dirty="0" err="1">
                          <a:effectLst/>
                        </a:rPr>
                        <a:t>Em.Kes.Devlet</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a:effectLst/>
                        </a:rPr>
                        <a:t> </a:t>
                      </a:r>
                      <a:endParaRPr lang="tr-TR" sz="900" b="0" i="0" u="none" strike="noStrike">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tr-TR" sz="900" b="0" i="0" u="none" strike="noStrike" dirty="0" smtClean="0">
                          <a:effectLst/>
                          <a:latin typeface="Arial" panose="020B0604020202020204" pitchFamily="34" charset="0"/>
                        </a:rPr>
                        <a:t>1.259,36</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l" fontAlgn="t"/>
                      <a:r>
                        <a:rPr lang="tr-TR" sz="900" u="none" strike="noStrike" dirty="0" err="1">
                          <a:effectLst/>
                        </a:rPr>
                        <a:t>Em.Kes.Devlet</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t"/>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t"/>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t"/>
                      <a:r>
                        <a:rPr lang="tr-TR" sz="900" b="0" i="0" u="none" strike="noStrike" dirty="0" smtClean="0">
                          <a:effectLst/>
                          <a:latin typeface="Arial" panose="020B0604020202020204" pitchFamily="34" charset="0"/>
                        </a:rPr>
                        <a:t>1.259,36</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677">
                <a:tc gridSpan="2">
                  <a:txBody>
                    <a:bodyPr/>
                    <a:lstStyle/>
                    <a:p>
                      <a:pPr algn="l" fontAlgn="b"/>
                      <a:r>
                        <a:rPr lang="tr-TR" sz="900" u="none" strike="noStrike" dirty="0">
                          <a:effectLst/>
                        </a:rPr>
                        <a:t>Kadro Derecesi</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smtClean="0">
                          <a:effectLst/>
                        </a:rPr>
                        <a:t>1</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smtClean="0">
                          <a:effectLst/>
                        </a:rPr>
                        <a:t>Artış %100 (Devlet)</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smtClean="0">
                          <a:effectLst/>
                        </a:rPr>
                        <a:t> </a:t>
                      </a:r>
                      <a:endParaRPr lang="tr-TR" sz="900" b="0" i="0" u="none" strike="noStrike">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smtClean="0">
                          <a:effectLst/>
                        </a:rPr>
                        <a:t>0.00</a:t>
                      </a:r>
                      <a:endParaRPr lang="tr-TR" sz="900" b="0" i="0" u="none" strike="noStrike">
                        <a:effectLst/>
                        <a:latin typeface="Arial" panose="020B0604020202020204" pitchFamily="34" charset="0"/>
                      </a:endParaRPr>
                    </a:p>
                  </a:txBody>
                  <a:tcPr marL="800100"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l" fontAlgn="b"/>
                      <a:r>
                        <a:rPr lang="tr-TR" sz="900" u="none" strike="noStrike" dirty="0" err="1">
                          <a:effectLst/>
                        </a:rPr>
                        <a:t>Em.Kes.Kişi</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b="0" i="0" u="none" strike="noStrike" dirty="0" smtClean="0">
                          <a:effectLst/>
                          <a:latin typeface="Arial" panose="020B0604020202020204" pitchFamily="34" charset="0"/>
                        </a:rPr>
                        <a:t>1.007,64</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51802">
                <a:tc gridSpan="2">
                  <a:txBody>
                    <a:bodyPr/>
                    <a:lstStyle/>
                    <a:p>
                      <a:pPr algn="l" fontAlgn="b"/>
                      <a:r>
                        <a:rPr lang="tr-TR" sz="900" u="none" strike="noStrike" dirty="0">
                          <a:effectLst/>
                        </a:rPr>
                        <a:t>Ö.E. Derece / Kademe</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smtClean="0">
                          <a:effectLst/>
                        </a:rPr>
                        <a:t>1 / 4</a:t>
                      </a:r>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da-DK" sz="900" u="none" strike="noStrike" smtClean="0">
                          <a:effectLst/>
                        </a:rPr>
                        <a:t>Gen Sag. Sig. Pir.(Devlet)</a:t>
                      </a:r>
                      <a:endParaRPr lang="da-DK"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smtClean="0">
                          <a:effectLst/>
                        </a:rPr>
                        <a:t> </a:t>
                      </a:r>
                      <a:endParaRPr lang="tr-TR" sz="900" b="0" i="0" u="none" strike="noStrike" dirty="0">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b="0" i="0" u="none" strike="noStrike" dirty="0" smtClean="0">
                          <a:effectLst/>
                          <a:latin typeface="Arial" panose="020B0604020202020204" pitchFamily="34" charset="0"/>
                        </a:rPr>
                        <a:t>755,73</a:t>
                      </a:r>
                      <a:endParaRPr lang="tr-TR" sz="900" b="0" i="0" u="none" strike="noStrike" dirty="0">
                        <a:effectLst/>
                        <a:latin typeface="Arial" panose="020B0604020202020204" pitchFamily="34" charset="0"/>
                      </a:endParaRPr>
                    </a:p>
                  </a:txBody>
                  <a:tcPr marL="685800"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l" fontAlgn="b"/>
                      <a:r>
                        <a:rPr lang="tr-TR" sz="900" u="none" strike="noStrike" dirty="0">
                          <a:effectLst/>
                        </a:rPr>
                        <a:t>Artış %100 (</a:t>
                      </a:r>
                      <a:r>
                        <a:rPr lang="tr-TR" sz="900" u="none" strike="noStrike" dirty="0" err="1">
                          <a:effectLst/>
                        </a:rPr>
                        <a:t>Devlet+Kişi</a:t>
                      </a:r>
                      <a:r>
                        <a:rPr lang="tr-TR" sz="900" u="none" strike="noStrike" dirty="0">
                          <a:effectLst/>
                        </a:rPr>
                        <a:t>)</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dirty="0">
                          <a:effectLst/>
                        </a:rPr>
                        <a:t>0.00</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677">
                <a:tc gridSpan="2">
                  <a:txBody>
                    <a:bodyPr/>
                    <a:lstStyle/>
                    <a:p>
                      <a:pPr algn="l" fontAlgn="b"/>
                      <a:r>
                        <a:rPr lang="tr-TR" sz="900" u="none" strike="noStrike" dirty="0">
                          <a:effectLst/>
                        </a:rPr>
                        <a:t>Ö.E. Ek Gösterge</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smtClean="0">
                          <a:effectLst/>
                        </a:rPr>
                        <a:t>3600</a:t>
                      </a:r>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smtClean="0">
                          <a:effectLst/>
                        </a:rPr>
                        <a:t>Aile Yardımı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smtClean="0">
                          <a:effectLst/>
                        </a:rPr>
                        <a:t> </a:t>
                      </a:r>
                      <a:endParaRPr lang="tr-TR" sz="900" b="0" i="0" u="none" strike="noStrike">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endParaRPr lang="tr-TR" sz="900" b="0" i="0" u="none" strike="noStrike" dirty="0">
                        <a:effectLst/>
                        <a:latin typeface="Arial" panose="020B0604020202020204" pitchFamily="34" charset="0"/>
                      </a:endParaRPr>
                    </a:p>
                  </a:txBody>
                  <a:tcPr marL="685800"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l" fontAlgn="b"/>
                      <a:r>
                        <a:rPr lang="da-DK" sz="900" u="none" strike="noStrike" dirty="0">
                          <a:effectLst/>
                        </a:rPr>
                        <a:t>Gen. Sag. Sig. Pir. (Devlet)</a:t>
                      </a:r>
                      <a:endParaRPr lang="da-DK"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b"/>
                      <a:endParaRPr lang="da-DK"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b="0" i="0" u="none" strike="noStrike" dirty="0" smtClean="0">
                          <a:effectLst/>
                          <a:latin typeface="Arial" panose="020B0604020202020204" pitchFamily="34" charset="0"/>
                        </a:rPr>
                        <a:t>755,73</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6677">
                <a:tc gridSpan="2">
                  <a:txBody>
                    <a:bodyPr/>
                    <a:lstStyle/>
                    <a:p>
                      <a:pPr algn="l" fontAlgn="b"/>
                      <a:r>
                        <a:rPr lang="tr-TR" sz="900" u="none" strike="noStrike" dirty="0">
                          <a:effectLst/>
                        </a:rPr>
                        <a:t>E.E. Derece / Kademe</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smtClean="0">
                          <a:effectLst/>
                        </a:rPr>
                        <a:t>1 / 4</a:t>
                      </a:r>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smtClean="0">
                          <a:effectLst/>
                        </a:rPr>
                        <a:t>Çocuk Yardımı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smtClean="0">
                          <a:effectLst/>
                        </a:rPr>
                        <a:t> </a:t>
                      </a:r>
                      <a:endParaRPr lang="tr-TR" sz="900" b="0" i="0" u="none" strike="noStrike">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l" fontAlgn="b"/>
                      <a:r>
                        <a:rPr lang="da-DK" sz="900" u="none" strike="noStrike" dirty="0">
                          <a:effectLst/>
                        </a:rPr>
                        <a:t>Gen. Sag. Sig. Pir. (Kişi)</a:t>
                      </a:r>
                      <a:endParaRPr lang="da-DK"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b"/>
                      <a:endParaRPr lang="da-DK"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dirty="0">
                          <a:effectLst/>
                        </a:rPr>
                        <a:t>0.00</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65804">
                <a:tc gridSpan="2">
                  <a:txBody>
                    <a:bodyPr/>
                    <a:lstStyle/>
                    <a:p>
                      <a:pPr algn="l" fontAlgn="b"/>
                      <a:r>
                        <a:rPr lang="tr-TR" sz="900" u="none" strike="noStrike" dirty="0">
                          <a:effectLst/>
                        </a:rPr>
                        <a:t>E.E. Ek Gösterge</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smtClean="0">
                          <a:effectLst/>
                        </a:rPr>
                        <a:t>3600</a:t>
                      </a:r>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smtClean="0">
                          <a:effectLst/>
                        </a:rPr>
                        <a:t>Mal. Yaş. Ölüm Sig. Devlet</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smtClean="0">
                          <a:effectLst/>
                        </a:rPr>
                        <a:t> </a:t>
                      </a:r>
                      <a:endParaRPr lang="tr-TR" sz="900" b="0" i="0" u="none" strike="noStrike">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smtClean="0">
                          <a:effectLst/>
                        </a:rPr>
                        <a:t>0.00</a:t>
                      </a:r>
                      <a:endParaRPr lang="tr-TR" sz="900" b="0" i="0" u="none" strike="noStrike">
                        <a:effectLst/>
                        <a:latin typeface="Arial" panose="020B0604020202020204" pitchFamily="34" charset="0"/>
                      </a:endParaRPr>
                    </a:p>
                  </a:txBody>
                  <a:tcPr marL="800100"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5" gridSpan="4">
                  <a:txBody>
                    <a:bodyPr/>
                    <a:lstStyle/>
                    <a:p>
                      <a:pPr algn="l" fontAlgn="t"/>
                      <a:r>
                        <a:rPr lang="tr-TR" sz="900" u="none" strike="noStrike" dirty="0">
                          <a:effectLst/>
                        </a:rPr>
                        <a:t> </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5" hMerge="1">
                  <a:txBody>
                    <a:bodyPr/>
                    <a:lstStyle/>
                    <a:p>
                      <a:pPr algn="l" fontAlgn="t"/>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5" hMerge="1">
                  <a:txBody>
                    <a:bodyPr/>
                    <a:lstStyle/>
                    <a:p>
                      <a:endParaRPr lang="tr-TR"/>
                    </a:p>
                  </a:txBody>
                  <a:tcPr/>
                </a:tc>
                <a:tc rowSpan="5" hMerge="1">
                  <a:txBody>
                    <a:bodyPr/>
                    <a:lstStyle/>
                    <a:p>
                      <a:endParaRPr lang="tr-TR"/>
                    </a:p>
                  </a:txBody>
                  <a:tcPr/>
                </a:tc>
              </a:tr>
              <a:tr h="265804">
                <a:tc gridSpan="2">
                  <a:txBody>
                    <a:bodyPr/>
                    <a:lstStyle/>
                    <a:p>
                      <a:pPr algn="l" fontAlgn="b"/>
                      <a:r>
                        <a:rPr lang="tr-TR" sz="900" u="none" strike="noStrike" dirty="0">
                          <a:effectLst/>
                        </a:rPr>
                        <a:t>Kıdem Ay / Yıl</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dirty="0" smtClean="0">
                          <a:effectLst/>
                        </a:rPr>
                        <a:t>3 / 26</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smtClean="0">
                          <a:effectLst/>
                        </a:rPr>
                        <a:t>Ödemeye Esas Ek Gösterge</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tr-TR" sz="900" u="none" strike="noStrike" smtClean="0">
                          <a:effectLst/>
                        </a:rPr>
                        <a:t>0</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smtClean="0">
                          <a:effectLst/>
                        </a:rPr>
                        <a:t>0</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137362">
                <a:tc gridSpan="2">
                  <a:txBody>
                    <a:bodyPr/>
                    <a:lstStyle/>
                    <a:p>
                      <a:pPr algn="l" fontAlgn="b"/>
                      <a:r>
                        <a:rPr lang="tr-TR" sz="900" u="none" strike="noStrike" dirty="0">
                          <a:effectLst/>
                        </a:rPr>
                        <a:t>Cinsiyeti</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smtClean="0">
                          <a:effectLst/>
                        </a:rPr>
                        <a:t>erkek</a:t>
                      </a:r>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smtClean="0">
                          <a:effectLst/>
                        </a:rPr>
                        <a:t>Sözleşme Ücreti</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smtClean="0">
                          <a:effectLst/>
                        </a:rPr>
                        <a:t> </a:t>
                      </a:r>
                      <a:endParaRPr lang="tr-TR" sz="900" b="0" i="0" u="none" strike="noStrike">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b="0" i="0" u="none" strike="noStrike" dirty="0" smtClean="0">
                          <a:effectLst/>
                          <a:latin typeface="Arial" panose="020B0604020202020204" pitchFamily="34" charset="0"/>
                        </a:rPr>
                        <a:t>9762,92</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65804">
                <a:tc gridSpan="2">
                  <a:txBody>
                    <a:bodyPr/>
                    <a:lstStyle/>
                    <a:p>
                      <a:pPr algn="l" fontAlgn="b"/>
                      <a:r>
                        <a:rPr lang="tr-TR" sz="900" u="none" strike="noStrike" dirty="0">
                          <a:effectLst/>
                        </a:rPr>
                        <a:t>Medeni Hali</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b="0" i="0" u="none" strike="noStrike" dirty="0" smtClean="0">
                          <a:effectLst/>
                          <a:latin typeface="Arial" panose="020B0604020202020204" pitchFamily="34" charset="0"/>
                        </a:rPr>
                        <a:t>bekar</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smtClean="0">
                          <a:effectLst/>
                        </a:rPr>
                        <a:t>Emekliliğe Esas Ek Gösterge</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r" fontAlgn="b"/>
                      <a:r>
                        <a:rPr lang="tr-TR" sz="900" u="none" strike="noStrike" smtClean="0">
                          <a:effectLst/>
                        </a:rPr>
                        <a:t>0</a:t>
                      </a:r>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smtClean="0">
                          <a:effectLst/>
                        </a:rPr>
                        <a:t>0</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65804">
                <a:tc gridSpan="2">
                  <a:txBody>
                    <a:bodyPr/>
                    <a:lstStyle/>
                    <a:p>
                      <a:pPr algn="l" fontAlgn="b"/>
                      <a:r>
                        <a:rPr lang="tr-TR" sz="900" u="none" strike="noStrike">
                          <a:effectLst/>
                        </a:rPr>
                        <a:t>Eş Yardımı</a:t>
                      </a:r>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t"/>
                      <a:endParaRPr lang="tr-TR" sz="900" b="0" i="0" u="none" strike="noStrike">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t"/>
                      <a:r>
                        <a:rPr lang="tr-TR" sz="900" u="none" strike="noStrike" smtClean="0">
                          <a:effectLst/>
                        </a:rPr>
                        <a:t> </a:t>
                      </a:r>
                      <a:endParaRPr lang="tr-TR" sz="900" b="0" i="0" u="none" strike="noStrike">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b"/>
                      <a:r>
                        <a:rPr lang="tr-TR" sz="900" u="none" strike="noStrike" smtClean="0">
                          <a:effectLst/>
                        </a:rPr>
                        <a:t>Toplu Sözleşme İkramiyesi</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fontAlgn="t"/>
                      <a:r>
                        <a:rPr lang="tr-TR" sz="900" u="none" strike="noStrike" smtClean="0">
                          <a:effectLst/>
                        </a:rPr>
                        <a:t> </a:t>
                      </a:r>
                      <a:endParaRPr lang="tr-TR" sz="900" b="0" i="0" u="none" strike="noStrike">
                        <a:effectLst/>
                        <a:latin typeface="Arial" panose="020B0604020202020204" pitchFamily="34" charset="0"/>
                      </a:endParaRPr>
                    </a:p>
                  </a:txBody>
                  <a:tcPr marL="1143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t"/>
                      <a:r>
                        <a:rPr lang="tr-TR" sz="900" u="none" strike="noStrike" smtClean="0">
                          <a:effectLst/>
                        </a:rPr>
                        <a:t> </a:t>
                      </a:r>
                      <a:endParaRPr lang="tr-TR" sz="900" b="0" i="0" u="none" strike="noStrike" dirty="0">
                        <a:effectLst/>
                        <a:latin typeface="Arial" panose="020B0604020202020204" pitchFamily="34" charset="0"/>
                      </a:endParaRPr>
                    </a:p>
                  </a:txBody>
                  <a:tcPr marL="3429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06677">
                <a:tc gridSpan="2">
                  <a:txBody>
                    <a:bodyPr/>
                    <a:lstStyle/>
                    <a:p>
                      <a:pPr algn="l" fontAlgn="b"/>
                      <a:r>
                        <a:rPr lang="tr-TR" sz="900" u="none" strike="noStrike" dirty="0">
                          <a:effectLst/>
                        </a:rPr>
                        <a:t>Çocuk Yardımı 0-6 Yaş / 6 Yaş</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b="0" i="0" u="none" strike="noStrike" dirty="0" smtClean="0">
                          <a:effectLst/>
                          <a:latin typeface="Arial" panose="020B0604020202020204" pitchFamily="34" charset="0"/>
                        </a:rPr>
                        <a:t>0</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3">
                  <a:txBody>
                    <a:bodyPr/>
                    <a:lstStyle/>
                    <a:p>
                      <a:pPr algn="l" fontAlgn="t"/>
                      <a:r>
                        <a:rPr lang="tr-TR" sz="900" u="none" strike="noStrike" smtClean="0">
                          <a:effectLst/>
                        </a:rPr>
                        <a:t> </a:t>
                      </a:r>
                      <a:endParaRPr lang="tr-TR" sz="900" b="0" i="0" u="none" strike="noStrike">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l" fontAlgn="t"/>
                      <a:r>
                        <a:rPr lang="tr-TR" sz="900" u="none" strike="noStrike" dirty="0">
                          <a:effectLst/>
                        </a:rPr>
                        <a:t> </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pPr algn="l" fontAlgn="t"/>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251802">
                <a:tc gridSpan="2">
                  <a:txBody>
                    <a:bodyPr/>
                    <a:lstStyle/>
                    <a:p>
                      <a:pPr algn="l" fontAlgn="b"/>
                      <a:r>
                        <a:rPr lang="tr-TR" sz="900" u="none" strike="noStrike" dirty="0">
                          <a:effectLst/>
                        </a:rPr>
                        <a:t>Asgari Geç. </a:t>
                      </a:r>
                      <a:r>
                        <a:rPr lang="tr-TR" sz="900" u="none" strike="noStrike" dirty="0" err="1">
                          <a:effectLst/>
                        </a:rPr>
                        <a:t>İnd</a:t>
                      </a:r>
                      <a:r>
                        <a:rPr lang="tr-TR" sz="900" u="none" strike="noStrike" dirty="0">
                          <a:effectLst/>
                        </a:rPr>
                        <a:t>. Yar. Çocuk Sayısı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u="none" strike="noStrike" smtClean="0">
                          <a:effectLst/>
                        </a:rPr>
                        <a:t>0</a:t>
                      </a:r>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5" gridSpan="7">
                  <a:txBody>
                    <a:bodyPr/>
                    <a:lstStyle/>
                    <a:p>
                      <a:pPr algn="l" fontAlgn="t"/>
                      <a:r>
                        <a:rPr lang="tr-TR" sz="900" u="none" strike="noStrike" dirty="0" smtClean="0">
                          <a:effectLst/>
                        </a:rPr>
                        <a:t> </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r>
              <a:tr h="206677">
                <a:tc gridSpan="2">
                  <a:txBody>
                    <a:bodyPr/>
                    <a:lstStyle/>
                    <a:p>
                      <a:pPr algn="l" fontAlgn="b"/>
                      <a:r>
                        <a:rPr lang="tr-TR" sz="900" u="none" strike="noStrike" dirty="0">
                          <a:effectLst/>
                        </a:rPr>
                        <a:t>Asgari Geçim İndirim Tutarı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dirty="0" smtClean="0"/>
                        <a:t>268.31</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137362">
                <a:tc gridSpan="2">
                  <a:txBody>
                    <a:bodyPr/>
                    <a:lstStyle/>
                    <a:p>
                      <a:pPr algn="l" fontAlgn="b"/>
                      <a:r>
                        <a:rPr lang="tr-TR" sz="900" u="none" strike="noStrike" dirty="0">
                          <a:effectLst/>
                        </a:rPr>
                        <a:t>Raporlu Gün</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t"/>
                      <a:endParaRPr lang="tr-TR" sz="900" b="0" i="0" u="none" strike="noStrike" dirty="0">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t"/>
                      <a:r>
                        <a:rPr lang="tr-TR" sz="900" u="none" strike="noStrike" smtClean="0">
                          <a:effectLst/>
                        </a:rPr>
                        <a:t> </a:t>
                      </a:r>
                      <a:endParaRPr lang="tr-TR" sz="900" b="0" i="0" u="none" strike="noStrike" dirty="0">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137362">
                <a:tc gridSpan="2">
                  <a:txBody>
                    <a:bodyPr/>
                    <a:lstStyle/>
                    <a:p>
                      <a:pPr algn="l" fontAlgn="b"/>
                      <a:r>
                        <a:rPr lang="tr-TR" sz="900" u="none" strike="noStrike" dirty="0">
                          <a:effectLst/>
                        </a:rPr>
                        <a:t>Sigorta</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t"/>
                      <a:endParaRPr lang="tr-TR" sz="900" b="0" i="0" u="none" strike="noStrike" dirty="0">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t"/>
                      <a:r>
                        <a:rPr lang="tr-TR" sz="900" u="none" strike="noStrike" smtClean="0">
                          <a:effectLst/>
                        </a:rPr>
                        <a:t> </a:t>
                      </a:r>
                      <a:endParaRPr lang="tr-TR" sz="900" b="0" i="0" u="none" strike="noStrike" dirty="0">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137362">
                <a:tc gridSpan="2">
                  <a:txBody>
                    <a:bodyPr/>
                    <a:lstStyle/>
                    <a:p>
                      <a:pPr algn="l" fontAlgn="b"/>
                      <a:r>
                        <a:rPr lang="tr-TR" sz="900" u="none" strike="noStrike" dirty="0">
                          <a:effectLst/>
                        </a:rPr>
                        <a:t>Aylık Vergi Matrahı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r" fontAlgn="b"/>
                      <a:endParaRPr lang="tr-TR" sz="900" b="0" i="0" u="none" strike="noStrike">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fontAlgn="b"/>
                      <a:r>
                        <a:rPr lang="tr-TR" sz="900" dirty="0" smtClean="0"/>
                        <a:t>8,199.14</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7"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r>
              <a:tr h="265804">
                <a:tc gridSpan="2">
                  <a:txBody>
                    <a:bodyPr/>
                    <a:lstStyle/>
                    <a:p>
                      <a:pPr algn="l" fontAlgn="b"/>
                      <a:r>
                        <a:rPr lang="tr-TR" sz="900" u="none" strike="noStrike" dirty="0">
                          <a:effectLst/>
                        </a:rPr>
                        <a:t>Geçen Aylar Vergi Matrahı Toplam</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t"/>
                      <a:endParaRPr lang="tr-TR" sz="900" b="0" i="0" u="none" strike="noStrike">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l" fontAlgn="t"/>
                      <a:r>
                        <a:rPr lang="tr-TR" sz="900" u="none" strike="noStrike" smtClean="0">
                          <a:effectLst/>
                        </a:rPr>
                        <a:t> </a:t>
                      </a:r>
                      <a:endParaRPr lang="tr-TR" sz="900" b="0" i="0" u="none" strike="noStrike">
                        <a:effectLst/>
                        <a:latin typeface="Arial" panose="020B0604020202020204" pitchFamily="34" charset="0"/>
                      </a:endParaRPr>
                    </a:p>
                  </a:txBody>
                  <a:tcPr marL="6858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gridSpan="4">
                  <a:txBody>
                    <a:bodyPr/>
                    <a:lstStyle/>
                    <a:p>
                      <a:pPr algn="l" fontAlgn="t"/>
                      <a:r>
                        <a:rPr lang="tr-TR" sz="900" u="none" strike="noStrike" smtClean="0">
                          <a:effectLst/>
                        </a:rPr>
                        <a:t> </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gridSpan="3">
                  <a:txBody>
                    <a:bodyPr/>
                    <a:lstStyle/>
                    <a:p>
                      <a:pPr algn="l" fontAlgn="t"/>
                      <a:r>
                        <a:rPr lang="tr-TR" sz="900" u="none" strike="noStrike" dirty="0">
                          <a:effectLst/>
                        </a:rPr>
                        <a:t> </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r>
              <a:tr h="73906">
                <a:tc rowSpan="2" gridSpan="2">
                  <a:txBody>
                    <a:bodyPr/>
                    <a:lstStyle/>
                    <a:p>
                      <a:pPr algn="l" fontAlgn="b"/>
                      <a:r>
                        <a:rPr lang="tr-TR" sz="900" u="none" strike="noStrike" dirty="0">
                          <a:effectLst/>
                        </a:rPr>
                        <a:t>Maaş İşlem Kodu</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60000"/>
                        <a:lumOff val="40000"/>
                      </a:schemeClr>
                    </a:solidFill>
                  </a:tcPr>
                </a:tc>
                <a:tc rowSpan="2" hMerge="1">
                  <a:txBody>
                    <a:bodyPr/>
                    <a:lstStyle/>
                    <a:p>
                      <a:pPr algn="r" fontAlgn="b"/>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r" fontAlgn="b"/>
                      <a:r>
                        <a:rPr lang="tr-TR" sz="900" u="none" strike="noStrike" dirty="0" smtClean="0">
                          <a:effectLst/>
                        </a:rPr>
                        <a:t>51</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3" vMerge="1">
                  <a:txBody>
                    <a:bodyPr/>
                    <a:lstStyle/>
                    <a:p>
                      <a:endParaRPr lang="tr-TR"/>
                    </a:p>
                  </a:txBody>
                  <a:tcPr/>
                </a:tc>
                <a:tc hMerge="1" vMerge="1">
                  <a:txBody>
                    <a:bodyPr/>
                    <a:lstStyle/>
                    <a:p>
                      <a:endParaRPr lang="tr-TR"/>
                    </a:p>
                  </a:txBody>
                  <a:tcPr/>
                </a:tc>
                <a:tc hMerge="1" vMerge="1">
                  <a:txBody>
                    <a:bodyPr/>
                    <a:lstStyle/>
                    <a:p>
                      <a:endParaRPr lang="tr-TR"/>
                    </a:p>
                  </a:txBody>
                  <a:tcPr/>
                </a:tc>
              </a:tr>
              <a:tr h="137362">
                <a:tc gridSpan="2" vMerge="1">
                  <a:txBody>
                    <a:bodyPr/>
                    <a:lstStyle/>
                    <a:p>
                      <a:endParaRPr lang="tr-TR"/>
                    </a:p>
                  </a:txBody>
                  <a:tcPr/>
                </a:tc>
                <a:tc hMerge="1" vMerge="1">
                  <a:txBody>
                    <a:bodyPr/>
                    <a:lstStyle/>
                    <a:p>
                      <a:endParaRPr lang="tr-TR"/>
                    </a:p>
                  </a:txBody>
                  <a:tcPr/>
                </a:tc>
                <a:tc vMerge="1">
                  <a:txBody>
                    <a:bodyPr/>
                    <a:lstStyle/>
                    <a:p>
                      <a:endParaRPr lang="tr-TR"/>
                    </a:p>
                  </a:txBody>
                  <a:tcPr/>
                </a:tc>
                <a:tc gridSpan="4">
                  <a:txBody>
                    <a:bodyPr/>
                    <a:lstStyle/>
                    <a:p>
                      <a:pPr algn="l" fontAlgn="t"/>
                      <a:r>
                        <a:rPr lang="tr-TR" sz="900" u="none" strike="noStrike" smtClean="0">
                          <a:effectLst/>
                        </a:rPr>
                        <a:t> </a:t>
                      </a:r>
                      <a:endParaRPr lang="tr-TR" sz="900" b="0" i="0" u="none" strike="noStrike" dirty="0">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900" u="none" strike="noStrike" dirty="0">
                          <a:effectLst/>
                        </a:rPr>
                        <a:t>Gelir Toplamı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gridSpan="2">
                  <a:txBody>
                    <a:bodyPr/>
                    <a:lstStyle/>
                    <a:p>
                      <a:pPr algn="r" fontAlgn="b"/>
                      <a:r>
                        <a:rPr lang="tr-TR" sz="900" b="0" i="0" u="none" strike="noStrike" dirty="0" smtClean="0">
                          <a:effectLst/>
                          <a:latin typeface="Arial" panose="020B0604020202020204" pitchFamily="34" charset="0"/>
                        </a:rPr>
                        <a:t>11778,20</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tr-TR"/>
                    </a:p>
                  </a:txBody>
                  <a:tcPr/>
                </a:tc>
              </a:tr>
              <a:tr h="137362">
                <a:tc gridSpan="3">
                  <a:txBody>
                    <a:bodyPr/>
                    <a:lstStyle/>
                    <a:p>
                      <a:pPr algn="l" fontAlgn="t"/>
                      <a:r>
                        <a:rPr lang="tr-TR" sz="900" u="none" strike="noStrike">
                          <a:effectLst/>
                        </a:rPr>
                        <a:t> </a:t>
                      </a:r>
                      <a:endParaRPr lang="tr-TR" sz="900" b="0" i="0" u="none" strike="noStrike">
                        <a:effectLst/>
                        <a:latin typeface="Arial" panose="020B0604020202020204" pitchFamily="34" charset="0"/>
                      </a:endParaRPr>
                    </a:p>
                  </a:txBody>
                  <a:tcPr marL="914400"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l" fontAlgn="t"/>
                      <a:r>
                        <a:rPr lang="tr-TR" sz="900" u="none" strike="noStrike">
                          <a:effectLst/>
                        </a:rPr>
                        <a:t> </a:t>
                      </a:r>
                      <a:endParaRPr lang="tr-TR" sz="900" b="0" i="0" u="none" strike="noStrike">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r>
                        <a:rPr lang="tr-TR" sz="900" u="none" strike="noStrike" dirty="0">
                          <a:effectLst/>
                        </a:rPr>
                        <a:t>Kesinti Toplamı</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gridSpan="2">
                  <a:txBody>
                    <a:bodyPr/>
                    <a:lstStyle/>
                    <a:p>
                      <a:pPr algn="r" fontAlgn="b"/>
                      <a:r>
                        <a:rPr lang="tr-TR" sz="900" b="0" i="0" u="none" strike="noStrike" dirty="0" smtClean="0">
                          <a:effectLst/>
                          <a:latin typeface="+mn-lt"/>
                        </a:rPr>
                        <a:t>5.042,48</a:t>
                      </a:r>
                      <a:endParaRPr lang="tr-TR" sz="900" b="0" i="0" u="none" strike="noStrike" dirty="0">
                        <a:effectLst/>
                        <a:latin typeface="Arial" panose="020B0604020202020204" pitchFamily="34" charset="0"/>
                      </a:endParaRPr>
                    </a:p>
                  </a:txBody>
                  <a:tcPr marL="9525" marR="9525" marT="9525"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tr-TR"/>
                    </a:p>
                  </a:txBody>
                  <a:tcPr/>
                </a:tc>
              </a:tr>
              <a:tr h="137362">
                <a:tc gridSpan="7">
                  <a:txBody>
                    <a:bodyPr/>
                    <a:lstStyle/>
                    <a:p>
                      <a:pPr algn="l" fontAlgn="t"/>
                      <a:r>
                        <a:rPr lang="tr-TR" sz="900" u="none" strike="noStrike">
                          <a:effectLst/>
                        </a:rPr>
                        <a:t> </a:t>
                      </a:r>
                      <a:endParaRPr lang="tr-TR" sz="900" b="0" i="0" u="none" strike="noStrike">
                        <a:effectLst/>
                        <a:latin typeface="Arial" panose="020B0604020202020204" pitchFamily="34" charset="0"/>
                      </a:endParaRPr>
                    </a:p>
                  </a:txBody>
                  <a:tcPr marL="9525" marR="9525" marT="9525"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900" u="none" strike="noStrike" dirty="0">
                          <a:effectLst/>
                        </a:rPr>
                        <a:t>Net Ödenen</a:t>
                      </a:r>
                      <a:endParaRPr lang="tr-TR" sz="900" b="0" i="0" u="none" strike="noStrike" dirty="0">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50000"/>
                      </a:schemeClr>
                    </a:solidFill>
                  </a:tcPr>
                </a:tc>
                <a:tc gridSpan="2">
                  <a:txBody>
                    <a:bodyPr/>
                    <a:lstStyle/>
                    <a:p>
                      <a:pPr algn="r" fontAlgn="ctr"/>
                      <a:r>
                        <a:rPr lang="tr-TR" sz="900" b="0" i="0" u="none" strike="noStrike" dirty="0" smtClean="0">
                          <a:effectLst/>
                          <a:latin typeface="+mn-lt"/>
                        </a:rPr>
                        <a:t>6.735,72</a:t>
                      </a:r>
                      <a:endParaRPr lang="tr-TR" sz="900" b="0" i="0" u="none" strike="noStrike" dirty="0">
                        <a:effectLst/>
                        <a:latin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tr-TR"/>
                    </a:p>
                  </a:txBody>
                  <a:tcPr/>
                </a:tc>
              </a:tr>
            </a:tbl>
          </a:graphicData>
        </a:graphic>
      </p:graphicFrame>
    </p:spTree>
    <p:extLst>
      <p:ext uri="{BB962C8B-B14F-4D97-AF65-F5344CB8AC3E}">
        <p14:creationId xmlns:p14="http://schemas.microsoft.com/office/powerpoint/2010/main" val="41381302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0540" y="1275588"/>
            <a:ext cx="6719316" cy="150723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339840" y="1275588"/>
            <a:ext cx="1080515" cy="150723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920902" y="1462862"/>
            <a:ext cx="5856605" cy="848994"/>
          </a:xfrm>
          <a:prstGeom prst="rect">
            <a:avLst/>
          </a:prstGeom>
        </p:spPr>
        <p:txBody>
          <a:bodyPr vert="horz" wrap="square" lIns="0" tIns="12700" rIns="0" bIns="0" rtlCol="0">
            <a:spAutoFit/>
          </a:bodyPr>
          <a:lstStyle/>
          <a:p>
            <a:pPr marL="12700">
              <a:lnSpc>
                <a:spcPct val="100000"/>
              </a:lnSpc>
              <a:spcBef>
                <a:spcPts val="100"/>
              </a:spcBef>
            </a:pPr>
            <a:r>
              <a:rPr sz="5400" i="1" spc="-5" dirty="0">
                <a:latin typeface="Arial"/>
                <a:cs typeface="Arial"/>
              </a:rPr>
              <a:t>TEŞEKKÜRLER…</a:t>
            </a:r>
            <a:endParaRPr sz="540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412829" rIns="0" bIns="0" rtlCol="0">
            <a:spAutoFit/>
          </a:bodyPr>
          <a:lstStyle/>
          <a:p>
            <a:pPr marL="12700">
              <a:lnSpc>
                <a:spcPts val="1375"/>
              </a:lnSpc>
              <a:tabLst>
                <a:tab pos="7935595" algn="l"/>
              </a:tabLst>
            </a:pPr>
            <a:r>
              <a:rPr strike="sngStrike" dirty="0"/>
              <a:t> 	</a:t>
            </a:r>
            <a:fld id="{81D60167-4931-47E6-BA6A-407CBD079E47}" type="slidenum">
              <a:rPr strike="sngStrike" dirty="0"/>
              <a:pPr marL="12700">
                <a:lnSpc>
                  <a:spcPts val="1375"/>
                </a:lnSpc>
                <a:tabLst>
                  <a:tab pos="7935595" algn="l"/>
                </a:tabLst>
              </a:pPr>
              <a:t>97</a:t>
            </a:fld>
            <a:r>
              <a:rPr strike="sngStrike" spc="120" dirty="0"/>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7156</TotalTime>
  <Words>12345</Words>
  <Application>Microsoft Office PowerPoint</Application>
  <PresentationFormat>Ekran Gösterisi (4:3)</PresentationFormat>
  <Paragraphs>4291</Paragraphs>
  <Slides>97</Slides>
  <Notes>3</Notes>
  <HiddenSlides>0</HiddenSlides>
  <MMClips>0</MMClips>
  <ScaleCrop>false</ScaleCrop>
  <HeadingPairs>
    <vt:vector size="4" baseType="variant">
      <vt:variant>
        <vt:lpstr>Tema</vt:lpstr>
      </vt:variant>
      <vt:variant>
        <vt:i4>2</vt:i4>
      </vt:variant>
      <vt:variant>
        <vt:lpstr>Slayt Başlıkları</vt:lpstr>
      </vt:variant>
      <vt:variant>
        <vt:i4>97</vt:i4>
      </vt:variant>
    </vt:vector>
  </HeadingPairs>
  <TitlesOfParts>
    <vt:vector size="99" baseType="lpstr">
      <vt:lpstr>Cumba</vt:lpstr>
      <vt:lpstr>Office Theme</vt:lpstr>
      <vt:lpstr>AKADEMİK VE İDARİ PERSONEL MAAŞ İŞLEMLERİ</vt:lpstr>
      <vt:lpstr>Sunum planı</vt:lpstr>
      <vt:lpstr>GENEL BİLGİ  / idari</vt:lpstr>
      <vt:lpstr>GENEL BİLGİ / akademik</vt:lpstr>
      <vt:lpstr>GENEL BİLGİ / sgk</vt:lpstr>
      <vt:lpstr>GENEL BİLGİ / sgk</vt:lpstr>
      <vt:lpstr>PowerPoint Sunusu</vt:lpstr>
      <vt:lpstr>PowerPoint Sunusu</vt:lpstr>
      <vt:lpstr>Maaş Unsurlarının Sınıflandırması</vt:lpstr>
      <vt:lpstr>Katsayılar</vt:lpstr>
      <vt:lpstr>En Yüksek Devlet Memuru Brüt Aylığı</vt:lpstr>
      <vt:lpstr>Güncel Katsayılar</vt:lpstr>
      <vt:lpstr>AYLIKLAR / taban aylığı</vt:lpstr>
      <vt:lpstr>AYLIKLAR /gösterge aylığı</vt:lpstr>
      <vt:lpstr>PowerPoint Sunusu</vt:lpstr>
      <vt:lpstr>AYLIKLAR / kıdem aylığı</vt:lpstr>
      <vt:lpstr>AYLIKLAR</vt:lpstr>
      <vt:lpstr>PowerPoint Sunusu</vt:lpstr>
      <vt:lpstr>AYLIKLAR / akademik ek gös.ayl.</vt:lpstr>
      <vt:lpstr>AYLIKLAR / vekalet aylığı</vt:lpstr>
      <vt:lpstr>AYLIKLAR / vekalet  </vt:lpstr>
      <vt:lpstr>AYLIKLAR / vekalet  </vt:lpstr>
      <vt:lpstr>AYLIKLAR / ikinci görev aylığı </vt:lpstr>
      <vt:lpstr>SOSYAL YARDIMLAR</vt:lpstr>
      <vt:lpstr>SOSYAL YARDIMLAR / eş yardımı</vt:lpstr>
      <vt:lpstr>SOSYAL YARDIMLAR /çocuk yardımı</vt:lpstr>
      <vt:lpstr>SOSYAL YARDIMLAR /çocuk yardımı</vt:lpstr>
      <vt:lpstr>Sosyal Yardımlar</vt:lpstr>
      <vt:lpstr>TAZMİNATLAR / yabancı dil tazminatı</vt:lpstr>
      <vt:lpstr>tazminatlar</vt:lpstr>
      <vt:lpstr>TAZMİNATLAR / ek ödeme</vt:lpstr>
      <vt:lpstr>TAZMİNATLAR /makam tazminatı</vt:lpstr>
      <vt:lpstr>TAZMİNATLAR / temsil tazminatı</vt:lpstr>
      <vt:lpstr>TAZMİNATLAR / görev tazminatı</vt:lpstr>
      <vt:lpstr>PowerPoint Sunusu</vt:lpstr>
      <vt:lpstr>TAZMİNATLAR / yükseköğretim tazminatı</vt:lpstr>
      <vt:lpstr>TAZMİNATLAR / yan ödeme</vt:lpstr>
      <vt:lpstr>TAZMİNATLAR /özel hizmet tazminatı</vt:lpstr>
      <vt:lpstr>PowerPoint Sunusu</vt:lpstr>
      <vt:lpstr>TAZMİNATLAR / arazi tazminatı</vt:lpstr>
      <vt:lpstr>ÖDENEKLER / üniversite ödeneği</vt:lpstr>
      <vt:lpstr>PowerPoint Sunusu</vt:lpstr>
      <vt:lpstr>ÖDENEKLER / idari görev ödeneği</vt:lpstr>
      <vt:lpstr>PowerPoint Sunusu</vt:lpstr>
      <vt:lpstr>ÖDENEKLER / geliştirme ödeneği</vt:lpstr>
      <vt:lpstr>ÖDENEKLER / eğitim öğretim ödeneği</vt:lpstr>
      <vt:lpstr>PowerPoint Sunusu</vt:lpstr>
      <vt:lpstr>ÖDENEKLER / akademik teşvik ödeneği</vt:lpstr>
      <vt:lpstr>ÖDENEKLER / toplu sözleşme ikr.</vt:lpstr>
      <vt:lpstr>PowerPoint Sunusu</vt:lpstr>
      <vt:lpstr>PowerPoint Sunusu</vt:lpstr>
      <vt:lpstr>PowerPoint Sunusu</vt:lpstr>
      <vt:lpstr>PowerPoint Sunusu</vt:lpstr>
      <vt:lpstr>PowerPoint Sunusu</vt:lpstr>
      <vt:lpstr>PowerPoint Sunusu</vt:lpstr>
      <vt:lpstr>KESİNTİLER</vt:lpstr>
      <vt:lpstr>PowerPoint Sunusu</vt:lpstr>
      <vt:lpstr>KESİNTİLER / sgk prim matrah ve oranları</vt:lpstr>
      <vt:lpstr>KESİNTİLER / sgk (5434)</vt:lpstr>
      <vt:lpstr>KESİNTİLER / sgk (5510) </vt:lpstr>
      <vt:lpstr>KESİNTİLER / sgk (kendisi malül)</vt:lpstr>
      <vt:lpstr>KESİNTİLER/ gssp ücretsiz izin</vt:lpstr>
      <vt:lpstr>PowerPoint Sunusu</vt:lpstr>
      <vt:lpstr>KESİNTİLER / bes kesintisi</vt:lpstr>
      <vt:lpstr>PowerPoint Sunusu</vt:lpstr>
      <vt:lpstr>KESİNTİLER / GELİR VERGİSİ</vt:lpstr>
      <vt:lpstr>KESİNTİLER / gelir vergisi </vt:lpstr>
      <vt:lpstr>KESİNTİLER / gelir vergisi </vt:lpstr>
      <vt:lpstr>KESİNTİLER / gelir vergisi </vt:lpstr>
      <vt:lpstr>Asgari Geçim indirimi</vt:lpstr>
      <vt:lpstr>KESİNTİLER / damga vergisi</vt:lpstr>
      <vt:lpstr>PowerPoint Sunusu</vt:lpstr>
      <vt:lpstr>KESİNTİLER / kefalet kesintisi</vt:lpstr>
      <vt:lpstr>KESİNTİLER / sendika kesintisi</vt:lpstr>
      <vt:lpstr>KESİNTİLER / icra-nafaka kesintisi</vt:lpstr>
      <vt:lpstr>PowerPoint Sunusu</vt:lpstr>
      <vt:lpstr>PowerPoint Sunusu</vt:lpstr>
      <vt:lpstr>PowerPoint Sunusu</vt:lpstr>
      <vt:lpstr>PowerPoint Sunusu</vt:lpstr>
      <vt:lpstr>SÖZLEŞMELİ PERSONEL  ÖDEMELERİ</vt:lpstr>
      <vt:lpstr>Genel Bilgi 657 4/B SÖZLEŞMELİ PERSONEL</vt:lpstr>
      <vt:lpstr>657 4/B KAPSAMINDA ÇALIŞANLAR</vt:lpstr>
      <vt:lpstr>657 4/B KAPSAMINDA ÇALIŞANLAR  </vt:lpstr>
      <vt:lpstr>657 4/B KAPSAMINDA ÇALIŞANLAR</vt:lpstr>
      <vt:lpstr> SGK PRİM VE MATRAH ORANLARI  657 4/B</vt:lpstr>
      <vt:lpstr>4/A SİGORTALILARI AÇISINDAN PRİM ORANLARI 657 4/B </vt:lpstr>
      <vt:lpstr>657 4/B / gelir vergisi</vt:lpstr>
      <vt:lpstr>657 4/B / Damga Vergisi</vt:lpstr>
      <vt:lpstr>PowerPoint Sunusu</vt:lpstr>
      <vt:lpstr>SÖZLEŞMELİ PERSONEL/ yuöe</vt:lpstr>
      <vt:lpstr>PowerPoint Sunusu</vt:lpstr>
      <vt:lpstr>SÖZLEŞMELİ PERSONEL /emekli öğr.üyesi</vt:lpstr>
      <vt:lpstr>SÖZLEŞMELİ SANATÇI ÖĞR.ELAMANI</vt:lpstr>
      <vt:lpstr>SÖZLEŞMELİ SANATÇI ÖĞR.ELAMANI</vt:lpstr>
      <vt:lpstr>SÖZLEŞMELİ SANATÇI ÖĞR.ELAMANI</vt:lpstr>
      <vt:lpstr>PowerPoint Sunusu</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Ferhat AYDOĞDU</dc:creator>
  <cp:lastModifiedBy>Strateji126</cp:lastModifiedBy>
  <cp:revision>649</cp:revision>
  <cp:lastPrinted>2018-12-11T10:45:55Z</cp:lastPrinted>
  <dcterms:created xsi:type="dcterms:W3CDTF">2018-11-21T08:13:12Z</dcterms:created>
  <dcterms:modified xsi:type="dcterms:W3CDTF">2021-07-14T12:24:10Z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2015-02-24T00:00:00Z</vt:filetime>
  </property>
  <property fmtid="{D5CDD505-2E9C-101B-9397-08002B2CF9AE}" pid="3" name="Creator">
    <vt:lpwstr>Microsoft® PowerPoint® 2010</vt:lpwstr>
  </property>
  <property fmtid="{D5CDD505-2E9C-101B-9397-08002B2CF9AE}" pid="4" name="LastSaved">
    <vt:filetime>2018-11-21T00:00:00Z</vt:filetime>
  </property>
</Properties>
</file>